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344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2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1" d="100"/>
          <a:sy n="91" d="100"/>
        </p:scale>
        <p:origin x="357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xmlns="" id="{2690A5C8-47FA-4768-B268-5FECA7F8A8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21BB2767-1135-4F00-B7A5-9CCCFFC3C0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9A764-0DFD-4986-9039-951D994E9CB9}" type="datetimeFigureOut">
              <a:rPr lang="ko-KR" altLang="en-US" smtClean="0"/>
              <a:t>2019-03-29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2BD91872-1225-4C83-8E07-72F30CF169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3FF56DBB-2CA8-4A4E-87EB-93CC76AFBC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53402-1031-4F38-8326-31723C616FC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330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small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Gerade Verbindung 13"/>
          <p:cNvCxnSpPr/>
          <p:nvPr userDrawn="1"/>
        </p:nvCxnSpPr>
        <p:spPr>
          <a:xfrm>
            <a:off x="503548" y="-171400"/>
            <a:ext cx="0" cy="13384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14"/>
          <p:cNvCxnSpPr/>
          <p:nvPr userDrawn="1"/>
        </p:nvCxnSpPr>
        <p:spPr>
          <a:xfrm>
            <a:off x="3059832" y="-171400"/>
            <a:ext cx="0" cy="13384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 userDrawn="1"/>
        </p:nvCxnSpPr>
        <p:spPr>
          <a:xfrm rot="5400000">
            <a:off x="-103432" y="1237844"/>
            <a:ext cx="0" cy="133840"/>
          </a:xfrm>
          <a:prstGeom prst="line">
            <a:avLst/>
          </a:prstGeom>
          <a:ln w="31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 userDrawn="1"/>
        </p:nvCxnSpPr>
        <p:spPr>
          <a:xfrm rot="5400000">
            <a:off x="-113608" y="-66920"/>
            <a:ext cx="0" cy="133840"/>
          </a:xfrm>
          <a:prstGeom prst="line">
            <a:avLst/>
          </a:prstGeom>
          <a:ln w="31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03547" y="4401108"/>
            <a:ext cx="8172141" cy="418502"/>
          </a:xfrm>
        </p:spPr>
        <p:txBody>
          <a:bodyPr tIns="0" rIns="0" bIns="0" anchor="t" anchorCtr="0">
            <a:no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3548" y="4746878"/>
            <a:ext cx="8172140" cy="1138230"/>
          </a:xfrm>
        </p:spPr>
        <p:txBody>
          <a:bodyPr tIns="0" rIns="0" bIns="0" anchor="t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Formatvorlage des Untertitelmasters durch Klicken bearbeiten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03548" y="6021288"/>
            <a:ext cx="2628590" cy="368813"/>
          </a:xfrm>
        </p:spPr>
        <p:txBody>
          <a:bodyPr tIns="0" bIns="0" anchor="b" anchorCtr="0">
            <a:normAutofit/>
          </a:bodyPr>
          <a:lstStyle>
            <a:lvl1pPr marL="0" indent="0">
              <a:spcAft>
                <a:spcPts val="0"/>
              </a:spcAft>
              <a:buNone/>
              <a:defRPr sz="900" b="0"/>
            </a:lvl1pPr>
          </a:lstStyle>
          <a:p>
            <a:pPr lvl="0"/>
            <a:r>
              <a:rPr lang="en-US" noProof="0"/>
              <a:t>URL</a:t>
            </a:r>
          </a:p>
          <a:p>
            <a:pPr lvl="0"/>
            <a:endParaRPr lang="en-US" noProof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599891" y="6021288"/>
            <a:ext cx="5075797" cy="368813"/>
          </a:xfrm>
        </p:spPr>
        <p:txBody>
          <a:bodyPr tIns="0" bIns="0" anchor="b" anchorCtr="0">
            <a:normAutofit/>
          </a:bodyPr>
          <a:lstStyle>
            <a:lvl1pPr marL="0" indent="0" algn="r">
              <a:spcAft>
                <a:spcPts val="0"/>
              </a:spcAft>
              <a:buNone/>
              <a:defRPr sz="900" b="0"/>
            </a:lvl1pPr>
          </a:lstStyle>
          <a:p>
            <a:pPr lvl="0"/>
            <a:r>
              <a:rPr lang="en-US" noProof="0"/>
              <a:t>Division Naming</a:t>
            </a:r>
          </a:p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6540994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2019-03-29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03547" y="4401108"/>
            <a:ext cx="8172141" cy="418502"/>
          </a:xfrm>
        </p:spPr>
        <p:txBody>
          <a:bodyPr/>
          <a:lstStyle/>
          <a:p>
            <a:r>
              <a:rPr lang="en-US" b="1" dirty="0">
                <a:solidFill>
                  <a:srgbClr val="FFA500"/>
                </a:solidFill>
                <a:latin typeface="+mn-ea"/>
                <a:ea typeface="+mn-ea"/>
              </a:rPr>
              <a:t>Continental</a:t>
            </a:r>
            <a:r>
              <a:rPr lang="ko-KR" altLang="en-US" b="1" dirty="0">
                <a:solidFill>
                  <a:srgbClr val="FFA500"/>
                </a:solidFill>
                <a:latin typeface="+mn-ea"/>
                <a:ea typeface="+mn-ea"/>
              </a:rPr>
              <a:t> </a:t>
            </a:r>
            <a:r>
              <a:rPr lang="en-US" altLang="ko-KR" b="1" dirty="0">
                <a:solidFill>
                  <a:srgbClr val="FFA500"/>
                </a:solidFill>
                <a:latin typeface="+mn-ea"/>
                <a:ea typeface="+mn-ea"/>
              </a:rPr>
              <a:t>Automotive</a:t>
            </a:r>
            <a:r>
              <a:rPr lang="ko-KR" altLang="en-US" b="1" dirty="0">
                <a:solidFill>
                  <a:srgbClr val="FFA500"/>
                </a:solidFill>
                <a:latin typeface="+mn-ea"/>
                <a:ea typeface="+mn-ea"/>
              </a:rPr>
              <a:t> </a:t>
            </a:r>
            <a:r>
              <a:rPr lang="en-US" altLang="ko-KR" b="1" dirty="0">
                <a:solidFill>
                  <a:srgbClr val="FFA500"/>
                </a:solidFill>
                <a:latin typeface="+mn-ea"/>
                <a:ea typeface="+mn-ea"/>
              </a:rPr>
              <a:t>Innovation</a:t>
            </a:r>
            <a:r>
              <a:rPr lang="ko-KR" altLang="en-US" b="1" dirty="0">
                <a:solidFill>
                  <a:srgbClr val="FFA500"/>
                </a:solidFill>
                <a:latin typeface="+mn-ea"/>
                <a:ea typeface="+mn-ea"/>
              </a:rPr>
              <a:t> </a:t>
            </a:r>
            <a:r>
              <a:rPr lang="en-US" altLang="ko-KR" b="1" dirty="0">
                <a:solidFill>
                  <a:srgbClr val="FFA500"/>
                </a:solidFill>
                <a:latin typeface="+mn-ea"/>
                <a:ea typeface="+mn-ea"/>
              </a:rPr>
              <a:t>Contest</a:t>
            </a:r>
            <a:endParaRPr lang="de-DE" b="1" dirty="0">
              <a:solidFill>
                <a:srgbClr val="FFA500"/>
              </a:solidFill>
              <a:latin typeface="+mn-ea"/>
              <a:ea typeface="+mn-ea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03548" y="4746878"/>
            <a:ext cx="8172140" cy="1490434"/>
          </a:xfrm>
        </p:spPr>
        <p:txBody>
          <a:bodyPr/>
          <a:lstStyle/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j-cs"/>
              </a:rPr>
              <a:t>기술 공모전 참가 신청서</a:t>
            </a:r>
            <a:endParaRPr lang="en-US" altLang="ko-KR" sz="18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j-cs"/>
            </a:endParaRPr>
          </a:p>
          <a:p>
            <a:endParaRPr 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j-cs"/>
              </a:rPr>
              <a:t>팀명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cs typeface="+mj-cs"/>
              </a:rPr>
              <a:t>: OOOO</a:t>
            </a:r>
            <a:endParaRPr lang="de-DE" sz="18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cs typeface="+mj-cs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xmlns="" id="{130B08D9-8BFD-49E8-906C-A7CC17BFD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81" y="0"/>
            <a:ext cx="882047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40163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541819" y="908720"/>
            <a:ext cx="8045563" cy="373801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1.   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제출 서류 및 양식을 한 번 더 최종 확인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595959"/>
                </a:solidFill>
                <a:latin typeface="+mn-ea"/>
              </a:rPr>
              <a:t>하시고 제출해 주시기 바랍니다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595959"/>
                </a:solidFill>
                <a:latin typeface="+mn-ea"/>
              </a:rPr>
              <a:t>.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     (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사이즈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 20MB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이상의 파일 수신 불가하므로 대용량 첨부 메일로 송부 요망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)</a:t>
            </a:r>
          </a:p>
          <a:p>
            <a:pPr marL="342900" indent="-342900">
              <a:lnSpc>
                <a:spcPct val="150000"/>
              </a:lnSpc>
            </a:pPr>
            <a:endParaRPr lang="en-US" altLang="ko-KR" sz="1600" b="1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srgbClr val="FFA500"/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</a:pP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2.  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595959"/>
                </a:solidFill>
                <a:latin typeface="+mn-ea"/>
              </a:rPr>
              <a:t>마지막 페이지의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 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개인 정보 수집 동의서를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확인하시고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     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반드시 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직접 자필 서명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하신 후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,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스캔 혹은 사진 촬영하신 후 이미지로 삽입하여 </a:t>
            </a:r>
            <a:endParaRPr lang="en-US" altLang="ko-KR" sz="1600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>
                  <a:lumMod val="75000"/>
                  <a:lumOff val="25000"/>
                </a:prst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     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제출하시기 바랍니다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.</a:t>
            </a:r>
            <a:endParaRPr lang="en-US" altLang="ko-KR" sz="1100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>
                  <a:lumMod val="75000"/>
                  <a:lumOff val="25000"/>
                </a:prst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600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>
                  <a:lumMod val="75000"/>
                  <a:lumOff val="25000"/>
                </a:prstClr>
              </a:solidFill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신청서 접수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는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2019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년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4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월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1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일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~ 2019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년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5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월 </a:t>
            </a:r>
            <a:r>
              <a:rPr lang="en-US" altLang="ko-KR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3</a:t>
            </a:r>
            <a:r>
              <a:rPr lang="ko-KR" altLang="en-US" sz="1600" b="1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일 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입니다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srgbClr val="FFA500"/>
                </a:solidFill>
                <a:latin typeface="+mn-ea"/>
              </a:rPr>
              <a:t>.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 </a:t>
            </a:r>
            <a:endParaRPr lang="en-US" altLang="ko-KR" sz="1600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>
                  <a:lumMod val="75000"/>
                  <a:lumOff val="25000"/>
                </a:prst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      </a:t>
            </a:r>
            <a:r>
              <a:rPr lang="ko-KR" altLang="en-US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일정 확인하셔서 제출해 주시기 바랍니다</a:t>
            </a:r>
            <a:r>
              <a:rPr lang="en-US" altLang="ko-KR" sz="1600" spc="-100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>
                    <a:lumMod val="75000"/>
                    <a:lumOff val="25000"/>
                  </a:prstClr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1600" spc="-100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>
                  <a:lumMod val="75000"/>
                  <a:lumOff val="25000"/>
                </a:prstClr>
              </a:solidFill>
              <a:latin typeface="+mn-ea"/>
            </a:endParaRPr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xmlns="" id="{602C237C-2C75-457C-A625-409D0A8CDA7D}"/>
              </a:ext>
            </a:extLst>
          </p:cNvPr>
          <p:cNvSpPr txBox="1">
            <a:spLocks/>
          </p:cNvSpPr>
          <p:nvPr/>
        </p:nvSpPr>
        <p:spPr>
          <a:xfrm>
            <a:off x="411826" y="404664"/>
            <a:ext cx="2792022" cy="471489"/>
          </a:xfrm>
          <a:prstGeom prst="rect">
            <a:avLst/>
          </a:prstGeom>
          <a:ln>
            <a:noFill/>
          </a:ln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제출 전 유의사항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!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820323"/>
              </p:ext>
            </p:extLst>
          </p:nvPr>
        </p:nvGraphicFramePr>
        <p:xfrm>
          <a:off x="553225" y="908720"/>
          <a:ext cx="8244000" cy="37395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3539">
                  <a:extLst>
                    <a:ext uri="{9D8B030D-6E8A-4147-A177-3AD203B41FA5}">
                      <a16:colId xmlns:a16="http://schemas.microsoft.com/office/drawing/2014/main" xmlns="" val="420706045"/>
                    </a:ext>
                  </a:extLst>
                </a:gridCol>
                <a:gridCol w="1782983">
                  <a:extLst>
                    <a:ext uri="{9D8B030D-6E8A-4147-A177-3AD203B41FA5}">
                      <a16:colId xmlns:a16="http://schemas.microsoft.com/office/drawing/2014/main" xmlns="" val="3171719068"/>
                    </a:ext>
                  </a:extLst>
                </a:gridCol>
                <a:gridCol w="5047478">
                  <a:extLst>
                    <a:ext uri="{9D8B030D-6E8A-4147-A177-3AD203B41FA5}">
                      <a16:colId xmlns:a16="http://schemas.microsoft.com/office/drawing/2014/main" xmlns="" val="515219360"/>
                    </a:ext>
                  </a:extLst>
                </a:gridCol>
              </a:tblGrid>
              <a:tr h="28765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팀 정보</a:t>
                      </a:r>
                      <a:endParaRPr lang="en-US" altLang="ko-KR" sz="1300" b="1" kern="1200" spc="-1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j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5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팀 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1560763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아이디어 제목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09780692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아이디어 </a:t>
                      </a:r>
                      <a:r>
                        <a:rPr lang="ko-KR" altLang="en-US" sz="1100" b="0" kern="1200" spc="-1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간략</a:t>
                      </a: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 소개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1782368"/>
                  </a:ext>
                </a:extLst>
              </a:tr>
              <a:tr h="28765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 대표자 정보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5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성명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07098943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학교</a:t>
                      </a:r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/</a:t>
                      </a: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전공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7079007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연락처 </a:t>
                      </a:r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(</a:t>
                      </a: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전화번호</a:t>
                      </a:r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)</a:t>
                      </a:r>
                      <a:endParaRPr lang="ko-KR" altLang="en-US" sz="1100" b="0" kern="1200" spc="-1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j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E-mail</a:t>
                      </a:r>
                      <a:endParaRPr lang="ko-KR" altLang="en-US" sz="1100" b="0" kern="1200" spc="-1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j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0825025"/>
                  </a:ext>
                </a:extLst>
              </a:tr>
              <a:tr h="287656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팀원 </a:t>
                      </a:r>
                      <a:r>
                        <a:rPr lang="en-US" altLang="ko-KR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정보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5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성명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300" b="1" kern="1200" spc="-1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7B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학교</a:t>
                      </a:r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전공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300" b="1" kern="1200" spc="-100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7B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E-mail</a:t>
                      </a:r>
                      <a:endParaRPr lang="ko-KR" altLang="en-US" sz="1100" b="0" kern="1200" spc="-1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j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7656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팀원 </a:t>
                      </a:r>
                      <a:r>
                        <a:rPr lang="en-US" altLang="ko-KR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300" b="1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+mn-ea"/>
                          <a:cs typeface="+mn-cs"/>
                        </a:rPr>
                        <a:t> 정보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A5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성명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4245743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학교</a:t>
                      </a:r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전공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400097"/>
                  </a:ext>
                </a:extLst>
              </a:tr>
              <a:tr h="287656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400" b="1" u="none" strike="noStrike" kern="1200" dirty="0">
                        <a:ln>
                          <a:solidFill>
                            <a:srgbClr val="F5D280">
                              <a:alpha val="0"/>
                            </a:srgbClr>
                          </a:solidFill>
                        </a:ln>
                        <a:solidFill>
                          <a:schemeClr val="bg1"/>
                        </a:solidFill>
                        <a:effectLst/>
                        <a:latin typeface="삼성긴고딕 Regular" panose="020B0600000101010101" pitchFamily="50" charset="-127"/>
                        <a:ea typeface="삼성긴고딕 Regular" panose="020B0600000101010101" pitchFamily="50" charset="-127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kern="1200" spc="-1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j-cs"/>
                        </a:rPr>
                        <a:t>E-mail</a:t>
                      </a:r>
                      <a:endParaRPr lang="ko-KR" altLang="en-US" sz="1100" b="0" kern="1200" spc="-1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j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u="none" strike="noStrike" kern="1200" spc="-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5837431"/>
                  </a:ext>
                </a:extLst>
              </a:tr>
            </a:tbl>
          </a:graphicData>
        </a:graphic>
      </p:graphicFrame>
      <p:sp>
        <p:nvSpPr>
          <p:cNvPr id="8" name="제목 1"/>
          <p:cNvSpPr txBox="1">
            <a:spLocks/>
          </p:cNvSpPr>
          <p:nvPr/>
        </p:nvSpPr>
        <p:spPr>
          <a:xfrm>
            <a:off x="411826" y="404664"/>
            <a:ext cx="2792022" cy="471489"/>
          </a:xfrm>
          <a:prstGeom prst="rect">
            <a:avLst/>
          </a:prstGeom>
          <a:ln>
            <a:noFill/>
          </a:ln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아이디어 및 팀 정보</a:t>
            </a: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467544" y="5333775"/>
            <a:ext cx="2792022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※ 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팀원 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3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명 이상의 경우 추가 기재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411826" y="404664"/>
            <a:ext cx="4448206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아이디어 제안 배경 및 기술 개요</a:t>
            </a: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539552" y="908720"/>
            <a:ext cx="7488832" cy="471489"/>
          </a:xfrm>
          <a:prstGeom prst="rect">
            <a:avLst/>
          </a:prstGeom>
          <a:ln>
            <a:noFill/>
          </a:ln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※ 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아이디어의 개발 배경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사용자 시나리오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기존 시스템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/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서비스와의 차별 점 등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  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411826" y="404664"/>
            <a:ext cx="7832582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아이디어 상세 설명 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(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다이어그램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동작원리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구현방안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)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539552" y="908720"/>
            <a:ext cx="2792022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※ 3-4</a:t>
            </a:r>
            <a:r>
              <a:rPr lang="ko-KR" alt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장으로 작성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411826" y="404664"/>
            <a:ext cx="7832582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기대 효과 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(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장점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혁신성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, 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비즈니스 측면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 </a:t>
            </a:r>
            <a:r>
              <a:rPr lang="ko-KR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등</a:t>
            </a:r>
            <a:r>
              <a:rPr lang="en-US" altLang="ko-KR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)</a:t>
            </a:r>
            <a:endParaRPr lang="ko-KR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12"/>
          <p:cNvCxnSpPr/>
          <p:nvPr/>
        </p:nvCxnSpPr>
        <p:spPr>
          <a:xfrm>
            <a:off x="395288" y="6044592"/>
            <a:ext cx="8353425" cy="0"/>
          </a:xfrm>
          <a:prstGeom prst="line">
            <a:avLst/>
          </a:prstGeom>
          <a:ln w="444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411826" y="692696"/>
            <a:ext cx="8408646" cy="471489"/>
          </a:xfrm>
          <a:prstGeom prst="rect">
            <a:avLst/>
          </a:prstGeom>
        </p:spPr>
        <p:txBody>
          <a:bodyPr anchor="ctr" anchorCtr="0">
            <a:normAutofit fontScale="97500"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z="1800" b="1" dirty="0">
                <a:solidFill>
                  <a:schemeClr val="dk1"/>
                </a:solidFill>
                <a:latin typeface="+mn-ea"/>
                <a:ea typeface="+mn-ea"/>
              </a:rPr>
              <a:t>개인 정보 수집 및 활용 동의서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353" y="1408995"/>
            <a:ext cx="817639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본인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(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작성자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)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은 귀사가 본인 및 기타 적합한 경로를 통해 수집한 본인의 개인정보를 활용하는데 동의합니다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.</a:t>
            </a:r>
          </a:p>
          <a:p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 </a:t>
            </a:r>
          </a:p>
          <a:p>
            <a:r>
              <a:rPr lang="en-US" altLang="ko-KR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○ </a:t>
            </a:r>
            <a:r>
              <a:rPr lang="ko-KR" altLang="en-US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개인정보 수집항목</a:t>
            </a:r>
            <a:r>
              <a:rPr lang="en-US" altLang="ko-KR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수집</a:t>
            </a:r>
            <a:r>
              <a:rPr lang="en-US" altLang="ko-KR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이용 목적 및 보유</a:t>
            </a:r>
            <a:r>
              <a:rPr lang="en-US" altLang="ko-KR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9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이용기간</a:t>
            </a:r>
          </a:p>
          <a:p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 </a:t>
            </a:r>
          </a:p>
          <a:p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-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필수사항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: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팀 대표자 및 참여 팀원의 정보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(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성명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전화번호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E-mail,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학교 및 전공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)  </a:t>
            </a:r>
          </a:p>
          <a:p>
            <a:endParaRPr lang="ko-KR" altLang="en-US" sz="90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-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수집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이용목적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: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본인 확인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제안서 접수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/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심사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/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결과통보 등 공모전 서비스 제공</a:t>
            </a:r>
          </a:p>
          <a:p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 </a:t>
            </a:r>
          </a:p>
          <a:p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-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보유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이용기간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: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본인이 동의를 철회할 때까지 또는 공모전 종료일까지 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(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단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상법 등 타 법령에 따른 정보는 해당 법령에서 정한 기간 동안 보존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) </a:t>
            </a:r>
          </a:p>
          <a:p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</a:t>
            </a:r>
          </a:p>
          <a:p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-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수집된 정보는 제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3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자에게 제공하지 않습니다</a:t>
            </a:r>
            <a:endParaRPr lang="en-US" altLang="ko-KR" sz="90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 </a:t>
            </a:r>
          </a:p>
          <a:p>
            <a:endParaRPr lang="en-US" altLang="ko-KR" sz="90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※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귀하께서는 귀하의 개인정보 수집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이용에 대한 동의를 거부하실 권리가 있으며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동의를 거부하실 경우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본 공모전 관련 불이익이 있을 수 있습니다</a:t>
            </a:r>
            <a:r>
              <a:rPr lang="en-US" altLang="ko-KR" sz="90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.</a:t>
            </a:r>
          </a:p>
          <a:p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 </a:t>
            </a:r>
          </a:p>
          <a:p>
            <a:endParaRPr lang="en-US" altLang="ko-KR" sz="105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endParaRPr lang="en-US" altLang="ko-KR" sz="105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pPr algn="r"/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□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개인정보 수집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·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활용에 동의함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.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□동의하지 않음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.</a:t>
            </a:r>
            <a:endParaRPr lang="ko-KR" altLang="en-US" sz="105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endParaRPr lang="ko-KR" altLang="en-US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endParaRPr lang="en-US" altLang="ko-KR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endParaRPr lang="ko-KR" altLang="en-US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pPr algn="ctr"/>
            <a:r>
              <a:rPr lang="ko-KR" altLang="en-US" sz="11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본인은 상기와 같이 개인정보를 수집하고 이용함에 있어 충분히 내용을 확인하고 이에 동의합니다</a:t>
            </a:r>
            <a:r>
              <a:rPr lang="en-US" altLang="ko-KR" sz="1100" b="1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.</a:t>
            </a:r>
          </a:p>
          <a:p>
            <a:endParaRPr lang="en-US" altLang="ko-KR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endParaRPr lang="en-US" altLang="ko-KR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pPr algn="ctr"/>
            <a:endParaRPr lang="en-US" altLang="ko-KR" sz="1050" b="1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  <a:p>
            <a:pPr algn="ctr"/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2019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년      월      일                             팀 대표자 성명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:                             (</a:t>
            </a:r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서명</a:t>
            </a:r>
            <a:r>
              <a:rPr lang="en-US" altLang="ko-KR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)</a:t>
            </a:r>
          </a:p>
          <a:p>
            <a:pPr algn="ctr"/>
            <a:r>
              <a:rPr lang="ko-KR" altLang="en-US" sz="1050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dk1"/>
                </a:solidFill>
                <a:latin typeface="+mn-ea"/>
              </a:rPr>
              <a:t>                                                       </a:t>
            </a:r>
            <a:endParaRPr lang="en-US" altLang="ko-KR" sz="1050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dk1"/>
              </a:solidFill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화면 슬라이드 쇼(4:3)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Continental Automotive Innovation Contest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Microsoft Corporation</dc:creator>
  <cp:lastModifiedBy>LG</cp:lastModifiedBy>
  <cp:revision>25</cp:revision>
  <cp:lastPrinted>2019-03-21T06:55:35Z</cp:lastPrinted>
  <dcterms:created xsi:type="dcterms:W3CDTF">2006-10-05T04:04:58Z</dcterms:created>
  <dcterms:modified xsi:type="dcterms:W3CDTF">2019-03-29T00:13:49Z</dcterms:modified>
</cp:coreProperties>
</file>