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314" r:id="rId2"/>
    <p:sldId id="311" r:id="rId3"/>
    <p:sldId id="319" r:id="rId4"/>
    <p:sldId id="315" r:id="rId5"/>
    <p:sldId id="317" r:id="rId6"/>
    <p:sldId id="318" r:id="rId7"/>
    <p:sldId id="329" r:id="rId8"/>
    <p:sldId id="330" r:id="rId9"/>
    <p:sldId id="320" r:id="rId10"/>
    <p:sldId id="312" r:id="rId11"/>
    <p:sldId id="313" r:id="rId12"/>
    <p:sldId id="288" r:id="rId13"/>
    <p:sldId id="323" r:id="rId14"/>
    <p:sldId id="324" r:id="rId15"/>
    <p:sldId id="308" r:id="rId16"/>
    <p:sldId id="321" r:id="rId17"/>
  </p:sldIdLst>
  <p:sldSz cx="12192000" cy="6858000"/>
  <p:notesSz cx="6794500" cy="99314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orient="horz" pos="3936">
          <p15:clr>
            <a:srgbClr val="A4A3A4"/>
          </p15:clr>
        </p15:guide>
        <p15:guide id="3" pos="3840">
          <p15:clr>
            <a:srgbClr val="A4A3A4"/>
          </p15:clr>
        </p15:guide>
        <p15:guide id="4" pos="5988">
          <p15:clr>
            <a:srgbClr val="A4A3A4"/>
          </p15:clr>
        </p15:guide>
        <p15:guide id="5" pos="175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24D"/>
    <a:srgbClr val="10965B"/>
    <a:srgbClr val="2AA838"/>
    <a:srgbClr val="DA4E00"/>
    <a:srgbClr val="DBB149"/>
    <a:srgbClr val="F6C46A"/>
    <a:srgbClr val="87CC34"/>
    <a:srgbClr val="778EA3"/>
    <a:srgbClr val="5B9BD5"/>
    <a:srgbClr val="A3AD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C083E6E3-FA7D-4D7B-A595-EF9225AFEA82}" styleName="밝은 스타일 1 - 강조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8D230F3-CF80-4859-8CE7-A43EE81993B5}" styleName="밝은 스타일 1 - 강조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8B1032C-EA38-4F05-BA0D-38AFFFC7BED3}" styleName="밝은 스타일 3 - 강조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밝은 스타일 3 - 강조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16DA210-FB5B-4158-B5E0-FEB733F419BA}" styleName="밝은 스타일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보통 스타일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보통 스타일 1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보통 스타일 1 - 강조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5927" autoAdjust="0"/>
  </p:normalViewPr>
  <p:slideViewPr>
    <p:cSldViewPr snapToGrid="0" snapToObjects="1">
      <p:cViewPr>
        <p:scale>
          <a:sx n="119" d="100"/>
          <a:sy n="119" d="100"/>
        </p:scale>
        <p:origin x="-228" y="-42"/>
      </p:cViewPr>
      <p:guideLst>
        <p:guide orient="horz" pos="2160"/>
        <p:guide orient="horz" pos="3936"/>
        <p:guide pos="3840"/>
        <p:guide pos="5988"/>
        <p:guide pos="175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4DEDFA-7A7F-554E-8227-183A04698A5E}" type="datetimeFigureOut">
              <a:rPr kumimoji="1" lang="ko-KR" altLang="en-US" smtClean="0"/>
              <a:t>2018-11-30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433108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8645" y="9433108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F2E3BF-B1D4-2E4E-BD28-3DA0904D295E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036526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F2E3BF-B1D4-2E4E-BD28-3DA0904D295E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8056648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F2E3BF-B1D4-2E4E-BD28-3DA0904D295E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5312475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F2E3BF-B1D4-2E4E-BD28-3DA0904D295E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5645614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F2E3BF-B1D4-2E4E-BD28-3DA0904D295E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957253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F2E3BF-B1D4-2E4E-BD28-3DA0904D295E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0459468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F2E3BF-B1D4-2E4E-BD28-3DA0904D295E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099153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F2E3BF-B1D4-2E4E-BD28-3DA0904D295E}" type="slidenum">
              <a:rPr kumimoji="1" lang="ko-KR" altLang="en-US" smtClean="0"/>
              <a:t>14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419316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부제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05BA1-7D35-FF47-A28E-A4472B768805}" type="datetimeFigureOut">
              <a:rPr kumimoji="1" lang="ko-KR" altLang="en-US" smtClean="0"/>
              <a:t>2018-11-30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F85D5-D93A-3249-84EC-9B663217CD71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592170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05BA1-7D35-FF47-A28E-A4472B768805}" type="datetimeFigureOut">
              <a:rPr kumimoji="1" lang="ko-KR" altLang="en-US" smtClean="0"/>
              <a:t>2018-11-30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F85D5-D93A-3249-84EC-9B663217CD71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055458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05BA1-7D35-FF47-A28E-A4472B768805}" type="datetimeFigureOut">
              <a:rPr kumimoji="1" lang="ko-KR" altLang="en-US" smtClean="0"/>
              <a:t>2018-11-30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F85D5-D93A-3249-84EC-9B663217CD71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663820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05BA1-7D35-FF47-A28E-A4472B768805}" type="datetimeFigureOut">
              <a:rPr kumimoji="1" lang="ko-KR" altLang="en-US" smtClean="0"/>
              <a:t>2018-11-30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F85D5-D93A-3249-84EC-9B663217CD71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200197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05BA1-7D35-FF47-A28E-A4472B768805}" type="datetimeFigureOut">
              <a:rPr kumimoji="1" lang="ko-KR" altLang="en-US" smtClean="0"/>
              <a:t>2018-11-30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F85D5-D93A-3249-84EC-9B663217CD71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97586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05BA1-7D35-FF47-A28E-A4472B768805}" type="datetimeFigureOut">
              <a:rPr kumimoji="1" lang="ko-KR" altLang="en-US" smtClean="0"/>
              <a:t>2018-11-30</a:t>
            </a:fld>
            <a:endParaRPr kumimoji="1"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F85D5-D93A-3249-84EC-9B663217CD71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422057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05BA1-7D35-FF47-A28E-A4472B768805}" type="datetimeFigureOut">
              <a:rPr kumimoji="1" lang="ko-KR" altLang="en-US" smtClean="0"/>
              <a:t>2018-11-30</a:t>
            </a:fld>
            <a:endParaRPr kumimoji="1"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F85D5-D93A-3249-84EC-9B663217CD71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182559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05BA1-7D35-FF47-A28E-A4472B768805}" type="datetimeFigureOut">
              <a:rPr kumimoji="1" lang="ko-KR" altLang="en-US" smtClean="0"/>
              <a:t>2018-11-30</a:t>
            </a:fld>
            <a:endParaRPr kumimoji="1"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F85D5-D93A-3249-84EC-9B663217CD71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08447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백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05BA1-7D35-FF47-A28E-A4472B768805}" type="datetimeFigureOut">
              <a:rPr kumimoji="1" lang="ko-KR" altLang="en-US" smtClean="0"/>
              <a:t>2018-11-30</a:t>
            </a:fld>
            <a:endParaRPr kumimoji="1"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F85D5-D93A-3249-84EC-9B663217CD71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50230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05BA1-7D35-FF47-A28E-A4472B768805}" type="datetimeFigureOut">
              <a:rPr kumimoji="1" lang="ko-KR" altLang="en-US" smtClean="0"/>
              <a:t>2018-11-30</a:t>
            </a:fld>
            <a:endParaRPr kumimoji="1"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F85D5-D93A-3249-84EC-9B663217CD71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62402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05BA1-7D35-FF47-A28E-A4472B768805}" type="datetimeFigureOut">
              <a:rPr kumimoji="1" lang="ko-KR" altLang="en-US" smtClean="0"/>
              <a:t>2018-11-30</a:t>
            </a:fld>
            <a:endParaRPr kumimoji="1"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F85D5-D93A-3249-84EC-9B663217CD71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413293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305BA1-7D35-FF47-A28E-A4472B768805}" type="datetimeFigureOut">
              <a:rPr kumimoji="1" lang="ko-KR" altLang="en-US" smtClean="0"/>
              <a:t>2018-11-30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AF85D5-D93A-3249-84EC-9B663217CD71}" type="slidenum">
              <a:rPr kumimoji="1" lang="ko-KR" altLang="en-US" smtClean="0"/>
              <a:t>‹#›</a:t>
            </a:fld>
            <a:endParaRPr kumimoji="1" lang="ko-KR" altLang="en-US"/>
          </a:p>
        </p:txBody>
      </p:sp>
      <p:sp>
        <p:nvSpPr>
          <p:cNvPr id="7" name="직사각형 6"/>
          <p:cNvSpPr/>
          <p:nvPr userDrawn="1"/>
        </p:nvSpPr>
        <p:spPr>
          <a:xfrm>
            <a:off x="516000" y="508635"/>
            <a:ext cx="3619500" cy="57150"/>
          </a:xfrm>
          <a:prstGeom prst="rect">
            <a:avLst/>
          </a:prstGeom>
          <a:solidFill>
            <a:srgbClr val="4B4A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  <p:sp>
        <p:nvSpPr>
          <p:cNvPr id="8" name="자유형 7"/>
          <p:cNvSpPr/>
          <p:nvPr userDrawn="1"/>
        </p:nvSpPr>
        <p:spPr>
          <a:xfrm>
            <a:off x="516000" y="1085850"/>
            <a:ext cx="11160000" cy="0"/>
          </a:xfrm>
          <a:custGeom>
            <a:avLst/>
            <a:gdLst>
              <a:gd name="connsiteX0" fmla="*/ 0 w 8503920"/>
              <a:gd name="connsiteY0" fmla="*/ 0 h 0"/>
              <a:gd name="connsiteX1" fmla="*/ 8503920 w 850392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03920">
                <a:moveTo>
                  <a:pt x="0" y="0"/>
                </a:moveTo>
                <a:lnTo>
                  <a:pt x="8503920" y="0"/>
                </a:lnTo>
              </a:path>
            </a:pathLst>
          </a:custGeom>
          <a:noFill/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 userDrawn="1"/>
        </p:nvSpPr>
        <p:spPr>
          <a:xfrm>
            <a:off x="516000" y="508635"/>
            <a:ext cx="288000" cy="57150"/>
          </a:xfrm>
          <a:prstGeom prst="rect">
            <a:avLst/>
          </a:prstGeom>
          <a:solidFill>
            <a:srgbClr val="33C2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  <p:pic>
        <p:nvPicPr>
          <p:cNvPr id="10" name="Picture 4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637520" y="832859"/>
            <a:ext cx="1038480" cy="192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028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hyperlink" Target="http://www.jobplanet.co.kr/" TargetMode="External"/><Relationship Id="rId5" Type="http://schemas.openxmlformats.org/officeDocument/2006/relationships/image" Target="../media/image5.w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mailto:****@sju.ac.kr" TargetMode="External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hyperlink" Target="mailto:***@sju.ac.kr" TargetMode="Externa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hyperlink" Target="https://mail.gist.ac.kr/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5029200"/>
          </a:xfrm>
          <a:prstGeom prst="rect">
            <a:avLst/>
          </a:prstGeom>
          <a:solidFill>
            <a:srgbClr val="33C2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직각 삼각형 6"/>
          <p:cNvSpPr/>
          <p:nvPr/>
        </p:nvSpPr>
        <p:spPr>
          <a:xfrm rot="5400000">
            <a:off x="1390651" y="-1390652"/>
            <a:ext cx="4800600" cy="7581903"/>
          </a:xfrm>
          <a:prstGeom prst="rtTriangle">
            <a:avLst/>
          </a:prstGeom>
          <a:gradFill>
            <a:gsLst>
              <a:gs pos="0">
                <a:srgbClr val="33C24D"/>
              </a:gs>
              <a:gs pos="100000">
                <a:srgbClr val="2AA838"/>
              </a:gs>
            </a:gsLst>
            <a:lin ang="5400000" scaled="0"/>
          </a:gradFill>
        </p:spPr>
        <p:txBody>
          <a:bodyPr wrap="square" lIns="0" tIns="0" rIns="0" bIns="0" rtlCol="0"/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96558" y="2388866"/>
            <a:ext cx="10787990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4800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  <a:cs typeface="Sandoll 고딕Neo2 01 UltraLight"/>
              </a:rPr>
              <a:t>제휴 대학 서비스 이용 안내</a:t>
            </a:r>
            <a:endParaRPr lang="en-US" altLang="ko-KR" sz="4800" spc="-1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바른고딕" panose="020B0603020101020101" pitchFamily="50" charset="-127"/>
              <a:ea typeface="나눔바른고딕" panose="020B0603020101020101" pitchFamily="50" charset="-127"/>
              <a:cs typeface="Sandoll 고딕Neo2 01 UltraLight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96557" y="1798901"/>
            <a:ext cx="4999443" cy="461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30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4020202020204" charset="-127"/>
                <a:ea typeface="나눔바른고딕" panose="020B0604020202020204" charset="-127"/>
                <a:cs typeface="Sandoll 고딕Neo2 04 Medium"/>
              </a:rPr>
              <a:t>광주과학기술원 </a:t>
            </a:r>
            <a:r>
              <a:rPr lang="en-US" altLang="ko-KR" sz="30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4020202020204" charset="-127"/>
                <a:ea typeface="나눔바른고딕" panose="020B0604020202020204" charset="-127"/>
                <a:cs typeface="Sandoll 고딕Neo2 04 Medium"/>
              </a:rPr>
              <a:t>&amp; </a:t>
            </a:r>
            <a:r>
              <a:rPr lang="ko-KR" altLang="en-US" sz="3000" b="1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4020202020204" charset="-127"/>
                <a:ea typeface="나눔바른고딕" panose="020B0604020202020204" charset="-127"/>
                <a:cs typeface="Sandoll 고딕Neo2 04 Medium"/>
              </a:rPr>
              <a:t>잡플래닛</a:t>
            </a:r>
            <a:endParaRPr sz="3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바른고딕" panose="020B0604020202020204" charset="-127"/>
              <a:ea typeface="나눔바른고딕" panose="020B0604020202020204" charset="-127"/>
              <a:cs typeface="Sandoll 고딕Neo2 04 Medium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143660" y="1746219"/>
            <a:ext cx="1296000" cy="0"/>
          </a:xfrm>
          <a:prstGeom prst="line">
            <a:avLst/>
          </a:prstGeom>
          <a:ln w="28575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660" y="5379877"/>
            <a:ext cx="1905000" cy="352618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662927" y="6471618"/>
            <a:ext cx="261001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Copyright </a:t>
            </a:r>
            <a:r>
              <a:rPr 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©  JOBPLANET  All Rights Reserved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481805" y="5503638"/>
            <a:ext cx="192668" cy="13246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000219" y="5488267"/>
            <a:ext cx="163202" cy="16320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655933" y="5421843"/>
            <a:ext cx="20697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Sandoll 고딕Neo2 02 Light"/>
              </a:rPr>
              <a:t>ihaveajob@jobplanet.co.kr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134843" y="5421843"/>
            <a:ext cx="16898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Sandoll 고딕Neo2 02 Light"/>
              </a:rPr>
              <a:t>www.jobplanet.co.kr</a:t>
            </a:r>
            <a:endParaRPr lang="en-US" altLang="ko-KR" sz="12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Sandoll 고딕Neo2 02 Light"/>
            </a:endParaRPr>
          </a:p>
        </p:txBody>
      </p:sp>
    </p:spTree>
    <p:extLst>
      <p:ext uri="{BB962C8B-B14F-4D97-AF65-F5344CB8AC3E}">
        <p14:creationId xmlns:p14="http://schemas.microsoft.com/office/powerpoint/2010/main" val="11504529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493866" y="695028"/>
            <a:ext cx="2931893" cy="26161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altLang="ko-KR" sz="1700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Sandoll 고딕Neo2 02 Light"/>
              </a:rPr>
              <a:t>1. </a:t>
            </a:r>
            <a:r>
              <a:rPr lang="ko-KR" altLang="en-US" sz="1700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Sandoll 고딕Neo2 02 Light"/>
              </a:rPr>
              <a:t>제휴 대학 서비스</a:t>
            </a:r>
            <a:r>
              <a:rPr lang="en-US" altLang="ko-KR" sz="1700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Sandoll 고딕Neo2 02 Light"/>
              </a:rPr>
              <a:t>(</a:t>
            </a:r>
            <a:r>
              <a:rPr lang="ko-KR" altLang="en-US" sz="1700" b="1" spc="-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Sandoll 고딕Neo2 02 Light"/>
              </a:rPr>
              <a:t>콘텐츠</a:t>
            </a:r>
            <a:r>
              <a:rPr lang="en-US" altLang="ko-KR" sz="1700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Sandoll 고딕Neo2 02 Light"/>
              </a:rPr>
              <a:t>)</a:t>
            </a:r>
            <a:r>
              <a:rPr lang="ko-KR" altLang="en-US" sz="1700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Sandoll 고딕Neo2 02 Light"/>
              </a:rPr>
              <a:t> 안내</a:t>
            </a:r>
            <a:endParaRPr lang="en-US" altLang="ko-KR" sz="1700" b="1" spc="-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Sandoll 고딕Neo2 02 Light"/>
            </a:endParaRPr>
          </a:p>
        </p:txBody>
      </p:sp>
      <p:sp>
        <p:nvSpPr>
          <p:cNvPr id="17" name="Shape 66"/>
          <p:cNvSpPr/>
          <p:nvPr/>
        </p:nvSpPr>
        <p:spPr>
          <a:xfrm>
            <a:off x="6662387" y="1603735"/>
            <a:ext cx="2158901" cy="215444"/>
          </a:xfrm>
          <a:prstGeom prst="rect">
            <a:avLst/>
          </a:prstGeom>
          <a:noFill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ko-KR" altLang="en-US" sz="14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현직자의 리얼한 연봉 정보</a:t>
            </a:r>
            <a:endParaRPr lang="en-US" altLang="ko-KR" sz="1400" spc="-1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4020202020204" charset="-127"/>
              <a:ea typeface="나눔바른고딕" panose="020B0604020202020204" charset="-127"/>
              <a:cs typeface="Sandoll 고딕Neo2 02 Light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="" xmlns:a16="http://schemas.microsoft.com/office/drawing/2014/main" id="{8596B599-9DDA-4263-9A2A-5CA451C080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12" t="29663" r="6904" b="3521"/>
          <a:stretch/>
        </p:blipFill>
        <p:spPr>
          <a:xfrm>
            <a:off x="6545176" y="2208943"/>
            <a:ext cx="5032594" cy="3883633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="" xmlns:a16="http://schemas.microsoft.com/office/drawing/2014/main" id="{719CED94-53B8-4212-9E37-44DA381422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06" t="29065" r="13496" b="5917"/>
          <a:stretch/>
        </p:blipFill>
        <p:spPr>
          <a:xfrm>
            <a:off x="954705" y="2208942"/>
            <a:ext cx="4850066" cy="3883633"/>
          </a:xfrm>
          <a:prstGeom prst="rect">
            <a:avLst/>
          </a:prstGeom>
        </p:spPr>
      </p:pic>
      <p:sp>
        <p:nvSpPr>
          <p:cNvPr id="27" name="Oval 11">
            <a:extLst>
              <a:ext uri="{FF2B5EF4-FFF2-40B4-BE49-F238E27FC236}">
                <a16:creationId xmlns="" xmlns:a16="http://schemas.microsoft.com/office/drawing/2014/main" id="{E151656C-F5C4-4429-89BE-4C92E11B3A5A}"/>
              </a:ext>
            </a:extLst>
          </p:cNvPr>
          <p:cNvSpPr/>
          <p:nvPr/>
        </p:nvSpPr>
        <p:spPr>
          <a:xfrm>
            <a:off x="867261" y="1538270"/>
            <a:ext cx="283070" cy="296647"/>
          </a:xfrm>
          <a:prstGeom prst="ellipse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dirty="0">
                <a:latin typeface="Sandoll 고딕Neo1 06 SemiBold"/>
                <a:ea typeface="Sandoll 고딕Neo1 06 SemiBold"/>
                <a:cs typeface="Sandoll 고딕Neo1 06 SemiBold"/>
              </a:rPr>
              <a:t>1</a:t>
            </a:r>
          </a:p>
        </p:txBody>
      </p:sp>
      <p:sp>
        <p:nvSpPr>
          <p:cNvPr id="28" name="Shape 66">
            <a:extLst>
              <a:ext uri="{FF2B5EF4-FFF2-40B4-BE49-F238E27FC236}">
                <a16:creationId xmlns="" xmlns:a16="http://schemas.microsoft.com/office/drawing/2014/main" id="{93F5D1D6-65DD-4FB7-9768-7E5C617CB0CA}"/>
              </a:ext>
            </a:extLst>
          </p:cNvPr>
          <p:cNvSpPr/>
          <p:nvPr/>
        </p:nvSpPr>
        <p:spPr>
          <a:xfrm>
            <a:off x="1233941" y="1604358"/>
            <a:ext cx="2158901" cy="215444"/>
          </a:xfrm>
          <a:prstGeom prst="rect">
            <a:avLst/>
          </a:prstGeom>
          <a:noFill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ko-KR" altLang="en-US" sz="14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현직자의 기업 리뷰</a:t>
            </a:r>
            <a:r>
              <a:rPr lang="en-US" altLang="ko-KR" sz="14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&amp;</a:t>
            </a:r>
            <a:r>
              <a:rPr lang="ko-KR" altLang="en-US" sz="14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평가</a:t>
            </a:r>
            <a:endParaRPr lang="en-US" altLang="ko-KR" sz="1400" spc="-1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4020202020204" charset="-127"/>
              <a:ea typeface="나눔바른고딕" panose="020B0604020202020204" charset="-127"/>
              <a:cs typeface="Sandoll 고딕Neo2 02 Light"/>
            </a:endParaRPr>
          </a:p>
        </p:txBody>
      </p:sp>
      <p:sp>
        <p:nvSpPr>
          <p:cNvPr id="29" name="Oval 11">
            <a:extLst>
              <a:ext uri="{FF2B5EF4-FFF2-40B4-BE49-F238E27FC236}">
                <a16:creationId xmlns="" xmlns:a16="http://schemas.microsoft.com/office/drawing/2014/main" id="{DB441D6A-1AD1-426D-8674-5D45D3E0B987}"/>
              </a:ext>
            </a:extLst>
          </p:cNvPr>
          <p:cNvSpPr/>
          <p:nvPr/>
        </p:nvSpPr>
        <p:spPr>
          <a:xfrm>
            <a:off x="6293427" y="1500849"/>
            <a:ext cx="283070" cy="296647"/>
          </a:xfrm>
          <a:prstGeom prst="ellipse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dirty="0">
                <a:latin typeface="Sandoll 고딕Neo1 06 SemiBold"/>
                <a:ea typeface="Sandoll 고딕Neo1 06 SemiBold"/>
                <a:cs typeface="Sandoll 고딕Neo1 06 SemiBold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784484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493866" y="695028"/>
            <a:ext cx="2931893" cy="26161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altLang="ko-KR" sz="1700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Sandoll 고딕Neo2 02 Light"/>
              </a:rPr>
              <a:t>1. </a:t>
            </a:r>
            <a:r>
              <a:rPr lang="ko-KR" altLang="en-US" sz="1700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Sandoll 고딕Neo2 02 Light"/>
              </a:rPr>
              <a:t>제휴 대학 서비스</a:t>
            </a:r>
            <a:r>
              <a:rPr lang="en-US" altLang="ko-KR" sz="1700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Sandoll 고딕Neo2 02 Light"/>
              </a:rPr>
              <a:t>(</a:t>
            </a:r>
            <a:r>
              <a:rPr lang="ko-KR" altLang="en-US" sz="1700" b="1" spc="-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Sandoll 고딕Neo2 02 Light"/>
              </a:rPr>
              <a:t>콘텐츠</a:t>
            </a:r>
            <a:r>
              <a:rPr lang="en-US" altLang="ko-KR" sz="1700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Sandoll 고딕Neo2 02 Light"/>
              </a:rPr>
              <a:t>)</a:t>
            </a:r>
            <a:r>
              <a:rPr lang="ko-KR" altLang="en-US" sz="1700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Sandoll 고딕Neo2 02 Light"/>
              </a:rPr>
              <a:t> 안내</a:t>
            </a:r>
            <a:endParaRPr lang="en-US" altLang="ko-KR" sz="1700" b="1" spc="-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Sandoll 고딕Neo2 02 Light"/>
            </a:endParaRPr>
          </a:p>
        </p:txBody>
      </p:sp>
      <p:sp>
        <p:nvSpPr>
          <p:cNvPr id="11" name="Oval 11"/>
          <p:cNvSpPr/>
          <p:nvPr/>
        </p:nvSpPr>
        <p:spPr>
          <a:xfrm>
            <a:off x="867261" y="1538270"/>
            <a:ext cx="283070" cy="296647"/>
          </a:xfrm>
          <a:prstGeom prst="ellipse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dirty="0">
                <a:latin typeface="Sandoll 고딕Neo1 06 SemiBold"/>
                <a:ea typeface="Sandoll 고딕Neo1 06 SemiBold"/>
                <a:cs typeface="Sandoll 고딕Neo1 06 SemiBold"/>
              </a:rPr>
              <a:t>3</a:t>
            </a:r>
          </a:p>
        </p:txBody>
      </p:sp>
      <p:sp>
        <p:nvSpPr>
          <p:cNvPr id="13" name="Shape 66"/>
          <p:cNvSpPr/>
          <p:nvPr/>
        </p:nvSpPr>
        <p:spPr>
          <a:xfrm>
            <a:off x="1233941" y="1604358"/>
            <a:ext cx="2158901" cy="215444"/>
          </a:xfrm>
          <a:prstGeom prst="rect">
            <a:avLst/>
          </a:prstGeom>
          <a:noFill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ko-KR" altLang="en-US" sz="14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합격자가 전하는 면접 후기</a:t>
            </a:r>
            <a:endParaRPr lang="en-US" altLang="ko-KR" sz="1400" spc="-1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4020202020204" charset="-127"/>
              <a:ea typeface="나눔바른고딕" panose="020B0604020202020204" charset="-127"/>
              <a:cs typeface="Sandoll 고딕Neo2 02 Light"/>
            </a:endParaRPr>
          </a:p>
        </p:txBody>
      </p:sp>
      <p:sp>
        <p:nvSpPr>
          <p:cNvPr id="18" name="Oval 11"/>
          <p:cNvSpPr/>
          <p:nvPr/>
        </p:nvSpPr>
        <p:spPr>
          <a:xfrm>
            <a:off x="6293427" y="1500849"/>
            <a:ext cx="283070" cy="296647"/>
          </a:xfrm>
          <a:prstGeom prst="ellipse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dirty="0">
                <a:latin typeface="Sandoll 고딕Neo1 06 SemiBold"/>
                <a:ea typeface="Sandoll 고딕Neo1 06 SemiBold"/>
                <a:cs typeface="Sandoll 고딕Neo1 06 SemiBold"/>
              </a:rPr>
              <a:t>4</a:t>
            </a:r>
          </a:p>
        </p:txBody>
      </p:sp>
      <p:sp>
        <p:nvSpPr>
          <p:cNvPr id="19" name="Shape 66"/>
          <p:cNvSpPr/>
          <p:nvPr/>
        </p:nvSpPr>
        <p:spPr>
          <a:xfrm>
            <a:off x="6660107" y="1599172"/>
            <a:ext cx="4089173" cy="215444"/>
          </a:xfrm>
          <a:prstGeom prst="rect">
            <a:avLst/>
          </a:prstGeom>
          <a:noFill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ko-KR" altLang="en-US" sz="14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기업별 추천 채용 공고</a:t>
            </a:r>
            <a:endParaRPr lang="en-US" altLang="ko-KR" sz="1400" spc="-1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4020202020204" charset="-127"/>
              <a:ea typeface="나눔바른고딕" panose="020B0604020202020204" charset="-127"/>
              <a:cs typeface="Sandoll 고딕Neo2 02 Light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="" xmlns:a16="http://schemas.microsoft.com/office/drawing/2014/main" id="{5C280424-0242-4F39-810E-CC5148B2A9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249" t="31048" r="13811" b="3188"/>
          <a:stretch/>
        </p:blipFill>
        <p:spPr>
          <a:xfrm>
            <a:off x="1008796" y="2198670"/>
            <a:ext cx="4550383" cy="379085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="" xmlns:a16="http://schemas.microsoft.com/office/drawing/2014/main" id="{5FAA123D-FEE3-4BF7-A2C8-9612A869B0B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609"/>
          <a:stretch/>
        </p:blipFill>
        <p:spPr>
          <a:xfrm>
            <a:off x="6660107" y="2495317"/>
            <a:ext cx="4523097" cy="3494203"/>
          </a:xfrm>
          <a:prstGeom prst="rect">
            <a:avLst/>
          </a:prstGeom>
          <a:ln w="3175">
            <a:noFill/>
          </a:ln>
          <a:effectLst>
            <a:outerShdw blurRad="50800" sx="98000" sy="98000" algn="ctr" rotWithShape="0">
              <a:srgbClr val="000000">
                <a:alpha val="64000"/>
              </a:srgbClr>
            </a:outerShdw>
            <a:softEdge rad="0"/>
          </a:effectLst>
        </p:spPr>
      </p:pic>
      <p:pic>
        <p:nvPicPr>
          <p:cNvPr id="10" name="그림 9">
            <a:extLst>
              <a:ext uri="{FF2B5EF4-FFF2-40B4-BE49-F238E27FC236}">
                <a16:creationId xmlns="" xmlns:a16="http://schemas.microsoft.com/office/drawing/2014/main" id="{FF9ED495-EC71-4118-B74C-487B8B82C7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249" t="31048" r="13811" b="63806"/>
          <a:stretch/>
        </p:blipFill>
        <p:spPr>
          <a:xfrm>
            <a:off x="6632823" y="2198670"/>
            <a:ext cx="4550383" cy="296647"/>
          </a:xfrm>
          <a:prstGeom prst="rect">
            <a:avLst/>
          </a:prstGeom>
        </p:spPr>
      </p:pic>
      <p:sp>
        <p:nvSpPr>
          <p:cNvPr id="2" name="직사각형 1">
            <a:extLst>
              <a:ext uri="{FF2B5EF4-FFF2-40B4-BE49-F238E27FC236}">
                <a16:creationId xmlns="" xmlns:a16="http://schemas.microsoft.com/office/drawing/2014/main" id="{63F41C25-33DA-4DFB-9BE8-716CAB853079}"/>
              </a:ext>
            </a:extLst>
          </p:cNvPr>
          <p:cNvSpPr/>
          <p:nvPr/>
        </p:nvSpPr>
        <p:spPr>
          <a:xfrm>
            <a:off x="6660107" y="5258828"/>
            <a:ext cx="4523099" cy="73069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  <a:alpha val="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5022">
                <a:schemeClr val="bg1">
                  <a:lumMod val="95000"/>
                  <a:alpha val="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9285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직사각형 26"/>
          <p:cNvSpPr/>
          <p:nvPr/>
        </p:nvSpPr>
        <p:spPr>
          <a:xfrm>
            <a:off x="634555" y="1546577"/>
            <a:ext cx="247459" cy="292616"/>
          </a:xfrm>
          <a:prstGeom prst="rect">
            <a:avLst/>
          </a:prstGeom>
          <a:solidFill>
            <a:srgbClr val="4B4A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latinLnBrk="0">
              <a:defRPr sz="1800">
                <a:solidFill>
                  <a:srgbClr val="000000"/>
                </a:solidFill>
              </a:defRPr>
            </a:pPr>
            <a:endParaRPr lang="ko-KR" altLang="en-US" sz="1100" spc="-10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4020202020204" charset="-127"/>
              <a:ea typeface="나눔바른고딕" panose="020B0604020202020204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703266" y="1546577"/>
            <a:ext cx="2017031" cy="292616"/>
          </a:xfrm>
          <a:prstGeom prst="rect">
            <a:avLst/>
          </a:prstGeom>
          <a:solidFill>
            <a:srgbClr val="33C2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bIns="54000" rtlCol="0" anchor="ctr"/>
          <a:lstStyle/>
          <a:p>
            <a:pPr latinLnBrk="0"/>
            <a:r>
              <a:rPr lang="en-US" altLang="ko-KR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4020202020204" charset="-127"/>
                <a:ea typeface="나눔바른고딕" panose="020B0604020202020204" charset="-127"/>
              </a:rPr>
              <a:t>1) </a:t>
            </a:r>
            <a:r>
              <a:rPr lang="ko-KR" altLang="en-US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4020202020204" charset="-127"/>
                <a:ea typeface="나눔바른고딕" panose="020B0604020202020204" charset="-127"/>
              </a:rPr>
              <a:t>기업분석 리포트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93866" y="695028"/>
            <a:ext cx="2534348" cy="26161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altLang="ko-KR" sz="1700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Sandoll 고딕Neo2 02 Light"/>
              </a:rPr>
              <a:t>2. </a:t>
            </a:r>
            <a:r>
              <a:rPr lang="ko-KR" altLang="en-US" sz="1700" b="1" spc="-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Sandoll 고딕Neo2 02 Light"/>
              </a:rPr>
              <a:t>잡플래닛</a:t>
            </a:r>
            <a:r>
              <a:rPr lang="ko-KR" altLang="en-US" sz="1700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Sandoll 고딕Neo2 02 Light"/>
              </a:rPr>
              <a:t> 취업리포트 소개</a:t>
            </a:r>
            <a:endParaRPr lang="en-US" sz="1700" b="1" spc="-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Sandoll 고딕Neo2 02 Light"/>
            </a:endParaRPr>
          </a:p>
        </p:txBody>
      </p:sp>
      <p:grpSp>
        <p:nvGrpSpPr>
          <p:cNvPr id="18" name="그룹 17"/>
          <p:cNvGrpSpPr/>
          <p:nvPr/>
        </p:nvGrpSpPr>
        <p:grpSpPr>
          <a:xfrm>
            <a:off x="4067110" y="1529703"/>
            <a:ext cx="2085742" cy="292616"/>
            <a:chOff x="1012400" y="1377321"/>
            <a:chExt cx="1502200" cy="306000"/>
          </a:xfrm>
        </p:grpSpPr>
        <p:sp>
          <p:nvSpPr>
            <p:cNvPr id="19" name="직사각형 18"/>
            <p:cNvSpPr/>
            <p:nvPr/>
          </p:nvSpPr>
          <p:spPr>
            <a:xfrm>
              <a:off x="1012400" y="1377321"/>
              <a:ext cx="178226" cy="306000"/>
            </a:xfrm>
            <a:prstGeom prst="rect">
              <a:avLst/>
            </a:prstGeom>
            <a:solidFill>
              <a:srgbClr val="4B4A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latinLnBrk="0">
                <a:defRPr sz="1800">
                  <a:solidFill>
                    <a:srgbClr val="000000"/>
                  </a:solidFill>
                </a:defRPr>
              </a:pPr>
              <a:endParaRPr lang="ko-KR" altLang="en-US" sz="1100" spc="-1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</a:endParaRPr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1061887" y="1377321"/>
              <a:ext cx="1452713" cy="306000"/>
            </a:xfrm>
            <a:prstGeom prst="rect">
              <a:avLst/>
            </a:prstGeom>
            <a:solidFill>
              <a:srgbClr val="33C2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bIns="54000" rtlCol="0" anchor="ctr"/>
            <a:lstStyle/>
            <a:p>
              <a:pPr latinLnBrk="0"/>
              <a:r>
                <a:rPr lang="en-US" altLang="ko-KR" sz="16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바른고딕" panose="020B0604020202020204" charset="-127"/>
                  <a:ea typeface="나눔바른고딕" panose="020B0604020202020204" charset="-127"/>
                </a:rPr>
                <a:t>2) </a:t>
              </a:r>
              <a:r>
                <a:rPr lang="ko-KR" altLang="en-US" sz="16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바른고딕" panose="020B0604020202020204" charset="-127"/>
                  <a:ea typeface="나눔바른고딕" panose="020B0604020202020204" charset="-127"/>
                </a:rPr>
                <a:t>직무분석 리포트</a:t>
              </a:r>
            </a:p>
          </p:txBody>
        </p:sp>
      </p:grpSp>
      <p:grpSp>
        <p:nvGrpSpPr>
          <p:cNvPr id="35" name="그룹 34"/>
          <p:cNvGrpSpPr/>
          <p:nvPr/>
        </p:nvGrpSpPr>
        <p:grpSpPr>
          <a:xfrm>
            <a:off x="7146626" y="1540514"/>
            <a:ext cx="2872049" cy="292616"/>
            <a:chOff x="1012400" y="1377321"/>
            <a:chExt cx="1502200" cy="306000"/>
          </a:xfrm>
        </p:grpSpPr>
        <p:sp>
          <p:nvSpPr>
            <p:cNvPr id="36" name="직사각형 35"/>
            <p:cNvSpPr/>
            <p:nvPr/>
          </p:nvSpPr>
          <p:spPr>
            <a:xfrm>
              <a:off x="1012400" y="1377321"/>
              <a:ext cx="178226" cy="306000"/>
            </a:xfrm>
            <a:prstGeom prst="rect">
              <a:avLst/>
            </a:prstGeom>
            <a:solidFill>
              <a:srgbClr val="4B4A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latinLnBrk="0">
                <a:defRPr sz="1800">
                  <a:solidFill>
                    <a:srgbClr val="000000"/>
                  </a:solidFill>
                </a:defRPr>
              </a:pPr>
              <a:endParaRPr lang="ko-KR" altLang="en-US" sz="1100" spc="-1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</a:endParaRPr>
            </a:p>
          </p:txBody>
        </p:sp>
        <p:sp>
          <p:nvSpPr>
            <p:cNvPr id="37" name="직사각형 36"/>
            <p:cNvSpPr/>
            <p:nvPr/>
          </p:nvSpPr>
          <p:spPr>
            <a:xfrm>
              <a:off x="1061887" y="1377321"/>
              <a:ext cx="1452713" cy="306000"/>
            </a:xfrm>
            <a:prstGeom prst="rect">
              <a:avLst/>
            </a:prstGeom>
            <a:solidFill>
              <a:srgbClr val="33C2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bIns="54000" rtlCol="0" anchor="ctr"/>
            <a:lstStyle/>
            <a:p>
              <a:pPr latinLnBrk="0"/>
              <a:r>
                <a:rPr lang="en-US" altLang="ko-KR" sz="16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바른고딕" panose="020B0604020202020204" charset="-127"/>
                  <a:ea typeface="나눔바른고딕" panose="020B0604020202020204" charset="-127"/>
                </a:rPr>
                <a:t>3) </a:t>
              </a:r>
              <a:r>
                <a:rPr lang="ko-KR" altLang="en-US" sz="16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바른고딕" panose="020B0604020202020204" charset="-127"/>
                  <a:ea typeface="나눔바른고딕" panose="020B0604020202020204" charset="-127"/>
                </a:rPr>
                <a:t>자소서 가이드 </a:t>
              </a:r>
              <a:r>
                <a:rPr lang="en-US" altLang="ko-KR" sz="16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바른고딕" panose="020B0604020202020204" charset="-127"/>
                  <a:ea typeface="나눔바른고딕" panose="020B0604020202020204" charset="-127"/>
                </a:rPr>
                <a:t>&amp; </a:t>
              </a:r>
              <a:r>
                <a:rPr lang="ko-KR" altLang="en-US" sz="1600" b="1" spc="-1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바른고딕" panose="020B0604020202020204" charset="-127"/>
                  <a:ea typeface="나눔바른고딕" panose="020B0604020202020204" charset="-127"/>
                </a:rPr>
                <a:t>면접꿀팁</a:t>
              </a:r>
              <a:endParaRPr lang="ko-KR" altLang="en-US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4020202020204" charset="-127"/>
                <a:ea typeface="나눔바른고딕" panose="020B0604020202020204" charset="-127"/>
              </a:endParaRPr>
            </a:p>
          </p:txBody>
        </p:sp>
      </p:grpSp>
      <p:sp>
        <p:nvSpPr>
          <p:cNvPr id="39" name="직사각형 38"/>
          <p:cNvSpPr/>
          <p:nvPr/>
        </p:nvSpPr>
        <p:spPr>
          <a:xfrm>
            <a:off x="601066" y="1917793"/>
            <a:ext cx="3290710" cy="21544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ko-KR" altLang="en-US" sz="14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 </a:t>
            </a:r>
            <a:r>
              <a:rPr lang="en-US" altLang="ko-KR" sz="14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: </a:t>
            </a:r>
            <a:r>
              <a:rPr lang="ko-KR" altLang="en-US" sz="14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기업탐색 및 서류</a:t>
            </a:r>
            <a:r>
              <a:rPr lang="en-US" altLang="ko-KR" sz="14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, </a:t>
            </a:r>
            <a:r>
              <a:rPr lang="ko-KR" altLang="en-US" sz="14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면접 전형을 준비 중 일 때 </a:t>
            </a:r>
            <a:endParaRPr lang="en-US" altLang="ko-KR" sz="1400" spc="-1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4020202020204" charset="-127"/>
              <a:ea typeface="나눔바른고딕" panose="020B0604020202020204" charset="-127"/>
              <a:cs typeface="Sandoll 고딕Neo2 02 Light"/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4096701" y="1904750"/>
            <a:ext cx="2722147" cy="21544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altLang="ko-KR" sz="14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:  </a:t>
            </a:r>
            <a:r>
              <a:rPr lang="ko-KR" altLang="en-US" sz="14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동일 직무의 산업군에 따른 차이점 비교 </a:t>
            </a:r>
            <a:endParaRPr lang="en-US" altLang="ko-KR" sz="1400" spc="-1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4020202020204" charset="-127"/>
              <a:ea typeface="나눔바른고딕" panose="020B0604020202020204" charset="-127"/>
              <a:cs typeface="Sandoll 고딕Neo2 02 Light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7205515" y="1919497"/>
            <a:ext cx="4219230" cy="21544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altLang="ko-KR" sz="14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: </a:t>
            </a:r>
            <a:r>
              <a:rPr lang="ko-KR" altLang="en-US" sz="14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자소서 작성 전 </a:t>
            </a:r>
            <a:r>
              <a:rPr lang="en-US" altLang="ko-KR" sz="14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&amp; </a:t>
            </a:r>
            <a:r>
              <a:rPr lang="ko-KR" altLang="en-US" sz="14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면접 준비 중 답변 가이드가 궁금할 때</a:t>
            </a:r>
            <a:endParaRPr lang="en-US" altLang="ko-KR" sz="1400" spc="-1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4020202020204" charset="-127"/>
              <a:ea typeface="나눔바른고딕" panose="020B0604020202020204" charset="-127"/>
              <a:cs typeface="Sandoll 고딕Neo2 02 Light"/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1127448" y="5586702"/>
            <a:ext cx="9937104" cy="55399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ko-KR" altLang="en-US" spc="-1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잡플래닛</a:t>
            </a:r>
            <a:r>
              <a:rPr lang="ko-KR" altLang="en-US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 취업리포트는 채용 시즌에 맞춰 매월 업데이트되며</a:t>
            </a:r>
            <a:endParaRPr lang="en-US" altLang="ko-KR" spc="-1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4020202020204" charset="-127"/>
              <a:ea typeface="나눔바른고딕" panose="020B0604020202020204" charset="-127"/>
              <a:cs typeface="Sandoll 고딕Neo2 02 Light"/>
            </a:endParaRPr>
          </a:p>
          <a:p>
            <a:pPr algn="ctr"/>
            <a:r>
              <a:rPr lang="ko-KR" altLang="en-US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DA4E00"/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기업</a:t>
            </a:r>
            <a:r>
              <a:rPr lang="en-US" altLang="ko-KR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DA4E00"/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,</a:t>
            </a:r>
            <a:r>
              <a:rPr lang="ko-KR" altLang="en-US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DA4E00"/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 직무</a:t>
            </a:r>
            <a:r>
              <a:rPr lang="en-US" altLang="ko-KR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DA4E00"/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, </a:t>
            </a:r>
            <a:r>
              <a:rPr lang="ko-KR" altLang="en-US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DA4E00"/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산업 별로 제공되어 </a:t>
            </a:r>
            <a:r>
              <a:rPr lang="ko-KR" altLang="en-US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취업 단계에 맞게 다양한 리포트를 활용할 수 있습니다</a:t>
            </a:r>
            <a:r>
              <a:rPr lang="en-US" altLang="ko-KR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.</a:t>
            </a:r>
          </a:p>
        </p:txBody>
      </p:sp>
      <p:sp>
        <p:nvSpPr>
          <p:cNvPr id="43" name="직사각형 42"/>
          <p:cNvSpPr/>
          <p:nvPr/>
        </p:nvSpPr>
        <p:spPr>
          <a:xfrm>
            <a:off x="275411" y="5270141"/>
            <a:ext cx="1584021" cy="107721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ko-KR" sz="7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C000"/>
                </a:solidFill>
                <a:latin typeface="Calibri Light" panose="020F0302020204030204" pitchFamily="34" charset="0"/>
                <a:ea typeface="-윤고딕330" panose="02030504000101010101" pitchFamily="18" charset="-127"/>
                <a:cs typeface="+mj-cs"/>
              </a:rPr>
              <a:t>   {</a:t>
            </a:r>
          </a:p>
        </p:txBody>
      </p:sp>
      <p:sp>
        <p:nvSpPr>
          <p:cNvPr id="44" name="직사각형 43"/>
          <p:cNvSpPr/>
          <p:nvPr/>
        </p:nvSpPr>
        <p:spPr>
          <a:xfrm>
            <a:off x="10018676" y="5228196"/>
            <a:ext cx="1584021" cy="104400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ko-KR" sz="7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C000"/>
                </a:solidFill>
                <a:latin typeface="Calibri Light" panose="020F0302020204030204" pitchFamily="34" charset="0"/>
                <a:ea typeface="-윤고딕330" panose="02030504000101010101" pitchFamily="18" charset="-127"/>
                <a:cs typeface="+mj-cs"/>
              </a:rPr>
              <a:t>}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="" xmlns:a16="http://schemas.microsoft.com/office/drawing/2014/main" id="{E5A250AB-4221-48BB-AB9E-FC5046DFD3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837" y="2357347"/>
            <a:ext cx="2845296" cy="1465082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5" name="그림 4">
            <a:extLst>
              <a:ext uri="{FF2B5EF4-FFF2-40B4-BE49-F238E27FC236}">
                <a16:creationId xmlns="" xmlns:a16="http://schemas.microsoft.com/office/drawing/2014/main" id="{6A08085A-6077-49F1-ADEB-DE63E7E0D5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781" y="3450523"/>
            <a:ext cx="2845296" cy="150751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7" name="그림 6">
            <a:extLst>
              <a:ext uri="{FF2B5EF4-FFF2-40B4-BE49-F238E27FC236}">
                <a16:creationId xmlns="" xmlns:a16="http://schemas.microsoft.com/office/drawing/2014/main" id="{671BCB1A-443F-422C-9C3D-2D992D3135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5821" y="2357091"/>
            <a:ext cx="2487774" cy="260094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8" name="그림 7">
            <a:extLst>
              <a:ext uri="{FF2B5EF4-FFF2-40B4-BE49-F238E27FC236}">
                <a16:creationId xmlns="" xmlns:a16="http://schemas.microsoft.com/office/drawing/2014/main" id="{B25145DE-8BE6-4F75-89E9-EA707BA2B6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70356" y="2357347"/>
            <a:ext cx="2828361" cy="1465082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9" name="그림 8">
            <a:extLst>
              <a:ext uri="{FF2B5EF4-FFF2-40B4-BE49-F238E27FC236}">
                <a16:creationId xmlns="" xmlns:a16="http://schemas.microsoft.com/office/drawing/2014/main" id="{64DA9CD6-21EF-4BDD-91B1-87F53C0685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24290" y="3193765"/>
            <a:ext cx="3181680" cy="1764273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3242470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493866" y="695028"/>
            <a:ext cx="2986395" cy="26161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altLang="ko-KR" sz="1700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Sandoll 고딕Neo2 02 Light"/>
              </a:rPr>
              <a:t>3. </a:t>
            </a:r>
            <a:r>
              <a:rPr lang="ko-KR" altLang="en-US" sz="1700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Sandoll 고딕Neo2 02 Light"/>
              </a:rPr>
              <a:t>온라인 직무적성 모의고사 안내</a:t>
            </a:r>
            <a:endParaRPr lang="en-US" sz="1700" b="1" spc="-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Sandoll 고딕Neo2 02 Light"/>
            </a:endParaRPr>
          </a:p>
        </p:txBody>
      </p:sp>
      <p:grpSp>
        <p:nvGrpSpPr>
          <p:cNvPr id="23" name="그룹 22">
            <a:extLst>
              <a:ext uri="{FF2B5EF4-FFF2-40B4-BE49-F238E27FC236}">
                <a16:creationId xmlns="" xmlns:a16="http://schemas.microsoft.com/office/drawing/2014/main" id="{BA4CC57E-F93F-472F-B791-E2C4E5B8CE76}"/>
              </a:ext>
            </a:extLst>
          </p:cNvPr>
          <p:cNvGrpSpPr/>
          <p:nvPr/>
        </p:nvGrpSpPr>
        <p:grpSpPr>
          <a:xfrm>
            <a:off x="3170745" y="1562709"/>
            <a:ext cx="5861377" cy="3732581"/>
            <a:chOff x="74442" y="2468314"/>
            <a:chExt cx="5166200" cy="3289886"/>
          </a:xfrm>
        </p:grpSpPr>
        <p:pic>
          <p:nvPicPr>
            <p:cNvPr id="25" name="image8.png">
              <a:extLst>
                <a:ext uri="{FF2B5EF4-FFF2-40B4-BE49-F238E27FC236}">
                  <a16:creationId xmlns="" xmlns:a16="http://schemas.microsoft.com/office/drawing/2014/main" id="{9D2CE81C-276A-4665-AB35-79E9F11F700A}"/>
                </a:ext>
              </a:extLst>
            </p:cNvPr>
            <p:cNvPicPr/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341474" y="2468314"/>
              <a:ext cx="3899168" cy="3224302"/>
            </a:xfrm>
            <a:prstGeom prst="rect">
              <a:avLst/>
            </a:prstGeom>
            <a:ln w="12700">
              <a:miter lim="400000"/>
            </a:ln>
            <a:effectLst>
              <a:outerShdw blurRad="165100" dist="25400" dir="720000" sx="94000" sy="94000" rotWithShape="0">
                <a:srgbClr val="000000">
                  <a:alpha val="48000"/>
                </a:srgbClr>
              </a:outerShdw>
            </a:effectLst>
          </p:spPr>
        </p:pic>
        <p:sp>
          <p:nvSpPr>
            <p:cNvPr id="29" name="직사각형 28">
              <a:extLst>
                <a:ext uri="{FF2B5EF4-FFF2-40B4-BE49-F238E27FC236}">
                  <a16:creationId xmlns="" xmlns:a16="http://schemas.microsoft.com/office/drawing/2014/main" id="{629CA0B3-2DC0-4547-B8E3-78B060F9F563}"/>
                </a:ext>
              </a:extLst>
            </p:cNvPr>
            <p:cNvSpPr/>
            <p:nvPr/>
          </p:nvSpPr>
          <p:spPr>
            <a:xfrm>
              <a:off x="1472106" y="2591259"/>
              <a:ext cx="3597547" cy="2078481"/>
            </a:xfrm>
            <a:prstGeom prst="rect">
              <a:avLst/>
            </a:prstGeom>
            <a:solidFill>
              <a:srgbClr val="EBEB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30" name="그림 29">
              <a:extLst>
                <a:ext uri="{FF2B5EF4-FFF2-40B4-BE49-F238E27FC236}">
                  <a16:creationId xmlns="" xmlns:a16="http://schemas.microsoft.com/office/drawing/2014/main" id="{8C0178A9-066B-4707-8C93-AC01971BA0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71206" y="2591258"/>
              <a:ext cx="2854130" cy="2078199"/>
            </a:xfrm>
            <a:prstGeom prst="rect">
              <a:avLst/>
            </a:prstGeom>
          </p:spPr>
        </p:pic>
        <p:pic>
          <p:nvPicPr>
            <p:cNvPr id="31" name="image9.png">
              <a:extLst>
                <a:ext uri="{FF2B5EF4-FFF2-40B4-BE49-F238E27FC236}">
                  <a16:creationId xmlns="" xmlns:a16="http://schemas.microsoft.com/office/drawing/2014/main" id="{A28F14D2-D90A-4BDF-8688-CC677202BE42}"/>
                </a:ext>
              </a:extLst>
            </p:cNvPr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74442" y="3030417"/>
              <a:ext cx="1936362" cy="2727783"/>
            </a:xfrm>
            <a:prstGeom prst="rect">
              <a:avLst/>
            </a:prstGeom>
            <a:ln w="12700">
              <a:miter lim="400000"/>
            </a:ln>
            <a:effectLst>
              <a:outerShdw blurRad="50800" dist="88900" dir="1860000" sx="97000" sy="97000" rotWithShape="0">
                <a:srgbClr val="000000">
                  <a:alpha val="37950"/>
                </a:srgbClr>
              </a:outerShdw>
            </a:effectLst>
          </p:spPr>
        </p:pic>
        <p:pic>
          <p:nvPicPr>
            <p:cNvPr id="32" name="그림 31">
              <a:extLst>
                <a:ext uri="{FF2B5EF4-FFF2-40B4-BE49-F238E27FC236}">
                  <a16:creationId xmlns="" xmlns:a16="http://schemas.microsoft.com/office/drawing/2014/main" id="{500EE8EB-7654-43FA-A1AB-EABA46C4C98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969" y="3192794"/>
              <a:ext cx="1689569" cy="2340144"/>
            </a:xfrm>
            <a:prstGeom prst="rect">
              <a:avLst/>
            </a:prstGeom>
          </p:spPr>
        </p:pic>
      </p:grpSp>
      <p:sp>
        <p:nvSpPr>
          <p:cNvPr id="11" name="직사각형 10">
            <a:extLst>
              <a:ext uri="{FF2B5EF4-FFF2-40B4-BE49-F238E27FC236}">
                <a16:creationId xmlns="" xmlns:a16="http://schemas.microsoft.com/office/drawing/2014/main" id="{332415C4-A3A0-495A-9A2B-8840950F1DB0}"/>
              </a:ext>
            </a:extLst>
          </p:cNvPr>
          <p:cNvSpPr/>
          <p:nvPr/>
        </p:nvSpPr>
        <p:spPr>
          <a:xfrm>
            <a:off x="1127448" y="5479517"/>
            <a:ext cx="9937104" cy="7963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최신 경향의 공기업 </a:t>
            </a:r>
            <a:r>
              <a:rPr lang="en-US" altLang="ko-KR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NCS </a:t>
            </a:r>
            <a:r>
              <a:rPr lang="ko-KR" altLang="en-US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와 함께</a:t>
            </a:r>
            <a:r>
              <a:rPr lang="ko-KR" altLang="en-US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 취업리포트 센터 내의 모든 직무적성 모의고사를 무료로 응시할 수 있습니다</a:t>
            </a:r>
            <a:r>
              <a:rPr lang="en-US" altLang="ko-KR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ko-KR" altLang="en-US" spc="-1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각 </a:t>
            </a:r>
            <a:r>
              <a:rPr lang="ko-KR" altLang="en-US" spc="-100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시험별</a:t>
            </a:r>
            <a:r>
              <a:rPr lang="ko-KR" altLang="en-US" spc="-1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 </a:t>
            </a:r>
            <a:r>
              <a:rPr lang="en-US" altLang="ko-KR" spc="-1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1</a:t>
            </a:r>
            <a:r>
              <a:rPr lang="ko-KR" altLang="en-US" spc="-1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회 응시가 가능하며</a:t>
            </a:r>
            <a:r>
              <a:rPr lang="en-US" altLang="ko-KR" spc="-1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, </a:t>
            </a:r>
            <a:r>
              <a:rPr lang="ko-KR" altLang="en-US" spc="-1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응시 후 피드백을 위한 결과표가 제공됩니다</a:t>
            </a:r>
            <a:r>
              <a:rPr lang="en-US" altLang="ko-KR" spc="-1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.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="" xmlns:a16="http://schemas.microsoft.com/office/drawing/2014/main" id="{4F800F9C-F48A-46EA-929B-2E76A4AD3E24}"/>
              </a:ext>
            </a:extLst>
          </p:cNvPr>
          <p:cNvSpPr/>
          <p:nvPr/>
        </p:nvSpPr>
        <p:spPr>
          <a:xfrm>
            <a:off x="275411" y="5270141"/>
            <a:ext cx="1584021" cy="107721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ko-KR" sz="7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C000"/>
                </a:solidFill>
                <a:latin typeface="Calibri Light" panose="020F0302020204030204" pitchFamily="34" charset="0"/>
                <a:ea typeface="-윤고딕330" panose="02030504000101010101" pitchFamily="18" charset="-127"/>
                <a:cs typeface="+mj-cs"/>
              </a:rPr>
              <a:t>   {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="" xmlns:a16="http://schemas.microsoft.com/office/drawing/2014/main" id="{2EACFFF4-210D-4C10-9CA1-24EBB1F6A1B4}"/>
              </a:ext>
            </a:extLst>
          </p:cNvPr>
          <p:cNvSpPr/>
          <p:nvPr/>
        </p:nvSpPr>
        <p:spPr>
          <a:xfrm>
            <a:off x="10018676" y="5228196"/>
            <a:ext cx="1584021" cy="104400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ko-KR" sz="7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C000"/>
                </a:solidFill>
                <a:latin typeface="Calibri Light" panose="020F0302020204030204" pitchFamily="34" charset="0"/>
                <a:ea typeface="-윤고딕330" panose="02030504000101010101" pitchFamily="18" charset="-127"/>
                <a:cs typeface="+mj-cs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419912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493866" y="695028"/>
            <a:ext cx="1938031" cy="26161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altLang="ko-KR" sz="1700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Sandoll 고딕Neo2 02 Light"/>
              </a:rPr>
              <a:t>4. </a:t>
            </a:r>
            <a:r>
              <a:rPr lang="ko-KR" altLang="en-US" sz="1700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Sandoll 고딕Neo2 02 Light"/>
              </a:rPr>
              <a:t>온라인 동영상 강의</a:t>
            </a:r>
            <a:endParaRPr lang="en-US" sz="1700" b="1" spc="-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Sandoll 고딕Neo2 02 Light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997F9F4C-0538-4ABB-B42D-95FF3E84C6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1218" y="1848808"/>
            <a:ext cx="3823357" cy="3160371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12" name="직사각형 11">
            <a:extLst>
              <a:ext uri="{FF2B5EF4-FFF2-40B4-BE49-F238E27FC236}">
                <a16:creationId xmlns="" xmlns:a16="http://schemas.microsoft.com/office/drawing/2014/main" id="{18D12EED-DEC9-42EE-B7A7-8E3C15C49DE7}"/>
              </a:ext>
            </a:extLst>
          </p:cNvPr>
          <p:cNvSpPr/>
          <p:nvPr/>
        </p:nvSpPr>
        <p:spPr>
          <a:xfrm>
            <a:off x="1127448" y="5410564"/>
            <a:ext cx="9937104" cy="7963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pc="-1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잡플래닛에서만</a:t>
            </a:r>
            <a:r>
              <a:rPr lang="ko-KR" altLang="en-US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 들을 수 있는 추천 기업</a:t>
            </a:r>
            <a:r>
              <a:rPr lang="ko-KR" altLang="en-US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 분석부터 면접 유형별 대비 전략까지</a:t>
            </a:r>
            <a:endParaRPr lang="en-US" altLang="ko-KR" spc="-1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4020202020204" charset="-127"/>
              <a:ea typeface="나눔바른고딕" panose="020B0604020202020204" charset="-127"/>
              <a:cs typeface="Sandoll 고딕Neo2 02 Light"/>
            </a:endParaRPr>
          </a:p>
          <a:p>
            <a:pPr algn="ctr">
              <a:lnSpc>
                <a:spcPct val="150000"/>
              </a:lnSpc>
            </a:pPr>
            <a:r>
              <a:rPr lang="ko-KR" altLang="en-US" spc="-1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오프라인 취업 특강으로만 제공되었던 강의들을 언제 어디서나 </a:t>
            </a:r>
            <a:r>
              <a:rPr lang="ko-KR" altLang="en-US" spc="-100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잡플래닛</a:t>
            </a:r>
            <a:r>
              <a:rPr lang="ko-KR" altLang="en-US" spc="-1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 로그인만으로 이용할 수 있습니다</a:t>
            </a:r>
            <a:r>
              <a:rPr lang="en-US" altLang="ko-KR" spc="-1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.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="" xmlns:a16="http://schemas.microsoft.com/office/drawing/2014/main" id="{454EF229-CD2C-4D6F-AE6E-04FACA13930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127" r="8668"/>
          <a:stretch/>
        </p:blipFill>
        <p:spPr>
          <a:xfrm>
            <a:off x="6001414" y="2074721"/>
            <a:ext cx="3731166" cy="2708557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5" name="사다리꼴 4">
            <a:extLst>
              <a:ext uri="{FF2B5EF4-FFF2-40B4-BE49-F238E27FC236}">
                <a16:creationId xmlns="" xmlns:a16="http://schemas.microsoft.com/office/drawing/2014/main" id="{86770E58-7CD2-40BC-B34F-E1A46E34E09F}"/>
              </a:ext>
            </a:extLst>
          </p:cNvPr>
          <p:cNvSpPr/>
          <p:nvPr/>
        </p:nvSpPr>
        <p:spPr>
          <a:xfrm rot="5400000">
            <a:off x="4127808" y="3135575"/>
            <a:ext cx="3160370" cy="586839"/>
          </a:xfrm>
          <a:prstGeom prst="trapezoid">
            <a:avLst>
              <a:gd name="adj" fmla="val 4125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Shape 66">
            <a:extLst>
              <a:ext uri="{FF2B5EF4-FFF2-40B4-BE49-F238E27FC236}">
                <a16:creationId xmlns="" xmlns:a16="http://schemas.microsoft.com/office/drawing/2014/main" id="{C1713C3B-8A24-41FF-A197-E45EAAEF2A79}"/>
              </a:ext>
            </a:extLst>
          </p:cNvPr>
          <p:cNvSpPr/>
          <p:nvPr/>
        </p:nvSpPr>
        <p:spPr>
          <a:xfrm rot="2150099">
            <a:off x="8666482" y="1731996"/>
            <a:ext cx="1528250" cy="830997"/>
          </a:xfrm>
          <a:prstGeom prst="rect">
            <a:avLst/>
          </a:prstGeom>
          <a:solidFill>
            <a:schemeClr val="bg1"/>
          </a:solidFill>
          <a:ln w="19050">
            <a:noFill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endParaRPr lang="en-US" altLang="ko-KR" spc="-1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0000"/>
              </a:solidFill>
              <a:latin typeface="나눔바른고딕" panose="020B0604020202020204" charset="-127"/>
              <a:ea typeface="나눔바른고딕" panose="020B0604020202020204" charset="-127"/>
              <a:cs typeface="Sandoll 고딕Neo2 02 Light"/>
            </a:endParaRPr>
          </a:p>
          <a:p>
            <a:pPr algn="ctr"/>
            <a:endParaRPr lang="en-US" altLang="ko-KR" spc="-1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0000"/>
              </a:solidFill>
              <a:latin typeface="나눔바른고딕" panose="020B0604020202020204" charset="-127"/>
              <a:ea typeface="나눔바른고딕" panose="020B0604020202020204" charset="-127"/>
              <a:cs typeface="Sandoll 고딕Neo2 02 Light"/>
            </a:endParaRPr>
          </a:p>
          <a:p>
            <a:pPr algn="ctr"/>
            <a:endParaRPr lang="en-US" altLang="ko-KR" spc="-1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0000"/>
              </a:solidFill>
              <a:latin typeface="나눔바른고딕" panose="020B0604020202020204" charset="-127"/>
              <a:ea typeface="나눔바른고딕" panose="020B0604020202020204" charset="-127"/>
              <a:cs typeface="Sandoll 고딕Neo2 02 Light"/>
            </a:endParaRPr>
          </a:p>
        </p:txBody>
      </p:sp>
      <p:sp>
        <p:nvSpPr>
          <p:cNvPr id="16" name="Shape 66">
            <a:extLst>
              <a:ext uri="{FF2B5EF4-FFF2-40B4-BE49-F238E27FC236}">
                <a16:creationId xmlns="" xmlns:a16="http://schemas.microsoft.com/office/drawing/2014/main" id="{083245CF-3576-4298-B414-B91B2D4DC241}"/>
              </a:ext>
            </a:extLst>
          </p:cNvPr>
          <p:cNvSpPr/>
          <p:nvPr/>
        </p:nvSpPr>
        <p:spPr>
          <a:xfrm rot="2150099">
            <a:off x="8787377" y="2174888"/>
            <a:ext cx="1202374" cy="276999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en-US" altLang="ko-KR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SAMPLE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="" xmlns:a16="http://schemas.microsoft.com/office/drawing/2014/main" id="{C06301C0-B2CB-4E2A-9DE3-6BD0426B9E96}"/>
              </a:ext>
            </a:extLst>
          </p:cNvPr>
          <p:cNvSpPr/>
          <p:nvPr/>
        </p:nvSpPr>
        <p:spPr>
          <a:xfrm>
            <a:off x="275411" y="5270141"/>
            <a:ext cx="1584021" cy="107721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ko-KR" sz="7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C000"/>
                </a:solidFill>
                <a:latin typeface="Calibri Light" panose="020F0302020204030204" pitchFamily="34" charset="0"/>
                <a:ea typeface="-윤고딕330" panose="02030504000101010101" pitchFamily="18" charset="-127"/>
                <a:cs typeface="+mj-cs"/>
              </a:rPr>
              <a:t>   {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="" xmlns:a16="http://schemas.microsoft.com/office/drawing/2014/main" id="{64A3E49B-19D2-4C9B-9D2B-678FDAE17D6A}"/>
              </a:ext>
            </a:extLst>
          </p:cNvPr>
          <p:cNvSpPr/>
          <p:nvPr/>
        </p:nvSpPr>
        <p:spPr>
          <a:xfrm>
            <a:off x="10018676" y="5228196"/>
            <a:ext cx="1584021" cy="104400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ko-KR" sz="7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C000"/>
                </a:solidFill>
                <a:latin typeface="Calibri Light" panose="020F0302020204030204" pitchFamily="34" charset="0"/>
                <a:ea typeface="-윤고딕330" panose="02030504000101010101" pitchFamily="18" charset="-127"/>
                <a:cs typeface="+mj-cs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8019854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93866" y="695028"/>
            <a:ext cx="3904915" cy="26161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ko-KR" altLang="en-US" sz="1700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Sandoll 고딕Neo2 02 Light"/>
              </a:rPr>
              <a:t>한눈에 정리하는 </a:t>
            </a:r>
            <a:r>
              <a:rPr lang="ko-KR" altLang="en-US" sz="1700" b="1" spc="-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Sandoll 고딕Neo2 02 Light"/>
              </a:rPr>
              <a:t>잡플래닛</a:t>
            </a:r>
            <a:r>
              <a:rPr lang="ko-KR" altLang="en-US" sz="1700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Sandoll 고딕Neo2 02 Light"/>
              </a:rPr>
              <a:t> 제휴 대학 서비스 </a:t>
            </a:r>
            <a:endParaRPr lang="en-US" sz="1700" b="1" spc="-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Sandoll 고딕Neo2 02 Light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/>
          <a:srcRect l="9616" t="1133" r="5738" b="-1"/>
          <a:stretch/>
        </p:blipFill>
        <p:spPr>
          <a:xfrm>
            <a:off x="1172062" y="5054848"/>
            <a:ext cx="9835375" cy="1803152"/>
          </a:xfrm>
          <a:prstGeom prst="rect">
            <a:avLst/>
          </a:prstGeom>
        </p:spPr>
      </p:pic>
      <p:grpSp>
        <p:nvGrpSpPr>
          <p:cNvPr id="6" name="그룹 5"/>
          <p:cNvGrpSpPr/>
          <p:nvPr/>
        </p:nvGrpSpPr>
        <p:grpSpPr>
          <a:xfrm>
            <a:off x="891109" y="1820243"/>
            <a:ext cx="4789762" cy="3122911"/>
            <a:chOff x="814039" y="1538868"/>
            <a:chExt cx="4789762" cy="3122911"/>
          </a:xfrm>
        </p:grpSpPr>
        <p:pic>
          <p:nvPicPr>
            <p:cNvPr id="4" name="그림 3"/>
            <p:cNvPicPr>
              <a:picLocks noChangeAspect="1"/>
            </p:cNvPicPr>
            <p:nvPr/>
          </p:nvPicPr>
          <p:blipFill rotWithShape="1">
            <a:blip r:embed="rId3"/>
            <a:srcRect l="33657" t="20945"/>
            <a:stretch/>
          </p:blipFill>
          <p:spPr>
            <a:xfrm>
              <a:off x="1094992" y="1538868"/>
              <a:ext cx="4508809" cy="3122911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814039" y="2174488"/>
              <a:ext cx="602166" cy="57986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1135447" y="1522585"/>
            <a:ext cx="795089" cy="26161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ko-KR" altLang="en-US" sz="1700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Sandoll 고딕Neo2 02 Light"/>
              </a:rPr>
              <a:t>이용방법</a:t>
            </a:r>
            <a:endParaRPr lang="en-US" sz="1700" spc="-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Sandoll 고딕Neo2 02 Ligh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444415" y="1495150"/>
            <a:ext cx="1048364" cy="26161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ko-KR" altLang="en-US" sz="1700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Sandoll 고딕Neo2 02 Light"/>
              </a:rPr>
              <a:t>제공 서비스</a:t>
            </a:r>
            <a:endParaRPr lang="en-US" sz="1700" spc="-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Sandoll 고딕Neo2 02 Light"/>
            </a:endParaRPr>
          </a:p>
        </p:txBody>
      </p:sp>
      <p:cxnSp>
        <p:nvCxnSpPr>
          <p:cNvPr id="35" name="Straight Connector 7"/>
          <p:cNvCxnSpPr/>
          <p:nvPr/>
        </p:nvCxnSpPr>
        <p:spPr>
          <a:xfrm>
            <a:off x="1135447" y="1388440"/>
            <a:ext cx="360000" cy="0"/>
          </a:xfrm>
          <a:prstGeom prst="line">
            <a:avLst/>
          </a:prstGeom>
          <a:ln w="28575" cap="rnd" cmpd="sng">
            <a:solidFill>
              <a:srgbClr val="33C24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7"/>
          <p:cNvCxnSpPr/>
          <p:nvPr/>
        </p:nvCxnSpPr>
        <p:spPr>
          <a:xfrm>
            <a:off x="6364776" y="1390412"/>
            <a:ext cx="360000" cy="0"/>
          </a:xfrm>
          <a:prstGeom prst="line">
            <a:avLst/>
          </a:prstGeom>
          <a:ln w="28575" cap="rnd" cmpd="sng">
            <a:solidFill>
              <a:srgbClr val="33C24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4"/>
          <a:srcRect l="8321" t="21153" r="56849" b="53028"/>
          <a:stretch/>
        </p:blipFill>
        <p:spPr>
          <a:xfrm>
            <a:off x="6544776" y="2451316"/>
            <a:ext cx="3780264" cy="925552"/>
          </a:xfrm>
          <a:prstGeom prst="rect">
            <a:avLst/>
          </a:prstGeom>
        </p:spPr>
      </p:pic>
      <p:pic>
        <p:nvPicPr>
          <p:cNvPr id="38" name="그림 37"/>
          <p:cNvPicPr>
            <a:picLocks noChangeAspect="1"/>
          </p:cNvPicPr>
          <p:nvPr/>
        </p:nvPicPr>
        <p:blipFill rotWithShape="1">
          <a:blip r:embed="rId4"/>
          <a:srcRect l="56097" t="27063" r="9073" b="46568"/>
          <a:stretch/>
        </p:blipFill>
        <p:spPr>
          <a:xfrm>
            <a:off x="6544776" y="3805160"/>
            <a:ext cx="3780264" cy="945259"/>
          </a:xfrm>
          <a:prstGeom prst="rect">
            <a:avLst/>
          </a:prstGeom>
        </p:spPr>
      </p:pic>
      <p:pic>
        <p:nvPicPr>
          <p:cNvPr id="39" name="그림 38"/>
          <p:cNvPicPr>
            <a:picLocks noChangeAspect="1"/>
          </p:cNvPicPr>
          <p:nvPr/>
        </p:nvPicPr>
        <p:blipFill rotWithShape="1">
          <a:blip r:embed="rId4"/>
          <a:srcRect l="20581" t="157" r="69658" b="84911"/>
          <a:stretch/>
        </p:blipFill>
        <p:spPr>
          <a:xfrm>
            <a:off x="6544776" y="2023024"/>
            <a:ext cx="1059365" cy="535258"/>
          </a:xfrm>
          <a:prstGeom prst="rect">
            <a:avLst/>
          </a:prstGeom>
          <a:ln>
            <a:solidFill>
              <a:schemeClr val="bg2"/>
            </a:solidFill>
          </a:ln>
        </p:spPr>
      </p:pic>
      <p:pic>
        <p:nvPicPr>
          <p:cNvPr id="41" name="그림 40"/>
          <p:cNvPicPr>
            <a:picLocks noChangeAspect="1"/>
          </p:cNvPicPr>
          <p:nvPr/>
        </p:nvPicPr>
        <p:blipFill rotWithShape="1">
          <a:blip r:embed="rId4"/>
          <a:srcRect l="68720" t="7010" r="21623" b="77747"/>
          <a:stretch/>
        </p:blipFill>
        <p:spPr>
          <a:xfrm>
            <a:off x="6544776" y="3423425"/>
            <a:ext cx="1048213" cy="546409"/>
          </a:xfrm>
          <a:prstGeom prst="rect">
            <a:avLst/>
          </a:prstGeom>
          <a:ln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12623657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5029200"/>
          </a:xfrm>
          <a:prstGeom prst="rect">
            <a:avLst/>
          </a:prstGeom>
          <a:solidFill>
            <a:srgbClr val="33C2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직각 삼각형 6"/>
          <p:cNvSpPr/>
          <p:nvPr/>
        </p:nvSpPr>
        <p:spPr>
          <a:xfrm rot="5400000">
            <a:off x="1390651" y="-1390652"/>
            <a:ext cx="4800600" cy="7581903"/>
          </a:xfrm>
          <a:prstGeom prst="rtTriangle">
            <a:avLst/>
          </a:prstGeom>
          <a:gradFill>
            <a:gsLst>
              <a:gs pos="0">
                <a:srgbClr val="33C24D"/>
              </a:gs>
              <a:gs pos="100000">
                <a:srgbClr val="2AA838"/>
              </a:gs>
            </a:gsLst>
            <a:lin ang="5400000" scaled="0"/>
          </a:gradFill>
        </p:spPr>
        <p:txBody>
          <a:bodyPr wrap="square" lIns="0" tIns="0" rIns="0" bIns="0" rtlCol="0"/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558" y="5556186"/>
            <a:ext cx="1905000" cy="352618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9274538" y="5928603"/>
            <a:ext cx="261001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Copyright </a:t>
            </a:r>
            <a:r>
              <a:rPr 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©  JOBPLANET  All Rights Reserved</a:t>
            </a:r>
          </a:p>
        </p:txBody>
      </p:sp>
      <p:sp>
        <p:nvSpPr>
          <p:cNvPr id="11" name="object 6">
            <a:extLst>
              <a:ext uri="{FF2B5EF4-FFF2-40B4-BE49-F238E27FC236}">
                <a16:creationId xmlns="" xmlns:a16="http://schemas.microsoft.com/office/drawing/2014/main" id="{842B4F14-B027-43A7-BE4F-58B048295B0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96557" y="1798901"/>
            <a:ext cx="4020565" cy="461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30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4020202020204" charset="-127"/>
                <a:ea typeface="나눔바른고딕" panose="020B0604020202020204" charset="-127"/>
                <a:cs typeface="Sandoll 고딕Neo2 04 Medium"/>
              </a:rPr>
              <a:t>광주과학기술원 </a:t>
            </a:r>
            <a:r>
              <a:rPr lang="en-US" altLang="ko-KR" sz="30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4020202020204" charset="-127"/>
                <a:ea typeface="나눔바른고딕" panose="020B0604020202020204" charset="-127"/>
                <a:cs typeface="Sandoll 고딕Neo2 04 Medium"/>
              </a:rPr>
              <a:t>&amp; </a:t>
            </a:r>
            <a:r>
              <a:rPr lang="ko-KR" altLang="en-US" sz="30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4020202020204" charset="-127"/>
                <a:ea typeface="나눔바른고딕" panose="020B0604020202020204" charset="-127"/>
                <a:cs typeface="Sandoll 고딕Neo2 04 Medium"/>
              </a:rPr>
              <a:t>잡플래닛</a:t>
            </a:r>
            <a:endParaRPr sz="3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바른고딕" panose="020B0604020202020204" charset="-127"/>
              <a:ea typeface="나눔바른고딕" panose="020B0604020202020204" charset="-127"/>
              <a:cs typeface="Sandoll 고딕Neo2 04 Medium"/>
            </a:endParaRPr>
          </a:p>
        </p:txBody>
      </p:sp>
      <p:sp>
        <p:nvSpPr>
          <p:cNvPr id="12" name="object 3">
            <a:extLst>
              <a:ext uri="{FF2B5EF4-FFF2-40B4-BE49-F238E27FC236}">
                <a16:creationId xmlns="" xmlns:a16="http://schemas.microsoft.com/office/drawing/2014/main" id="{B346B46C-8E45-42A3-B13A-C9E6817453DB}"/>
              </a:ext>
            </a:extLst>
          </p:cNvPr>
          <p:cNvSpPr txBox="1"/>
          <p:nvPr/>
        </p:nvSpPr>
        <p:spPr>
          <a:xfrm>
            <a:off x="1096558" y="2388866"/>
            <a:ext cx="10787990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4800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  <a:cs typeface="Sandoll 고딕Neo2 01 UltraLight"/>
              </a:rPr>
              <a:t>감사합니다</a:t>
            </a:r>
            <a:r>
              <a:rPr lang="en-US" altLang="ko-KR" sz="4800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  <a:cs typeface="Sandoll 고딕Neo2 01 UltraLight"/>
              </a:rPr>
              <a:t>.</a:t>
            </a:r>
          </a:p>
        </p:txBody>
      </p:sp>
      <p:cxnSp>
        <p:nvCxnSpPr>
          <p:cNvPr id="13" name="Straight Connector 7">
            <a:extLst>
              <a:ext uri="{FF2B5EF4-FFF2-40B4-BE49-F238E27FC236}">
                <a16:creationId xmlns="" xmlns:a16="http://schemas.microsoft.com/office/drawing/2014/main" id="{3A4648E7-89D7-41FC-9E80-6B93807EC70A}"/>
              </a:ext>
            </a:extLst>
          </p:cNvPr>
          <p:cNvCxnSpPr/>
          <p:nvPr/>
        </p:nvCxnSpPr>
        <p:spPr>
          <a:xfrm>
            <a:off x="1143660" y="1746219"/>
            <a:ext cx="1296000" cy="0"/>
          </a:xfrm>
          <a:prstGeom prst="line">
            <a:avLst/>
          </a:prstGeom>
          <a:ln w="28575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6570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131"/>
          <p:cNvSpPr/>
          <p:nvPr/>
        </p:nvSpPr>
        <p:spPr>
          <a:xfrm>
            <a:off x="778421" y="1364104"/>
            <a:ext cx="10580916" cy="1024339"/>
          </a:xfrm>
          <a:prstGeom prst="rect">
            <a:avLst/>
          </a:prstGeom>
          <a:solidFill>
            <a:srgbClr val="EAF0F7"/>
          </a:solidFill>
          <a:ln w="12700">
            <a:noFill/>
            <a:miter lim="400000"/>
          </a:ln>
        </p:spPr>
        <p:txBody>
          <a:bodyPr lIns="0" tIns="0" rIns="0" bIns="0" anchor="ctr"/>
          <a:lstStyle/>
          <a:p>
            <a:pPr lvl="0" algn="ctr">
              <a:lnSpc>
                <a:spcPct val="100000"/>
              </a:lnSpc>
              <a:defRPr sz="3600" spc="0">
                <a:solidFill>
                  <a:srgbClr val="FFFFFF"/>
                </a:solidFill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pPr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493866" y="695028"/>
            <a:ext cx="5535170" cy="26161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ko-KR" altLang="en-US" sz="1700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Sandoll 고딕Neo2 02 Light"/>
              </a:rPr>
              <a:t>광주과학기술원</a:t>
            </a:r>
            <a:r>
              <a:rPr lang="en-US" altLang="ko-KR" sz="1700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Sandoll 고딕Neo2 02 Light"/>
              </a:rPr>
              <a:t> X </a:t>
            </a:r>
            <a:r>
              <a:rPr lang="ko-KR" altLang="en-US" sz="1700" b="1" spc="-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Sandoll 고딕Neo2 02 Light"/>
              </a:rPr>
              <a:t>잡플래닛</a:t>
            </a:r>
            <a:r>
              <a:rPr lang="ko-KR" altLang="en-US" sz="1700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Sandoll 고딕Neo2 02 Light"/>
              </a:rPr>
              <a:t> </a:t>
            </a:r>
            <a:r>
              <a:rPr lang="en-US" altLang="ko-KR" sz="1700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Sandoll 고딕Neo2 02 Light"/>
              </a:rPr>
              <a:t>: </a:t>
            </a:r>
            <a:r>
              <a:rPr lang="ko-KR" altLang="en-US" sz="1700" spc="-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Arial" panose="020B0604020202020204" pitchFamily="34" charset="0"/>
              </a:rPr>
              <a:t>잡플래닛</a:t>
            </a:r>
            <a:r>
              <a:rPr lang="ko-KR" altLang="en-US" sz="1700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Arial" panose="020B0604020202020204" pitchFamily="34" charset="0"/>
              </a:rPr>
              <a:t> 제휴 대학 전용 서비스란</a:t>
            </a:r>
            <a:r>
              <a:rPr lang="en-US" altLang="ko-KR" sz="1700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Arial" panose="020B0604020202020204" pitchFamily="34" charset="0"/>
              </a:rPr>
              <a:t>?</a:t>
            </a:r>
            <a:endParaRPr lang="en-US" altLang="ko-KR" sz="17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65000"/>
                </a:schemeClr>
              </a:solidFill>
              <a:latin typeface="나눔바른고딕" panose="020B0604020202020204" charset="-127"/>
              <a:ea typeface="나눔바른고딕" panose="020B0604020202020204" charset="-127"/>
              <a:cs typeface="Arial" panose="020B0604020202020204" pitchFamily="34" charset="0"/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832663" y="1575451"/>
            <a:ext cx="10526674" cy="61811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>
              <a:spcBef>
                <a:spcPts val="500"/>
              </a:spcBef>
            </a:pPr>
            <a:r>
              <a:rPr lang="ko-KR" altLang="en-US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DA4E00"/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광주과학기술원 상담경력개발센터</a:t>
            </a:r>
            <a:r>
              <a:rPr lang="ko-KR" altLang="en-US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와</a:t>
            </a:r>
            <a:r>
              <a:rPr lang="ko-KR" altLang="en-US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DA4E00"/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 </a:t>
            </a:r>
            <a:r>
              <a:rPr lang="ko-KR" altLang="en-US" spc="-1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잡플래닛의</a:t>
            </a:r>
            <a:r>
              <a:rPr lang="ko-KR" altLang="en-US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 제휴를 통해</a:t>
            </a:r>
            <a:r>
              <a:rPr lang="en-US" altLang="ko-KR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,</a:t>
            </a:r>
          </a:p>
          <a:p>
            <a:pPr>
              <a:spcBef>
                <a:spcPts val="500"/>
              </a:spcBef>
            </a:pPr>
            <a:r>
              <a:rPr lang="ko-KR" altLang="en-US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광주과학기술원 학생이라면 </a:t>
            </a:r>
            <a:r>
              <a:rPr lang="en-US" altLang="ko-KR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1</a:t>
            </a:r>
            <a:r>
              <a:rPr lang="ko-KR" altLang="en-US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년 </a:t>
            </a:r>
            <a:r>
              <a:rPr lang="en-US" altLang="ko-KR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365</a:t>
            </a:r>
            <a:r>
              <a:rPr lang="ko-KR" altLang="en-US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일</a:t>
            </a:r>
            <a:r>
              <a:rPr lang="en-US" altLang="ko-KR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,</a:t>
            </a:r>
            <a:r>
              <a:rPr lang="ko-KR" altLang="en-US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 언제 어디서든 </a:t>
            </a:r>
            <a:r>
              <a:rPr lang="ko-KR" altLang="en-US" spc="-1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잡플래닛에서</a:t>
            </a:r>
            <a:r>
              <a:rPr lang="ko-KR" altLang="en-US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 </a:t>
            </a:r>
            <a:r>
              <a:rPr lang="en-US" altLang="ko-KR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280</a:t>
            </a:r>
            <a:r>
              <a:rPr lang="ko-KR" altLang="en-US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만 건의 기업</a:t>
            </a:r>
            <a:r>
              <a:rPr lang="en-US" altLang="ko-KR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/</a:t>
            </a:r>
            <a:r>
              <a:rPr lang="ko-KR" altLang="en-US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취업정보를 무료로 열람</a:t>
            </a:r>
            <a:r>
              <a:rPr lang="ko-KR" altLang="en-US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할 수 있습니다</a:t>
            </a:r>
            <a:r>
              <a:rPr lang="en-US" altLang="ko-KR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.</a:t>
            </a:r>
          </a:p>
        </p:txBody>
      </p:sp>
      <p:pic>
        <p:nvPicPr>
          <p:cNvPr id="20" name="그림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61" t="73224" b="7760"/>
          <a:stretch/>
        </p:blipFill>
        <p:spPr>
          <a:xfrm>
            <a:off x="778421" y="2537882"/>
            <a:ext cx="10494182" cy="3979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244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3C2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직각 삼각형 19"/>
          <p:cNvSpPr/>
          <p:nvPr/>
        </p:nvSpPr>
        <p:spPr>
          <a:xfrm rot="16200000" flipH="1">
            <a:off x="4141471" y="-3249931"/>
            <a:ext cx="4800600" cy="11300461"/>
          </a:xfrm>
          <a:prstGeom prst="rtTriangle">
            <a:avLst/>
          </a:prstGeom>
          <a:gradFill>
            <a:gsLst>
              <a:gs pos="0">
                <a:srgbClr val="33C24D"/>
              </a:gs>
              <a:gs pos="100000">
                <a:srgbClr val="2AA838"/>
              </a:gs>
            </a:gsLst>
            <a:lin ang="5400000" scaled="0"/>
          </a:gradFill>
        </p:spPr>
        <p:txBody>
          <a:bodyPr wrap="square" lIns="0" tIns="0" rIns="0" bIns="0" rtlCol="0"/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직각 삼각형 6"/>
          <p:cNvSpPr/>
          <p:nvPr/>
        </p:nvSpPr>
        <p:spPr>
          <a:xfrm flipH="1">
            <a:off x="9439273" y="5133975"/>
            <a:ext cx="2752725" cy="1724025"/>
          </a:xfrm>
          <a:prstGeom prst="rtTriangle">
            <a:avLst/>
          </a:prstGeom>
          <a:solidFill>
            <a:schemeClr val="bg1"/>
          </a:solidFill>
        </p:spPr>
        <p:txBody>
          <a:bodyPr wrap="square" lIns="0" tIns="0" rIns="0" bIns="0" rtlCol="0"/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0374" y="6377944"/>
            <a:ext cx="1403243" cy="25974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661152" y="6406854"/>
            <a:ext cx="28696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Copyright </a:t>
            </a:r>
            <a:r>
              <a:rPr 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©  JOBPLANET  All Rights Reserved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22217" y="1836242"/>
            <a:ext cx="10708144" cy="2065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50000"/>
              </a:lnSpc>
            </a:pPr>
            <a:r>
              <a:rPr lang="ko-KR" altLang="en-US" sz="4000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  <a:cs typeface="Sandoll 고딕Neo2 01 UltraLight"/>
              </a:rPr>
              <a:t>광주과학기술원</a:t>
            </a:r>
            <a:r>
              <a:rPr lang="en-US" altLang="ko-KR" sz="4000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  <a:cs typeface="Sandoll 고딕Neo2 01 UltraLight"/>
              </a:rPr>
              <a:t>X</a:t>
            </a:r>
            <a:r>
              <a:rPr lang="ko-KR" altLang="en-US" sz="4000" spc="-1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  <a:cs typeface="Sandoll 고딕Neo2 01 UltraLight"/>
              </a:rPr>
              <a:t>잡플래닛</a:t>
            </a:r>
            <a:r>
              <a:rPr lang="ko-KR" altLang="en-US" sz="4000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  <a:cs typeface="Sandoll 고딕Neo2 01 UltraLight"/>
              </a:rPr>
              <a:t> </a:t>
            </a:r>
            <a:endParaRPr lang="en-US" altLang="ko-KR" sz="4000" spc="-1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바른고딕" panose="020B0603020101020101" pitchFamily="50" charset="-127"/>
              <a:ea typeface="나눔바른고딕" panose="020B0603020101020101" pitchFamily="50" charset="-127"/>
              <a:cs typeface="Sandoll 고딕Neo2 01 UltraLight"/>
            </a:endParaRPr>
          </a:p>
          <a:p>
            <a:pPr marL="12700">
              <a:lnSpc>
                <a:spcPct val="150000"/>
              </a:lnSpc>
            </a:pPr>
            <a:r>
              <a:rPr lang="ko-KR" altLang="en-US" sz="5400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  <a:cs typeface="Sandoll 고딕Neo2 01 UltraLight"/>
              </a:rPr>
              <a:t>제휴 대학 회원가입 절차 가이드 </a:t>
            </a:r>
          </a:p>
        </p:txBody>
      </p:sp>
      <p:cxnSp>
        <p:nvCxnSpPr>
          <p:cNvPr id="9" name="Straight Connector 7"/>
          <p:cNvCxnSpPr/>
          <p:nvPr/>
        </p:nvCxnSpPr>
        <p:spPr>
          <a:xfrm>
            <a:off x="891540" y="1920116"/>
            <a:ext cx="1296000" cy="0"/>
          </a:xfrm>
          <a:prstGeom prst="line">
            <a:avLst/>
          </a:prstGeom>
          <a:ln w="28575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0347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개체 1">
            <a:extLst>
              <a:ext uri="{FF2B5EF4-FFF2-40B4-BE49-F238E27FC236}">
                <a16:creationId xmlns="" xmlns:a16="http://schemas.microsoft.com/office/drawing/2014/main" id="{EE1A77CF-0A36-4B85-8583-A633DC84CB7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3050657"/>
              </p:ext>
            </p:extLst>
          </p:nvPr>
        </p:nvGraphicFramePr>
        <p:xfrm>
          <a:off x="937105" y="1849705"/>
          <a:ext cx="4157866" cy="39694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비트맵 이미지" r:id="rId4" imgW="8420040" imgH="8039160" progId="Paint.Picture">
                  <p:embed/>
                </p:oleObj>
              </mc:Choice>
              <mc:Fallback>
                <p:oleObj name="비트맵 이미지" r:id="rId4" imgW="8420040" imgH="803916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37105" y="1849705"/>
                        <a:ext cx="4157866" cy="3969453"/>
                      </a:xfrm>
                      <a:prstGeom prst="rect">
                        <a:avLst/>
                      </a:prstGeom>
                      <a:ln>
                        <a:solidFill>
                          <a:schemeClr val="bg1">
                            <a:lumMod val="50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" name="Shape 131"/>
          <p:cNvSpPr/>
          <p:nvPr/>
        </p:nvSpPr>
        <p:spPr>
          <a:xfrm>
            <a:off x="7896224" y="4125951"/>
            <a:ext cx="3960831" cy="1684299"/>
          </a:xfrm>
          <a:prstGeom prst="rect">
            <a:avLst/>
          </a:prstGeom>
          <a:solidFill>
            <a:srgbClr val="EAF0F7"/>
          </a:solidFill>
          <a:ln w="12700">
            <a:noFill/>
            <a:miter lim="400000"/>
          </a:ln>
        </p:spPr>
        <p:txBody>
          <a:bodyPr lIns="0" tIns="0" rIns="0" bIns="0" anchor="ctr"/>
          <a:lstStyle/>
          <a:p>
            <a:pPr lvl="0" algn="ctr">
              <a:lnSpc>
                <a:spcPct val="100000"/>
              </a:lnSpc>
              <a:defRPr sz="3600" spc="0">
                <a:solidFill>
                  <a:srgbClr val="FFFFFF"/>
                </a:solidFill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pPr>
            <a:endParaRPr/>
          </a:p>
        </p:txBody>
      </p:sp>
      <p:sp>
        <p:nvSpPr>
          <p:cNvPr id="4" name="Shape 66"/>
          <p:cNvSpPr/>
          <p:nvPr/>
        </p:nvSpPr>
        <p:spPr>
          <a:xfrm>
            <a:off x="1267690" y="1344670"/>
            <a:ext cx="10095635" cy="246221"/>
          </a:xfrm>
          <a:prstGeom prst="rect">
            <a:avLst/>
          </a:prstGeom>
          <a:noFill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altLang="ko-KR" sz="16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 PC </a:t>
            </a:r>
            <a:r>
              <a:rPr lang="ko-KR" altLang="en-US" sz="16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나 </a:t>
            </a:r>
            <a:r>
              <a:rPr lang="en-US" altLang="ko-KR" sz="16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Mobile( APP)</a:t>
            </a:r>
            <a:r>
              <a:rPr lang="ko-KR" altLang="en-US" sz="16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로 </a:t>
            </a:r>
            <a:r>
              <a:rPr lang="ko-KR" altLang="en-US" sz="1600" spc="-1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잡플래닛</a:t>
            </a:r>
            <a:r>
              <a:rPr lang="en-US" altLang="ko-KR" sz="16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(</a:t>
            </a:r>
            <a:r>
              <a:rPr lang="en-US" altLang="ko-KR" sz="16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  <a:hlinkClick r:id="rId6"/>
              </a:rPr>
              <a:t>www.jobplanet.co.kr</a:t>
            </a:r>
            <a:r>
              <a:rPr lang="en-US" altLang="ko-KR" sz="16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)</a:t>
            </a:r>
            <a:r>
              <a:rPr lang="ko-KR" altLang="en-US" sz="16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에 접속 한 후 </a:t>
            </a:r>
            <a:r>
              <a:rPr lang="en-US" altLang="ko-KR" sz="16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“</a:t>
            </a:r>
            <a:r>
              <a:rPr lang="ko-KR" altLang="en-US" sz="16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회원가입</a:t>
            </a:r>
            <a:r>
              <a:rPr lang="en-US" altLang="ko-KR" sz="16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”</a:t>
            </a:r>
            <a:r>
              <a:rPr lang="ko-KR" altLang="en-US" sz="16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 클릭</a:t>
            </a:r>
          </a:p>
        </p:txBody>
      </p:sp>
      <p:sp>
        <p:nvSpPr>
          <p:cNvPr id="6" name="TextBox 7"/>
          <p:cNvSpPr txBox="1"/>
          <p:nvPr/>
        </p:nvSpPr>
        <p:spPr>
          <a:xfrm>
            <a:off x="493866" y="1227620"/>
            <a:ext cx="8451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spc="-150" dirty="0">
                <a:solidFill>
                  <a:schemeClr val="tx1">
                    <a:lumMod val="50000"/>
                    <a:lumOff val="50000"/>
                  </a:schemeClr>
                </a:solidFill>
                <a:latin typeface="Sandoll 고딕Neo1 01 Thin"/>
                <a:ea typeface="Sandoll 고딕Neo1 01 Thin"/>
                <a:cs typeface="Sandoll 고딕Neo1 01 Thin"/>
              </a:rPr>
              <a:t>Step1.</a:t>
            </a: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7"/>
          <a:srcRect b="870"/>
          <a:stretch/>
        </p:blipFill>
        <p:spPr>
          <a:xfrm>
            <a:off x="5325419" y="1840797"/>
            <a:ext cx="2251275" cy="3969453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9" name="Shape 66"/>
          <p:cNvSpPr/>
          <p:nvPr/>
        </p:nvSpPr>
        <p:spPr>
          <a:xfrm>
            <a:off x="940137" y="5856202"/>
            <a:ext cx="1269671" cy="153888"/>
          </a:xfrm>
          <a:prstGeom prst="rect">
            <a:avLst/>
          </a:prstGeom>
          <a:noFill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altLang="ko-KR" sz="10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Sandoll 고딕Neo2 02 Light"/>
              </a:rPr>
              <a:t>(</a:t>
            </a:r>
            <a:r>
              <a:rPr lang="en-US" sz="10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Sandoll 고딕Neo2 02 Light"/>
              </a:rPr>
              <a:t>Web </a:t>
            </a:r>
            <a:r>
              <a:rPr lang="ko-KR" altLang="en-US" sz="10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Sandoll 고딕Neo2 02 Light"/>
              </a:rPr>
              <a:t>화면 예시</a:t>
            </a:r>
            <a:r>
              <a:rPr lang="en-US" altLang="ko-KR" sz="10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Sandoll 고딕Neo2 02 Light"/>
              </a:rPr>
              <a:t>)</a:t>
            </a:r>
            <a:endParaRPr sz="1000" spc="-1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Sandoll 고딕Neo2 02 Light"/>
            </a:endParaRPr>
          </a:p>
        </p:txBody>
      </p:sp>
      <p:sp>
        <p:nvSpPr>
          <p:cNvPr id="10" name="Shape 66"/>
          <p:cNvSpPr/>
          <p:nvPr/>
        </p:nvSpPr>
        <p:spPr>
          <a:xfrm>
            <a:off x="5310372" y="5856560"/>
            <a:ext cx="1222046" cy="153888"/>
          </a:xfrm>
          <a:prstGeom prst="rect">
            <a:avLst/>
          </a:prstGeom>
          <a:noFill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altLang="ko-KR" sz="10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Sandoll 고딕Neo2 02 Light"/>
              </a:rPr>
              <a:t>(APP</a:t>
            </a:r>
            <a:r>
              <a:rPr lang="en-US" sz="10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Sandoll 고딕Neo2 02 Light"/>
              </a:rPr>
              <a:t> </a:t>
            </a:r>
            <a:r>
              <a:rPr lang="ko-KR" altLang="en-US" sz="10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Sandoll 고딕Neo2 02 Light"/>
              </a:rPr>
              <a:t> 화면 예시</a:t>
            </a:r>
            <a:r>
              <a:rPr lang="en-US" altLang="ko-KR" sz="10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Sandoll 고딕Neo2 02 Light"/>
              </a:rPr>
              <a:t>)</a:t>
            </a:r>
            <a:endParaRPr sz="1000" spc="-1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Sandoll 고딕Neo2 02 Light"/>
            </a:endParaRPr>
          </a:p>
        </p:txBody>
      </p:sp>
      <p:sp>
        <p:nvSpPr>
          <p:cNvPr id="25" name="Shape 542"/>
          <p:cNvSpPr/>
          <p:nvPr/>
        </p:nvSpPr>
        <p:spPr>
          <a:xfrm>
            <a:off x="4730245" y="1858512"/>
            <a:ext cx="364725" cy="190794"/>
          </a:xfrm>
          <a:prstGeom prst="rect">
            <a:avLst/>
          </a:prstGeom>
          <a:noFill/>
          <a:ln w="50800" cap="flat">
            <a:solidFill>
              <a:srgbClr val="42A0EE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algn="ctr">
              <a:defRPr sz="3200" spc="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6" name="Shape 542"/>
          <p:cNvSpPr/>
          <p:nvPr/>
        </p:nvSpPr>
        <p:spPr>
          <a:xfrm>
            <a:off x="5376588" y="4918190"/>
            <a:ext cx="2140288" cy="315504"/>
          </a:xfrm>
          <a:prstGeom prst="rect">
            <a:avLst/>
          </a:prstGeom>
          <a:noFill/>
          <a:ln w="50800" cap="flat">
            <a:solidFill>
              <a:srgbClr val="42A0EE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algn="ctr">
              <a:defRPr sz="3200" spc="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1" name="Shape 399"/>
          <p:cNvSpPr/>
          <p:nvPr/>
        </p:nvSpPr>
        <p:spPr>
          <a:xfrm>
            <a:off x="4530194" y="1649108"/>
            <a:ext cx="276709" cy="273714"/>
          </a:xfrm>
          <a:prstGeom prst="ellipse">
            <a:avLst/>
          </a:prstGeom>
          <a:solidFill>
            <a:srgbClr val="42A0EE">
              <a:alpha val="90000"/>
            </a:srgbClr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ctr">
              <a:defRPr sz="3000" spc="0">
                <a:solidFill>
                  <a:srgbClr val="FFFFFF"/>
                </a:solidFill>
                <a:latin typeface="Sandoll 고딕Neo1 02 UltraLight"/>
                <a:ea typeface="Sandoll 고딕Neo1 02 UltraLight"/>
                <a:cs typeface="Sandoll 고딕Neo1 02 UltraLight"/>
                <a:sym typeface="Sandoll 고딕Neo1 02 UltraLight"/>
              </a:defRPr>
            </a:lvl1pPr>
          </a:lstStyle>
          <a:p>
            <a:r>
              <a:rPr lang="en-US" sz="2000" dirty="0"/>
              <a:t>A</a:t>
            </a:r>
            <a:endParaRPr sz="2000" dirty="0"/>
          </a:p>
        </p:txBody>
      </p:sp>
      <p:sp>
        <p:nvSpPr>
          <p:cNvPr id="32" name="Shape 399"/>
          <p:cNvSpPr/>
          <p:nvPr/>
        </p:nvSpPr>
        <p:spPr>
          <a:xfrm>
            <a:off x="5201238" y="4745965"/>
            <a:ext cx="266700" cy="293393"/>
          </a:xfrm>
          <a:prstGeom prst="ellipse">
            <a:avLst/>
          </a:prstGeom>
          <a:solidFill>
            <a:srgbClr val="42A0EE">
              <a:alpha val="90000"/>
            </a:srgbClr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ctr">
              <a:defRPr sz="3000" spc="0">
                <a:solidFill>
                  <a:srgbClr val="FFFFFF"/>
                </a:solidFill>
                <a:latin typeface="Sandoll 고딕Neo1 02 UltraLight"/>
                <a:ea typeface="Sandoll 고딕Neo1 02 UltraLight"/>
                <a:cs typeface="Sandoll 고딕Neo1 02 UltraLight"/>
                <a:sym typeface="Sandoll 고딕Neo1 02 UltraLight"/>
              </a:defRPr>
            </a:lvl1pPr>
          </a:lstStyle>
          <a:p>
            <a:r>
              <a:rPr lang="en-US" sz="2000" dirty="0"/>
              <a:t>B</a:t>
            </a:r>
            <a:endParaRPr sz="2000" dirty="0"/>
          </a:p>
        </p:txBody>
      </p:sp>
      <p:sp>
        <p:nvSpPr>
          <p:cNvPr id="36" name="Shape 554"/>
          <p:cNvSpPr/>
          <p:nvPr/>
        </p:nvSpPr>
        <p:spPr>
          <a:xfrm>
            <a:off x="8016950" y="4273002"/>
            <a:ext cx="338279" cy="345746"/>
          </a:xfrm>
          <a:prstGeom prst="ellipse">
            <a:avLst/>
          </a:prstGeom>
          <a:noFill/>
          <a:ln w="12700" cap="flat">
            <a:solidFill>
              <a:srgbClr val="55ADEE"/>
            </a:solidFill>
            <a:prstDash val="solid"/>
            <a:miter lim="400000"/>
          </a:ln>
          <a:effectLst/>
          <a:extLst>
            <a:ext uri="{C572A759-6A51-4108-AA02-DFA0A04FC94B}">
              <ma14:wrappingTextBoxFlag xmlns:lc="http://schemas.openxmlformats.org/drawingml/2006/lockedCanvas" xmlns:ma14="http://schemas.microsoft.com/office/mac/drawingml/2011/main" xmlns="" val="1"/>
            </a:ext>
          </a:extLst>
        </p:spPr>
        <p:txBody>
          <a:bodyPr wrap="square" lIns="50800" tIns="50800" rIns="50800" bIns="50800" numCol="1" anchor="ctr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1pPr>
            <a:lvl2pPr marL="0" marR="0" indent="2286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2pPr>
            <a:lvl3pPr marL="0" marR="0" indent="4572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3pPr>
            <a:lvl4pPr marL="0" marR="0" indent="6858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4pPr>
            <a:lvl5pPr marL="0" marR="0" indent="9144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5pPr>
            <a:lvl6pPr marL="0" marR="0" indent="11430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6pPr>
            <a:lvl7pPr marL="0" marR="0" indent="13716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7pPr>
            <a:lvl8pPr marL="0" marR="0" indent="16002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8pPr>
            <a:lvl9pPr marL="0" marR="0" indent="18288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9pPr>
          </a:lstStyle>
          <a:p>
            <a:r>
              <a:rPr lang="en-US" sz="1800" dirty="0"/>
              <a:t>A</a:t>
            </a:r>
            <a:endParaRPr sz="1800" dirty="0"/>
          </a:p>
        </p:txBody>
      </p:sp>
      <p:sp>
        <p:nvSpPr>
          <p:cNvPr id="39" name="Shape 554"/>
          <p:cNvSpPr/>
          <p:nvPr/>
        </p:nvSpPr>
        <p:spPr>
          <a:xfrm>
            <a:off x="8016950" y="5017246"/>
            <a:ext cx="338279" cy="345746"/>
          </a:xfrm>
          <a:prstGeom prst="ellipse">
            <a:avLst/>
          </a:prstGeom>
          <a:noFill/>
          <a:ln w="12700" cap="flat">
            <a:solidFill>
              <a:srgbClr val="55ADEE"/>
            </a:solidFill>
            <a:prstDash val="solid"/>
            <a:miter lim="400000"/>
          </a:ln>
          <a:effectLst/>
          <a:extLst>
            <a:ext uri="{C572A759-6A51-4108-AA02-DFA0A04FC94B}">
              <ma14:wrappingTextBoxFlag xmlns:lc="http://schemas.openxmlformats.org/drawingml/2006/lockedCanvas" xmlns:ma14="http://schemas.microsoft.com/office/mac/drawingml/2011/main" xmlns="" val="1"/>
            </a:ext>
          </a:extLst>
        </p:spPr>
        <p:txBody>
          <a:bodyPr wrap="square" lIns="50800" tIns="50800" rIns="50800" bIns="50800" numCol="1" anchor="ctr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1pPr>
            <a:lvl2pPr marL="0" marR="0" indent="2286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2pPr>
            <a:lvl3pPr marL="0" marR="0" indent="4572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3pPr>
            <a:lvl4pPr marL="0" marR="0" indent="6858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4pPr>
            <a:lvl5pPr marL="0" marR="0" indent="9144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5pPr>
            <a:lvl6pPr marL="0" marR="0" indent="11430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6pPr>
            <a:lvl7pPr marL="0" marR="0" indent="13716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7pPr>
            <a:lvl8pPr marL="0" marR="0" indent="16002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8pPr>
            <a:lvl9pPr marL="0" marR="0" indent="18288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9pPr>
          </a:lstStyle>
          <a:p>
            <a:r>
              <a:rPr lang="en-US" sz="1800" dirty="0"/>
              <a:t>B</a:t>
            </a:r>
            <a:endParaRPr sz="1800" dirty="0"/>
          </a:p>
        </p:txBody>
      </p:sp>
      <p:sp>
        <p:nvSpPr>
          <p:cNvPr id="44" name="Shape 553"/>
          <p:cNvSpPr/>
          <p:nvPr/>
        </p:nvSpPr>
        <p:spPr>
          <a:xfrm>
            <a:off x="8372660" y="4223144"/>
            <a:ext cx="3405985" cy="12178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lc="http://schemas.openxmlformats.org/drawingml/2006/lockedCanvas" xmlns:ma14="http://schemas.microsoft.com/office/mac/drawingml/2011/main" xmlns="" val="1"/>
            </a:ext>
          </a:extLst>
        </p:spPr>
        <p:txBody>
          <a:bodyPr wrap="square" lIns="71437" tIns="71437" rIns="71437" bIns="71437" numCol="1" anchor="t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1pPr>
            <a:lvl2pPr marL="0" marR="0" indent="2286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2pPr>
            <a:lvl3pPr marL="0" marR="0" indent="4572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3pPr>
            <a:lvl4pPr marL="0" marR="0" indent="6858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4pPr>
            <a:lvl5pPr marL="0" marR="0" indent="9144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5pPr>
            <a:lvl6pPr marL="0" marR="0" indent="11430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6pPr>
            <a:lvl7pPr marL="0" marR="0" indent="13716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7pPr>
            <a:lvl8pPr marL="0" marR="0" indent="16002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8pPr>
            <a:lvl9pPr marL="0" marR="0" indent="18288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Web</a:t>
            </a:r>
            <a:r>
              <a:rPr lang="ko-KR" altLang="en-US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화면 </a:t>
            </a:r>
            <a:r>
              <a:rPr lang="en-US" altLang="ko-KR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: </a:t>
            </a:r>
          </a:p>
          <a:p>
            <a:pPr algn="l">
              <a:lnSpc>
                <a:spcPct val="100000"/>
              </a:lnSpc>
            </a:pPr>
            <a:r>
              <a:rPr lang="ko-KR" altLang="en-US" sz="1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메인 페이지 우측 상단의 </a:t>
            </a:r>
            <a:r>
              <a:rPr lang="en-US" altLang="ko-KR" sz="1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“</a:t>
            </a:r>
            <a:r>
              <a:rPr lang="ko-KR" altLang="en-US" sz="1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회원가입</a:t>
            </a:r>
            <a:r>
              <a:rPr lang="en-US" altLang="ko-KR" sz="1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”</a:t>
            </a:r>
            <a:r>
              <a:rPr lang="ko-KR" altLang="en-US" sz="1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메뉴 클릭</a:t>
            </a:r>
            <a:endParaRPr lang="en-US" altLang="ko-KR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5" name="Shape 553"/>
          <p:cNvSpPr/>
          <p:nvPr/>
        </p:nvSpPr>
        <p:spPr>
          <a:xfrm>
            <a:off x="8372660" y="5004937"/>
            <a:ext cx="3233446" cy="87209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lc="http://schemas.openxmlformats.org/drawingml/2006/lockedCanvas" xmlns:ma14="http://schemas.microsoft.com/office/mac/drawingml/2011/main" xmlns="" val="1"/>
            </a:ext>
          </a:extLst>
        </p:spPr>
        <p:txBody>
          <a:bodyPr wrap="square" lIns="71437" tIns="71437" rIns="71437" bIns="71437" numCol="1" anchor="t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1pPr>
            <a:lvl2pPr marL="0" marR="0" indent="2286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2pPr>
            <a:lvl3pPr marL="0" marR="0" indent="4572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3pPr>
            <a:lvl4pPr marL="0" marR="0" indent="6858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4pPr>
            <a:lvl5pPr marL="0" marR="0" indent="9144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5pPr>
            <a:lvl6pPr marL="0" marR="0" indent="11430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6pPr>
            <a:lvl7pPr marL="0" marR="0" indent="13716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7pPr>
            <a:lvl8pPr marL="0" marR="0" indent="16002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8pPr>
            <a:lvl9pPr marL="0" marR="0" indent="18288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APP</a:t>
            </a:r>
            <a:r>
              <a:rPr lang="ko-KR" altLang="en-US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화면 </a:t>
            </a:r>
            <a:r>
              <a:rPr lang="en-US" altLang="ko-KR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: </a:t>
            </a:r>
          </a:p>
          <a:p>
            <a:pPr algn="l">
              <a:lnSpc>
                <a:spcPct val="100000"/>
              </a:lnSpc>
            </a:pPr>
            <a:r>
              <a:rPr lang="ko-KR" altLang="en-US" sz="1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첫 화면에서 </a:t>
            </a:r>
            <a:r>
              <a:rPr lang="en-US" altLang="ko-KR" sz="1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“</a:t>
            </a:r>
            <a:r>
              <a:rPr lang="ko-KR" altLang="en-US" sz="1400" dirty="0" err="1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이메일로</a:t>
            </a:r>
            <a:r>
              <a:rPr lang="ko-KR" altLang="en-US" sz="1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가입</a:t>
            </a:r>
            <a:r>
              <a:rPr lang="en-US" altLang="ko-KR" sz="1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“</a:t>
            </a:r>
            <a:r>
              <a:rPr lang="ko-KR" altLang="en-US" sz="1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클릭</a:t>
            </a:r>
            <a:endParaRPr lang="en-US" altLang="ko-KR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6" name="Shape 381"/>
          <p:cNvSpPr/>
          <p:nvPr/>
        </p:nvSpPr>
        <p:spPr>
          <a:xfrm flipH="1">
            <a:off x="8192730" y="4918190"/>
            <a:ext cx="3413376" cy="0"/>
          </a:xfrm>
          <a:prstGeom prst="line">
            <a:avLst/>
          </a:prstGeom>
          <a:ln w="12700">
            <a:solidFill>
              <a:srgbClr val="D6D6D6"/>
            </a:solidFill>
            <a:miter lim="400000"/>
          </a:ln>
        </p:spPr>
        <p:txBody>
          <a:bodyPr lIns="50800" tIns="50800" rIns="50800" bIns="50800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1pPr>
            <a:lvl2pPr marL="0" marR="0" indent="2286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2pPr>
            <a:lvl3pPr marL="0" marR="0" indent="4572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3pPr>
            <a:lvl4pPr marL="0" marR="0" indent="6858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4pPr>
            <a:lvl5pPr marL="0" marR="0" indent="9144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5pPr>
            <a:lvl6pPr marL="0" marR="0" indent="11430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6pPr>
            <a:lvl7pPr marL="0" marR="0" indent="13716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7pPr>
            <a:lvl8pPr marL="0" marR="0" indent="16002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8pPr>
            <a:lvl9pPr marL="0" marR="0" indent="18288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9pPr>
          </a:lstStyle>
          <a:p>
            <a:pPr algn="ctr" defTabSz="584200">
              <a:defRPr sz="2400" spc="0">
                <a:solidFill>
                  <a:srgbClr val="000000"/>
                </a:solidFill>
              </a:defRPr>
            </a:pPr>
            <a:endParaRPr sz="1800" b="1" dirty="0"/>
          </a:p>
        </p:txBody>
      </p:sp>
      <p:sp>
        <p:nvSpPr>
          <p:cNvPr id="48" name="Shape 381"/>
          <p:cNvSpPr/>
          <p:nvPr/>
        </p:nvSpPr>
        <p:spPr>
          <a:xfrm flipH="1">
            <a:off x="8136519" y="5680138"/>
            <a:ext cx="3413376" cy="0"/>
          </a:xfrm>
          <a:prstGeom prst="line">
            <a:avLst/>
          </a:prstGeom>
          <a:ln w="12700">
            <a:solidFill>
              <a:srgbClr val="D6D6D6"/>
            </a:solidFill>
            <a:miter lim="400000"/>
          </a:ln>
        </p:spPr>
        <p:txBody>
          <a:bodyPr lIns="50800" tIns="50800" rIns="50800" bIns="50800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1pPr>
            <a:lvl2pPr marL="0" marR="0" indent="2286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2pPr>
            <a:lvl3pPr marL="0" marR="0" indent="4572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3pPr>
            <a:lvl4pPr marL="0" marR="0" indent="6858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4pPr>
            <a:lvl5pPr marL="0" marR="0" indent="9144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5pPr>
            <a:lvl6pPr marL="0" marR="0" indent="11430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6pPr>
            <a:lvl7pPr marL="0" marR="0" indent="13716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7pPr>
            <a:lvl8pPr marL="0" marR="0" indent="16002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8pPr>
            <a:lvl9pPr marL="0" marR="0" indent="18288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9pPr>
          </a:lstStyle>
          <a:p>
            <a:pPr algn="ctr" defTabSz="584200">
              <a:defRPr sz="2400" spc="0">
                <a:solidFill>
                  <a:srgbClr val="000000"/>
                </a:solidFill>
              </a:defRPr>
            </a:pPr>
            <a:endParaRPr sz="18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493866" y="695028"/>
            <a:ext cx="9107334" cy="26161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ko-KR" altLang="en-US" sz="1700" b="1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바른고딕" panose="020B0604020202020204" charset="-127"/>
                <a:ea typeface="나눔바른고딕" panose="020B0604020202020204" charset="-127"/>
                <a:cs typeface="Arial" panose="020B0604020202020204" pitchFamily="34" charset="0"/>
              </a:rPr>
              <a:t>제휴 대학 회원 가입방법  </a:t>
            </a:r>
            <a:r>
              <a:rPr lang="ko-KR" altLang="en-US" sz="14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간단한 가입절차를 통해 생생한 기업정보를 만날 수 있습니다</a:t>
            </a:r>
            <a:r>
              <a:rPr lang="en-US" altLang="ko-KR" sz="14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!</a:t>
            </a:r>
            <a:endParaRPr lang="ko-KR" altLang="en-US" sz="1400" spc="-1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4020202020204" charset="-127"/>
              <a:ea typeface="나눔바른고딕" panose="020B0604020202020204" charset="-127"/>
              <a:cs typeface="Sandoll 고딕Neo2 02 Light"/>
            </a:endParaRPr>
          </a:p>
        </p:txBody>
      </p:sp>
    </p:spTree>
    <p:extLst>
      <p:ext uri="{BB962C8B-B14F-4D97-AF65-F5344CB8AC3E}">
        <p14:creationId xmlns:p14="http://schemas.microsoft.com/office/powerpoint/2010/main" val="863488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131"/>
          <p:cNvSpPr/>
          <p:nvPr/>
        </p:nvSpPr>
        <p:spPr>
          <a:xfrm>
            <a:off x="3297824" y="3921501"/>
            <a:ext cx="3535968" cy="2186234"/>
          </a:xfrm>
          <a:prstGeom prst="rect">
            <a:avLst/>
          </a:prstGeom>
          <a:solidFill>
            <a:srgbClr val="EAF0F7"/>
          </a:solidFill>
          <a:ln w="12700">
            <a:noFill/>
            <a:miter lim="400000"/>
          </a:ln>
        </p:spPr>
        <p:txBody>
          <a:bodyPr lIns="0" tIns="0" rIns="0" bIns="0" anchor="ctr"/>
          <a:lstStyle/>
          <a:p>
            <a:pPr lvl="0" algn="ctr">
              <a:lnSpc>
                <a:spcPct val="100000"/>
              </a:lnSpc>
              <a:defRPr sz="3600" spc="0">
                <a:solidFill>
                  <a:srgbClr val="FFFFFF"/>
                </a:solidFill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pPr>
            <a:endParaRPr/>
          </a:p>
        </p:txBody>
      </p:sp>
      <p:sp>
        <p:nvSpPr>
          <p:cNvPr id="4" name="Shape 66"/>
          <p:cNvSpPr/>
          <p:nvPr/>
        </p:nvSpPr>
        <p:spPr>
          <a:xfrm>
            <a:off x="1267690" y="1322532"/>
            <a:ext cx="4968723" cy="246221"/>
          </a:xfrm>
          <a:prstGeom prst="rect">
            <a:avLst/>
          </a:prstGeom>
          <a:noFill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광주과학기술원 이메일 계정</a:t>
            </a:r>
            <a:r>
              <a:rPr lang="en-US" altLang="ko-KR" sz="16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(</a:t>
            </a:r>
            <a:r>
              <a:rPr lang="en-US" altLang="ko-KR" sz="16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  <a:hlinkClick r:id="rId3"/>
              </a:rPr>
              <a:t>****@gist.ac.kr</a:t>
            </a:r>
            <a:r>
              <a:rPr lang="en-US" altLang="ko-KR" sz="16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)</a:t>
            </a:r>
            <a:r>
              <a:rPr lang="ko-KR" altLang="en-US" sz="16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로 가입</a:t>
            </a:r>
          </a:p>
        </p:txBody>
      </p:sp>
      <p:sp>
        <p:nvSpPr>
          <p:cNvPr id="6" name="TextBox 7"/>
          <p:cNvSpPr txBox="1"/>
          <p:nvPr/>
        </p:nvSpPr>
        <p:spPr>
          <a:xfrm>
            <a:off x="493866" y="1227620"/>
            <a:ext cx="8451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spc="-150" dirty="0">
                <a:solidFill>
                  <a:schemeClr val="tx1">
                    <a:lumMod val="50000"/>
                    <a:lumOff val="50000"/>
                  </a:schemeClr>
                </a:solidFill>
                <a:latin typeface="Sandoll 고딕Neo1 01 Thin"/>
                <a:ea typeface="Sandoll 고딕Neo1 01 Thin"/>
                <a:cs typeface="Sandoll 고딕Neo1 01 Thin"/>
              </a:rPr>
              <a:t>Step2.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93866" y="695028"/>
            <a:ext cx="9107334" cy="26161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ko-KR" altLang="en-US" sz="1700" b="1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바른고딕" panose="020B0604020202020204" charset="-127"/>
                <a:ea typeface="나눔바른고딕" panose="020B0604020202020204" charset="-127"/>
                <a:cs typeface="Arial" panose="020B0604020202020204" pitchFamily="34" charset="0"/>
              </a:rPr>
              <a:t>제휴 대학 회원 가입방법 </a:t>
            </a:r>
            <a:r>
              <a:rPr lang="ko-KR" altLang="en-US" sz="14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간단한 가입절차를 통해 생생한 기업정보를 만날 수 있습니다</a:t>
            </a:r>
            <a:r>
              <a:rPr lang="en-US" altLang="ko-KR" sz="14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!</a:t>
            </a:r>
            <a:endParaRPr lang="ko-KR" altLang="en-US" sz="1400" spc="-1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4020202020204" charset="-127"/>
              <a:ea typeface="나눔바른고딕" panose="020B0604020202020204" charset="-127"/>
              <a:cs typeface="Sandoll 고딕Neo2 02 Light"/>
            </a:endParaRPr>
          </a:p>
        </p:txBody>
      </p:sp>
      <p:pic>
        <p:nvPicPr>
          <p:cNvPr id="28" name="그림 27"/>
          <p:cNvPicPr>
            <a:picLocks noChangeAspect="1"/>
          </p:cNvPicPr>
          <p:nvPr/>
        </p:nvPicPr>
        <p:blipFill rotWithShape="1">
          <a:blip r:embed="rId4"/>
          <a:srcRect l="14100" t="16434" r="16110"/>
          <a:stretch/>
        </p:blipFill>
        <p:spPr>
          <a:xfrm>
            <a:off x="524016" y="1926840"/>
            <a:ext cx="2646146" cy="417384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29" name="Shape 554"/>
          <p:cNvSpPr/>
          <p:nvPr/>
        </p:nvSpPr>
        <p:spPr>
          <a:xfrm>
            <a:off x="3360736" y="4061068"/>
            <a:ext cx="338279" cy="345746"/>
          </a:xfrm>
          <a:prstGeom prst="ellipse">
            <a:avLst/>
          </a:prstGeom>
          <a:noFill/>
          <a:ln w="12700" cap="flat">
            <a:solidFill>
              <a:srgbClr val="55ADEE"/>
            </a:solidFill>
            <a:prstDash val="solid"/>
            <a:miter lim="400000"/>
          </a:ln>
          <a:effectLst/>
          <a:extLst>
            <a:ext uri="{C572A759-6A51-4108-AA02-DFA0A04FC94B}">
              <ma14:wrappingTextBoxFlag xmlns:lc="http://schemas.openxmlformats.org/drawingml/2006/lockedCanvas" xmlns:ma14="http://schemas.microsoft.com/office/mac/drawingml/2011/main" xmlns="" val="1"/>
            </a:ext>
          </a:extLst>
        </p:spPr>
        <p:txBody>
          <a:bodyPr wrap="square" lIns="50800" tIns="50800" rIns="50800" bIns="50800" numCol="1" anchor="ctr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1pPr>
            <a:lvl2pPr marL="0" marR="0" indent="2286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2pPr>
            <a:lvl3pPr marL="0" marR="0" indent="4572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3pPr>
            <a:lvl4pPr marL="0" marR="0" indent="6858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4pPr>
            <a:lvl5pPr marL="0" marR="0" indent="9144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5pPr>
            <a:lvl6pPr marL="0" marR="0" indent="11430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6pPr>
            <a:lvl7pPr marL="0" marR="0" indent="13716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7pPr>
            <a:lvl8pPr marL="0" marR="0" indent="16002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8pPr>
            <a:lvl9pPr marL="0" marR="0" indent="18288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9pPr>
          </a:lstStyle>
          <a:p>
            <a:r>
              <a:rPr lang="en-US" sz="1800" dirty="0"/>
              <a:t>A</a:t>
            </a:r>
            <a:endParaRPr sz="1800" dirty="0"/>
          </a:p>
        </p:txBody>
      </p:sp>
      <p:sp>
        <p:nvSpPr>
          <p:cNvPr id="30" name="Shape 554"/>
          <p:cNvSpPr/>
          <p:nvPr/>
        </p:nvSpPr>
        <p:spPr>
          <a:xfrm>
            <a:off x="3355252" y="4648831"/>
            <a:ext cx="338279" cy="345746"/>
          </a:xfrm>
          <a:prstGeom prst="ellipse">
            <a:avLst/>
          </a:prstGeom>
          <a:noFill/>
          <a:ln w="12700" cap="flat">
            <a:solidFill>
              <a:srgbClr val="55ADEE"/>
            </a:solidFill>
            <a:prstDash val="solid"/>
            <a:miter lim="400000"/>
          </a:ln>
          <a:effectLst/>
          <a:extLst>
            <a:ext uri="{C572A759-6A51-4108-AA02-DFA0A04FC94B}">
              <ma14:wrappingTextBoxFlag xmlns:lc="http://schemas.openxmlformats.org/drawingml/2006/lockedCanvas" xmlns:ma14="http://schemas.microsoft.com/office/mac/drawingml/2011/main" xmlns="" val="1"/>
            </a:ext>
          </a:extLst>
        </p:spPr>
        <p:txBody>
          <a:bodyPr wrap="square" lIns="50800" tIns="50800" rIns="50800" bIns="50800" numCol="1" anchor="ctr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1pPr>
            <a:lvl2pPr marL="0" marR="0" indent="2286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2pPr>
            <a:lvl3pPr marL="0" marR="0" indent="4572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3pPr>
            <a:lvl4pPr marL="0" marR="0" indent="6858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4pPr>
            <a:lvl5pPr marL="0" marR="0" indent="9144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5pPr>
            <a:lvl6pPr marL="0" marR="0" indent="11430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6pPr>
            <a:lvl7pPr marL="0" marR="0" indent="13716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7pPr>
            <a:lvl8pPr marL="0" marR="0" indent="16002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8pPr>
            <a:lvl9pPr marL="0" marR="0" indent="18288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9pPr>
          </a:lstStyle>
          <a:p>
            <a:r>
              <a:rPr lang="en-US" sz="1800" dirty="0"/>
              <a:t>B</a:t>
            </a:r>
            <a:endParaRPr sz="1800" dirty="0"/>
          </a:p>
        </p:txBody>
      </p:sp>
      <p:sp>
        <p:nvSpPr>
          <p:cNvPr id="33" name="Shape 554"/>
          <p:cNvSpPr/>
          <p:nvPr/>
        </p:nvSpPr>
        <p:spPr>
          <a:xfrm>
            <a:off x="3372762" y="5517385"/>
            <a:ext cx="338279" cy="345746"/>
          </a:xfrm>
          <a:prstGeom prst="ellipse">
            <a:avLst/>
          </a:prstGeom>
          <a:noFill/>
          <a:ln w="12700" cap="flat">
            <a:solidFill>
              <a:srgbClr val="55ADEE"/>
            </a:solidFill>
            <a:prstDash val="solid"/>
            <a:miter lim="400000"/>
          </a:ln>
          <a:effectLst/>
          <a:extLst>
            <a:ext uri="{C572A759-6A51-4108-AA02-DFA0A04FC94B}">
              <ma14:wrappingTextBoxFlag xmlns:lc="http://schemas.openxmlformats.org/drawingml/2006/lockedCanvas" xmlns:ma14="http://schemas.microsoft.com/office/mac/drawingml/2011/main" xmlns="" val="1"/>
            </a:ext>
          </a:extLst>
        </p:spPr>
        <p:txBody>
          <a:bodyPr wrap="square" lIns="50800" tIns="50800" rIns="50800" bIns="50800" numCol="1" anchor="ctr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1pPr>
            <a:lvl2pPr marL="0" marR="0" indent="2286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2pPr>
            <a:lvl3pPr marL="0" marR="0" indent="4572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3pPr>
            <a:lvl4pPr marL="0" marR="0" indent="6858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4pPr>
            <a:lvl5pPr marL="0" marR="0" indent="9144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5pPr>
            <a:lvl6pPr marL="0" marR="0" indent="11430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6pPr>
            <a:lvl7pPr marL="0" marR="0" indent="13716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7pPr>
            <a:lvl8pPr marL="0" marR="0" indent="16002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8pPr>
            <a:lvl9pPr marL="0" marR="0" indent="18288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9pPr>
          </a:lstStyle>
          <a:p>
            <a:r>
              <a:rPr lang="en-US" sz="1800" dirty="0"/>
              <a:t>C</a:t>
            </a:r>
            <a:endParaRPr sz="1800" dirty="0"/>
          </a:p>
        </p:txBody>
      </p:sp>
      <p:sp>
        <p:nvSpPr>
          <p:cNvPr id="35" name="Shape 553"/>
          <p:cNvSpPr/>
          <p:nvPr/>
        </p:nvSpPr>
        <p:spPr>
          <a:xfrm>
            <a:off x="3681797" y="4634829"/>
            <a:ext cx="3312630" cy="86371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lc="http://schemas.openxmlformats.org/drawingml/2006/lockedCanvas" xmlns:ma14="http://schemas.microsoft.com/office/mac/drawingml/2011/main" xmlns="" val="1"/>
            </a:ext>
          </a:extLst>
        </p:spPr>
        <p:txBody>
          <a:bodyPr wrap="square" lIns="71437" tIns="71437" rIns="71437" bIns="71437" numCol="1" anchor="t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1pPr>
            <a:lvl2pPr marL="0" marR="0" indent="2286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2pPr>
            <a:lvl3pPr marL="0" marR="0" indent="4572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3pPr>
            <a:lvl4pPr marL="0" marR="0" indent="6858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4pPr>
            <a:lvl5pPr marL="0" marR="0" indent="9144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5pPr>
            <a:lvl6pPr marL="0" marR="0" indent="11430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6pPr>
            <a:lvl7pPr marL="0" marR="0" indent="13716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7pPr>
            <a:lvl8pPr marL="0" marR="0" indent="16002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8pPr>
            <a:lvl9pPr marL="0" marR="0" indent="18288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ko-KR" altLang="en-US" sz="1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비밀번호 설정</a:t>
            </a:r>
            <a:endParaRPr lang="en-US" altLang="ko-KR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l">
              <a:lnSpc>
                <a:spcPct val="100000"/>
              </a:lnSpc>
            </a:pP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1200" dirty="0" err="1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잡플래닛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사이트 이용을 위한 비밀번호임으로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학교 포탈 비밀번호와 동일하지 않아도 됩니다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.)</a:t>
            </a:r>
            <a:endParaRPr sz="12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1" name="Shape 387"/>
          <p:cNvSpPr/>
          <p:nvPr/>
        </p:nvSpPr>
        <p:spPr>
          <a:xfrm>
            <a:off x="856539" y="3798565"/>
            <a:ext cx="2088567" cy="290712"/>
          </a:xfrm>
          <a:prstGeom prst="rect">
            <a:avLst/>
          </a:prstGeom>
          <a:solidFill>
            <a:srgbClr val="55ADEE">
              <a:alpha val="15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defRPr sz="3200" spc="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3" name="Shape 542"/>
          <p:cNvSpPr/>
          <p:nvPr/>
        </p:nvSpPr>
        <p:spPr>
          <a:xfrm>
            <a:off x="856539" y="3812857"/>
            <a:ext cx="2031633" cy="303937"/>
          </a:xfrm>
          <a:prstGeom prst="rect">
            <a:avLst/>
          </a:prstGeom>
          <a:noFill/>
          <a:ln w="50800" cap="flat">
            <a:solidFill>
              <a:srgbClr val="42A0EE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algn="ctr">
              <a:defRPr sz="3200" spc="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7" name="Shape 399"/>
          <p:cNvSpPr/>
          <p:nvPr/>
        </p:nvSpPr>
        <p:spPr>
          <a:xfrm>
            <a:off x="669896" y="3647787"/>
            <a:ext cx="266700" cy="273714"/>
          </a:xfrm>
          <a:prstGeom prst="ellipse">
            <a:avLst/>
          </a:prstGeom>
          <a:solidFill>
            <a:srgbClr val="42A0EE">
              <a:alpha val="90000"/>
            </a:srgbClr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ctr">
              <a:defRPr sz="3000" spc="0">
                <a:solidFill>
                  <a:srgbClr val="FFFFFF"/>
                </a:solidFill>
                <a:latin typeface="Sandoll 고딕Neo1 02 UltraLight"/>
                <a:ea typeface="Sandoll 고딕Neo1 02 UltraLight"/>
                <a:cs typeface="Sandoll 고딕Neo1 02 UltraLight"/>
                <a:sym typeface="Sandoll 고딕Neo1 02 UltraLight"/>
              </a:defRPr>
            </a:lvl1pPr>
          </a:lstStyle>
          <a:p>
            <a:r>
              <a:rPr lang="en-US" sz="1800" dirty="0"/>
              <a:t>A</a:t>
            </a:r>
            <a:endParaRPr sz="1800" dirty="0"/>
          </a:p>
        </p:txBody>
      </p:sp>
      <p:sp>
        <p:nvSpPr>
          <p:cNvPr id="50" name="Shape 387"/>
          <p:cNvSpPr/>
          <p:nvPr/>
        </p:nvSpPr>
        <p:spPr>
          <a:xfrm>
            <a:off x="856539" y="4866223"/>
            <a:ext cx="2088567" cy="290712"/>
          </a:xfrm>
          <a:prstGeom prst="rect">
            <a:avLst/>
          </a:prstGeom>
          <a:solidFill>
            <a:srgbClr val="55ADEE">
              <a:alpha val="15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defRPr sz="3200" spc="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1" name="Shape 542"/>
          <p:cNvSpPr/>
          <p:nvPr/>
        </p:nvSpPr>
        <p:spPr>
          <a:xfrm>
            <a:off x="856539" y="4880515"/>
            <a:ext cx="2031633" cy="303937"/>
          </a:xfrm>
          <a:prstGeom prst="rect">
            <a:avLst/>
          </a:prstGeom>
          <a:noFill/>
          <a:ln w="50800" cap="flat">
            <a:solidFill>
              <a:srgbClr val="42A0EE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algn="ctr">
              <a:defRPr sz="3200" spc="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2" name="Shape 387"/>
          <p:cNvSpPr/>
          <p:nvPr/>
        </p:nvSpPr>
        <p:spPr>
          <a:xfrm>
            <a:off x="856539" y="4110652"/>
            <a:ext cx="2088567" cy="629945"/>
          </a:xfrm>
          <a:prstGeom prst="rect">
            <a:avLst/>
          </a:prstGeom>
          <a:solidFill>
            <a:srgbClr val="55ADEE">
              <a:alpha val="15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defRPr sz="3200" spc="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3" name="Shape 542"/>
          <p:cNvSpPr/>
          <p:nvPr/>
        </p:nvSpPr>
        <p:spPr>
          <a:xfrm>
            <a:off x="856539" y="4124945"/>
            <a:ext cx="2031633" cy="658602"/>
          </a:xfrm>
          <a:prstGeom prst="rect">
            <a:avLst/>
          </a:prstGeom>
          <a:noFill/>
          <a:ln w="50800" cap="flat">
            <a:solidFill>
              <a:srgbClr val="42A0EE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algn="ctr">
              <a:defRPr sz="3200" spc="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4" name="Shape 399"/>
          <p:cNvSpPr/>
          <p:nvPr/>
        </p:nvSpPr>
        <p:spPr>
          <a:xfrm>
            <a:off x="674134" y="4783547"/>
            <a:ext cx="266700" cy="273714"/>
          </a:xfrm>
          <a:prstGeom prst="ellipse">
            <a:avLst/>
          </a:prstGeom>
          <a:solidFill>
            <a:srgbClr val="42A0EE">
              <a:alpha val="90000"/>
            </a:srgbClr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ctr">
              <a:defRPr sz="3000" spc="0">
                <a:solidFill>
                  <a:srgbClr val="FFFFFF"/>
                </a:solidFill>
                <a:latin typeface="Sandoll 고딕Neo1 02 UltraLight"/>
                <a:ea typeface="Sandoll 고딕Neo1 02 UltraLight"/>
                <a:cs typeface="Sandoll 고딕Neo1 02 UltraLight"/>
                <a:sym typeface="Sandoll 고딕Neo1 02 UltraLight"/>
              </a:defRPr>
            </a:lvl1pPr>
          </a:lstStyle>
          <a:p>
            <a:r>
              <a:rPr lang="en-US" sz="1800" dirty="0"/>
              <a:t>C</a:t>
            </a:r>
            <a:endParaRPr sz="1800" dirty="0"/>
          </a:p>
        </p:txBody>
      </p:sp>
      <p:sp>
        <p:nvSpPr>
          <p:cNvPr id="55" name="Shape 399"/>
          <p:cNvSpPr/>
          <p:nvPr/>
        </p:nvSpPr>
        <p:spPr>
          <a:xfrm>
            <a:off x="669896" y="4032061"/>
            <a:ext cx="266700" cy="273714"/>
          </a:xfrm>
          <a:prstGeom prst="ellipse">
            <a:avLst/>
          </a:prstGeom>
          <a:solidFill>
            <a:srgbClr val="42A0EE">
              <a:alpha val="90000"/>
            </a:srgbClr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ctr">
              <a:defRPr sz="3000" spc="0">
                <a:solidFill>
                  <a:srgbClr val="FFFFFF"/>
                </a:solidFill>
                <a:latin typeface="Sandoll 고딕Neo1 02 UltraLight"/>
                <a:ea typeface="Sandoll 고딕Neo1 02 UltraLight"/>
                <a:cs typeface="Sandoll 고딕Neo1 02 UltraLight"/>
                <a:sym typeface="Sandoll 고딕Neo1 02 UltraLight"/>
              </a:defRPr>
            </a:lvl1pPr>
          </a:lstStyle>
          <a:p>
            <a:r>
              <a:rPr lang="en-US" sz="1800" dirty="0"/>
              <a:t>B</a:t>
            </a:r>
            <a:endParaRPr sz="1800" dirty="0"/>
          </a:p>
        </p:txBody>
      </p:sp>
      <p:sp>
        <p:nvSpPr>
          <p:cNvPr id="56" name="Shape 553"/>
          <p:cNvSpPr/>
          <p:nvPr/>
        </p:nvSpPr>
        <p:spPr>
          <a:xfrm>
            <a:off x="3703749" y="4061069"/>
            <a:ext cx="2665520" cy="3605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lc="http://schemas.openxmlformats.org/drawingml/2006/lockedCanvas" xmlns:ma14="http://schemas.microsoft.com/office/mac/drawingml/2011/main" xmlns="" val="1"/>
            </a:ext>
          </a:extLst>
        </p:spPr>
        <p:txBody>
          <a:bodyPr wrap="square" lIns="71437" tIns="71437" rIns="71437" bIns="71437" numCol="1" anchor="t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1pPr>
            <a:lvl2pPr marL="0" marR="0" indent="2286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2pPr>
            <a:lvl3pPr marL="0" marR="0" indent="4572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3pPr>
            <a:lvl4pPr marL="0" marR="0" indent="6858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4pPr>
            <a:lvl5pPr marL="0" marR="0" indent="9144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5pPr>
            <a:lvl6pPr marL="0" marR="0" indent="11430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6pPr>
            <a:lvl7pPr marL="0" marR="0" indent="13716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7pPr>
            <a:lvl8pPr marL="0" marR="0" indent="16002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8pPr>
            <a:lvl9pPr marL="0" marR="0" indent="18288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ko-KR" altLang="en-US" sz="1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학교 이메일</a:t>
            </a:r>
            <a:r>
              <a:rPr lang="en-US" altLang="ko-KR" sz="1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en-US" altLang="ko-KR" sz="1400" dirty="0">
                <a:latin typeface="나눔바른고딕" panose="020B0603020101020101" pitchFamily="50" charset="-127"/>
                <a:ea typeface="나눔바른고딕" panose="020B0603020101020101" pitchFamily="50" charset="-127"/>
                <a:hlinkClick r:id="rId5"/>
              </a:rPr>
              <a:t>***@gist.ac.kr</a:t>
            </a:r>
            <a:r>
              <a:rPr lang="en-US" altLang="ko-KR" sz="1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r>
              <a:rPr lang="ko-KR" altLang="en-US" sz="1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입력</a:t>
            </a:r>
            <a:endParaRPr lang="en-US" altLang="ko-KR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6" name="Shape 381"/>
          <p:cNvSpPr/>
          <p:nvPr/>
        </p:nvSpPr>
        <p:spPr>
          <a:xfrm flipH="1" flipV="1">
            <a:off x="3532021" y="5416921"/>
            <a:ext cx="3210427" cy="0"/>
          </a:xfrm>
          <a:prstGeom prst="line">
            <a:avLst/>
          </a:prstGeom>
          <a:ln w="12700">
            <a:solidFill>
              <a:srgbClr val="D6D6D6"/>
            </a:solidFill>
            <a:miter lim="400000"/>
          </a:ln>
        </p:spPr>
        <p:txBody>
          <a:bodyPr lIns="50800" tIns="50800" rIns="50800" bIns="50800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1pPr>
            <a:lvl2pPr marL="0" marR="0" indent="2286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2pPr>
            <a:lvl3pPr marL="0" marR="0" indent="4572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3pPr>
            <a:lvl4pPr marL="0" marR="0" indent="6858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4pPr>
            <a:lvl5pPr marL="0" marR="0" indent="9144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5pPr>
            <a:lvl6pPr marL="0" marR="0" indent="11430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6pPr>
            <a:lvl7pPr marL="0" marR="0" indent="13716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7pPr>
            <a:lvl8pPr marL="0" marR="0" indent="16002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8pPr>
            <a:lvl9pPr marL="0" marR="0" indent="18288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9pPr>
          </a:lstStyle>
          <a:p>
            <a:pPr algn="ctr" defTabSz="584200">
              <a:defRPr sz="2400" spc="0">
                <a:solidFill>
                  <a:srgbClr val="000000"/>
                </a:solidFill>
              </a:defRPr>
            </a:pPr>
            <a:endParaRPr sz="1800" b="1" dirty="0"/>
          </a:p>
        </p:txBody>
      </p:sp>
      <p:sp>
        <p:nvSpPr>
          <p:cNvPr id="39" name="Shape 381"/>
          <p:cNvSpPr/>
          <p:nvPr/>
        </p:nvSpPr>
        <p:spPr>
          <a:xfrm flipH="1" flipV="1">
            <a:off x="3507241" y="4546983"/>
            <a:ext cx="3210427" cy="0"/>
          </a:xfrm>
          <a:prstGeom prst="line">
            <a:avLst/>
          </a:prstGeom>
          <a:ln w="12700">
            <a:solidFill>
              <a:srgbClr val="D6D6D6"/>
            </a:solidFill>
            <a:miter lim="400000"/>
          </a:ln>
        </p:spPr>
        <p:txBody>
          <a:bodyPr lIns="50800" tIns="50800" rIns="50800" bIns="50800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1pPr>
            <a:lvl2pPr marL="0" marR="0" indent="2286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2pPr>
            <a:lvl3pPr marL="0" marR="0" indent="4572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3pPr>
            <a:lvl4pPr marL="0" marR="0" indent="6858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4pPr>
            <a:lvl5pPr marL="0" marR="0" indent="9144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5pPr>
            <a:lvl6pPr marL="0" marR="0" indent="11430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6pPr>
            <a:lvl7pPr marL="0" marR="0" indent="13716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7pPr>
            <a:lvl8pPr marL="0" marR="0" indent="16002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8pPr>
            <a:lvl9pPr marL="0" marR="0" indent="18288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9pPr>
          </a:lstStyle>
          <a:p>
            <a:pPr algn="ctr" defTabSz="584200">
              <a:defRPr sz="2400" spc="0">
                <a:solidFill>
                  <a:srgbClr val="000000"/>
                </a:solidFill>
              </a:defRPr>
            </a:pPr>
            <a:endParaRPr sz="1800" b="1" dirty="0"/>
          </a:p>
        </p:txBody>
      </p:sp>
      <p:sp>
        <p:nvSpPr>
          <p:cNvPr id="44" name="Shape 553"/>
          <p:cNvSpPr/>
          <p:nvPr/>
        </p:nvSpPr>
        <p:spPr>
          <a:xfrm>
            <a:off x="3693531" y="5534119"/>
            <a:ext cx="3024137" cy="3457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lc="http://schemas.openxmlformats.org/drawingml/2006/lockedCanvas" xmlns:ma14="http://schemas.microsoft.com/office/mac/drawingml/2011/main" xmlns="" val="1"/>
            </a:ext>
          </a:extLst>
        </p:spPr>
        <p:txBody>
          <a:bodyPr wrap="square" lIns="71437" tIns="71437" rIns="71437" bIns="71437" numCol="1" anchor="t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1pPr>
            <a:lvl2pPr marL="0" marR="0" indent="2286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2pPr>
            <a:lvl3pPr marL="0" marR="0" indent="4572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3pPr>
            <a:lvl4pPr marL="0" marR="0" indent="6858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4pPr>
            <a:lvl5pPr marL="0" marR="0" indent="9144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5pPr>
            <a:lvl6pPr marL="0" marR="0" indent="11430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6pPr>
            <a:lvl7pPr marL="0" marR="0" indent="13716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7pPr>
            <a:lvl8pPr marL="0" marR="0" indent="16002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8pPr>
            <a:lvl9pPr marL="0" marR="0" indent="18288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A,B</a:t>
            </a:r>
            <a:r>
              <a:rPr lang="ko-KR" altLang="en-US" sz="1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를</a:t>
            </a:r>
            <a:r>
              <a:rPr lang="en-US" altLang="ko-KR" sz="1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채운 뒤 </a:t>
            </a:r>
            <a:r>
              <a:rPr lang="en-US" altLang="ko-KR" sz="1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“</a:t>
            </a:r>
            <a:r>
              <a:rPr lang="ko-KR" altLang="en-US" sz="1400" dirty="0" err="1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이메일로</a:t>
            </a:r>
            <a:r>
              <a:rPr lang="ko-KR" altLang="en-US" sz="1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가입</a:t>
            </a:r>
            <a:r>
              <a:rPr lang="en-US" altLang="ko-KR" sz="1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＂</a:t>
            </a:r>
            <a:r>
              <a:rPr lang="ko-KR" altLang="en-US" sz="1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클릭</a:t>
            </a:r>
            <a:endParaRPr lang="en-US" altLang="ko-KR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5" name="Shape 381"/>
          <p:cNvSpPr/>
          <p:nvPr/>
        </p:nvSpPr>
        <p:spPr>
          <a:xfrm flipH="1" flipV="1">
            <a:off x="3507241" y="6001321"/>
            <a:ext cx="3210427" cy="0"/>
          </a:xfrm>
          <a:prstGeom prst="line">
            <a:avLst/>
          </a:prstGeom>
          <a:ln w="12700">
            <a:solidFill>
              <a:srgbClr val="D6D6D6"/>
            </a:solidFill>
            <a:miter lim="400000"/>
          </a:ln>
        </p:spPr>
        <p:txBody>
          <a:bodyPr lIns="50800" tIns="50800" rIns="50800" bIns="50800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1pPr>
            <a:lvl2pPr marL="0" marR="0" indent="2286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2pPr>
            <a:lvl3pPr marL="0" marR="0" indent="4572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3pPr>
            <a:lvl4pPr marL="0" marR="0" indent="6858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4pPr>
            <a:lvl5pPr marL="0" marR="0" indent="9144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5pPr>
            <a:lvl6pPr marL="0" marR="0" indent="11430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6pPr>
            <a:lvl7pPr marL="0" marR="0" indent="13716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7pPr>
            <a:lvl8pPr marL="0" marR="0" indent="16002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8pPr>
            <a:lvl9pPr marL="0" marR="0" indent="18288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9pPr>
          </a:lstStyle>
          <a:p>
            <a:pPr algn="ctr" defTabSz="584200">
              <a:defRPr sz="2400" spc="0">
                <a:solidFill>
                  <a:srgbClr val="000000"/>
                </a:solidFill>
              </a:defRPr>
            </a:pPr>
            <a:endParaRPr sz="1800" b="1" dirty="0"/>
          </a:p>
        </p:txBody>
      </p:sp>
      <p:sp>
        <p:nvSpPr>
          <p:cNvPr id="48" name="TextBox 7"/>
          <p:cNvSpPr txBox="1"/>
          <p:nvPr/>
        </p:nvSpPr>
        <p:spPr>
          <a:xfrm>
            <a:off x="6717668" y="1227620"/>
            <a:ext cx="8451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spc="-150" dirty="0">
                <a:solidFill>
                  <a:schemeClr val="tx1">
                    <a:lumMod val="50000"/>
                    <a:lumOff val="50000"/>
                  </a:schemeClr>
                </a:solidFill>
                <a:latin typeface="Sandoll 고딕Neo1 01 Thin"/>
                <a:ea typeface="Sandoll 고딕Neo1 01 Thin"/>
                <a:cs typeface="Sandoll 고딕Neo1 01 Thin"/>
              </a:rPr>
              <a:t>Step3.</a:t>
            </a:r>
          </a:p>
        </p:txBody>
      </p:sp>
      <p:sp>
        <p:nvSpPr>
          <p:cNvPr id="57" name="Shape 66"/>
          <p:cNvSpPr/>
          <p:nvPr/>
        </p:nvSpPr>
        <p:spPr>
          <a:xfrm>
            <a:off x="7516071" y="1322274"/>
            <a:ext cx="10095635" cy="492443"/>
          </a:xfrm>
          <a:prstGeom prst="rect">
            <a:avLst/>
          </a:prstGeom>
          <a:noFill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이용약관 과 이용정보 수집 및 이용 동의 </a:t>
            </a:r>
            <a:r>
              <a:rPr lang="en-US" altLang="ko-KR" sz="16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(</a:t>
            </a:r>
            <a:r>
              <a:rPr lang="ko-KR" altLang="en-US" sz="16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필수</a:t>
            </a:r>
            <a:r>
              <a:rPr lang="en-US" altLang="ko-KR" sz="16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)</a:t>
            </a:r>
            <a:r>
              <a:rPr lang="ko-KR" altLang="en-US" sz="16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 항목 동의 </a:t>
            </a:r>
          </a:p>
          <a:p>
            <a:r>
              <a:rPr lang="en-US" altLang="ko-KR" sz="16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&amp; </a:t>
            </a:r>
            <a:r>
              <a:rPr lang="ko-KR" altLang="en-US" sz="16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성별 </a:t>
            </a:r>
            <a:r>
              <a:rPr lang="en-US" altLang="ko-KR" sz="16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/ </a:t>
            </a:r>
            <a:r>
              <a:rPr lang="ko-KR" altLang="en-US" sz="1600" spc="-1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출생년도</a:t>
            </a:r>
            <a:r>
              <a:rPr lang="ko-KR" altLang="en-US" sz="16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 </a:t>
            </a:r>
            <a:r>
              <a:rPr lang="en-US" altLang="ko-KR" sz="16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/ </a:t>
            </a:r>
            <a:r>
              <a:rPr lang="ko-KR" altLang="en-US" sz="16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근무 경험 등록</a:t>
            </a:r>
            <a:endParaRPr lang="en-US" altLang="ko-KR" sz="1600" spc="-1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4020202020204" charset="-127"/>
              <a:ea typeface="나눔바른고딕" panose="020B0604020202020204" charset="-127"/>
              <a:cs typeface="Sandoll 고딕Neo2 02 Light"/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9414222" y="2981201"/>
            <a:ext cx="2278335" cy="3131564"/>
            <a:chOff x="7203419" y="2147208"/>
            <a:chExt cx="2278335" cy="3131564"/>
          </a:xfrm>
        </p:grpSpPr>
        <p:pic>
          <p:nvPicPr>
            <p:cNvPr id="12" name="그림 11"/>
            <p:cNvPicPr>
              <a:picLocks noChangeAspect="1"/>
            </p:cNvPicPr>
            <p:nvPr/>
          </p:nvPicPr>
          <p:blipFill rotWithShape="1">
            <a:blip r:embed="rId6"/>
            <a:srcRect l="9826" t="328" r="12358" b="-328"/>
            <a:stretch/>
          </p:blipFill>
          <p:spPr>
            <a:xfrm>
              <a:off x="7203419" y="2147208"/>
              <a:ext cx="2278335" cy="3131564"/>
            </a:xfrm>
            <a:prstGeom prst="rect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</p:pic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094365">
              <a:off x="8881611" y="4834710"/>
              <a:ext cx="395544" cy="395544"/>
            </a:xfrm>
            <a:prstGeom prst="rect">
              <a:avLst/>
            </a:prstGeom>
          </p:spPr>
        </p:pic>
      </p:grpSp>
      <p:grpSp>
        <p:nvGrpSpPr>
          <p:cNvPr id="8" name="그룹 7"/>
          <p:cNvGrpSpPr/>
          <p:nvPr/>
        </p:nvGrpSpPr>
        <p:grpSpPr>
          <a:xfrm>
            <a:off x="7194562" y="2109128"/>
            <a:ext cx="2347321" cy="3155416"/>
            <a:chOff x="9346234" y="3011924"/>
            <a:chExt cx="2347321" cy="3155416"/>
          </a:xfrm>
        </p:grpSpPr>
        <p:pic>
          <p:nvPicPr>
            <p:cNvPr id="11" name="그림 10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346234" y="3011924"/>
              <a:ext cx="2347321" cy="3155416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pic>
          <p:nvPicPr>
            <p:cNvPr id="64" name="그림 63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208809">
              <a:off x="10831409" y="5787745"/>
              <a:ext cx="379595" cy="379595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9908441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="" xmlns:a16="http://schemas.microsoft.com/office/drawing/2014/main" id="{A22CD17C-0841-483E-AA17-849D6098A7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1930" y="2192431"/>
            <a:ext cx="4460044" cy="3799669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" name="Shape 66"/>
          <p:cNvSpPr/>
          <p:nvPr/>
        </p:nvSpPr>
        <p:spPr>
          <a:xfrm>
            <a:off x="1338969" y="1376548"/>
            <a:ext cx="10576980" cy="246221"/>
          </a:xfrm>
          <a:prstGeom prst="rect">
            <a:avLst/>
          </a:prstGeom>
          <a:noFill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ko-KR" altLang="en-US" sz="1600" spc="-1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잡플래닛</a:t>
            </a:r>
            <a:r>
              <a:rPr lang="ko-KR" altLang="en-US" sz="16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 사이트에 </a:t>
            </a:r>
            <a:r>
              <a:rPr lang="en-US" altLang="ko-KR" sz="16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(A)</a:t>
            </a:r>
            <a:r>
              <a:rPr lang="ko-KR" altLang="en-US" sz="16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와 같은 화면이 뜨면</a:t>
            </a:r>
            <a:r>
              <a:rPr lang="en-US" altLang="ko-KR" sz="16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, </a:t>
            </a:r>
            <a:r>
              <a:rPr lang="ko-KR" altLang="en-US" sz="16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광주과학기술원 </a:t>
            </a:r>
            <a:r>
              <a:rPr lang="ko-KR" altLang="en-US" sz="1600" spc="-1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웹메일</a:t>
            </a:r>
            <a:r>
              <a:rPr lang="ko-KR" altLang="en-US" sz="16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 시스템</a:t>
            </a:r>
            <a:r>
              <a:rPr lang="en-US" altLang="ko-KR" sz="16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(B)(</a:t>
            </a:r>
            <a:r>
              <a:rPr lang="en-US" altLang="ko-KR" sz="1600" dirty="0">
                <a:hlinkClick r:id="rId4"/>
              </a:rPr>
              <a:t>https://mail.gist.ac.kr</a:t>
            </a:r>
            <a:r>
              <a:rPr lang="en-US" altLang="ko-KR" sz="1600" dirty="0"/>
              <a:t>)</a:t>
            </a:r>
            <a:r>
              <a:rPr lang="ko-KR" altLang="en-US" sz="16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에 로그인</a:t>
            </a:r>
          </a:p>
        </p:txBody>
      </p:sp>
      <p:sp>
        <p:nvSpPr>
          <p:cNvPr id="6" name="TextBox 7"/>
          <p:cNvSpPr txBox="1"/>
          <p:nvPr/>
        </p:nvSpPr>
        <p:spPr>
          <a:xfrm>
            <a:off x="493866" y="1299604"/>
            <a:ext cx="8451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spc="-150" dirty="0">
                <a:solidFill>
                  <a:schemeClr val="tx1">
                    <a:lumMod val="50000"/>
                    <a:lumOff val="50000"/>
                  </a:schemeClr>
                </a:solidFill>
                <a:latin typeface="Sandoll 고딕Neo1 01 Thin"/>
                <a:ea typeface="Sandoll 고딕Neo1 01 Thin"/>
                <a:cs typeface="Sandoll 고딕Neo1 01 Thin"/>
              </a:rPr>
              <a:t>Step4.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93866" y="695028"/>
            <a:ext cx="9107334" cy="26161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ko-KR" altLang="en-US" sz="1700" b="1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바른고딕" panose="020B0604020202020204" charset="-127"/>
                <a:ea typeface="나눔바른고딕" panose="020B0604020202020204" charset="-127"/>
                <a:cs typeface="Arial" panose="020B0604020202020204" pitchFamily="34" charset="0"/>
              </a:rPr>
              <a:t>제휴 대학 회원 가입방법 </a:t>
            </a:r>
            <a:r>
              <a:rPr lang="ko-KR" altLang="en-US" sz="14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간단한 가입절차를 통해 생생한 기업정보를 만날 수 있습니다</a:t>
            </a:r>
            <a:r>
              <a:rPr lang="en-US" altLang="ko-KR" sz="14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!</a:t>
            </a:r>
            <a:endParaRPr lang="ko-KR" altLang="en-US" sz="1400" spc="-1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4020202020204" charset="-127"/>
              <a:ea typeface="나눔바른고딕" panose="020B0604020202020204" charset="-127"/>
              <a:cs typeface="Sandoll 고딕Neo2 02 Light"/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 rotWithShape="1">
          <a:blip r:embed="rId5"/>
          <a:srcRect t="-1" b="-414"/>
          <a:stretch/>
        </p:blipFill>
        <p:spPr>
          <a:xfrm>
            <a:off x="931437" y="2192431"/>
            <a:ext cx="5100506" cy="3799669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72" name="Shape 399"/>
          <p:cNvSpPr/>
          <p:nvPr/>
        </p:nvSpPr>
        <p:spPr>
          <a:xfrm>
            <a:off x="6219823" y="2107886"/>
            <a:ext cx="266700" cy="273714"/>
          </a:xfrm>
          <a:prstGeom prst="ellipse">
            <a:avLst/>
          </a:prstGeom>
          <a:solidFill>
            <a:srgbClr val="42A0EE">
              <a:alpha val="90000"/>
            </a:srgbClr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ctr">
              <a:defRPr sz="3000" spc="0">
                <a:solidFill>
                  <a:srgbClr val="FFFFFF"/>
                </a:solidFill>
                <a:latin typeface="Sandoll 고딕Neo1 02 UltraLight"/>
                <a:ea typeface="Sandoll 고딕Neo1 02 UltraLight"/>
                <a:cs typeface="Sandoll 고딕Neo1 02 UltraLight"/>
                <a:sym typeface="Sandoll 고딕Neo1 02 UltraLight"/>
              </a:defRPr>
            </a:lvl1pPr>
          </a:lstStyle>
          <a:p>
            <a:r>
              <a:rPr lang="en-US" sz="1800" dirty="0"/>
              <a:t>B</a:t>
            </a:r>
            <a:endParaRPr sz="1800" dirty="0"/>
          </a:p>
        </p:txBody>
      </p:sp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A69861B6-5FD1-41FB-84A3-160C5769CD4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85512"/>
          <a:stretch/>
        </p:blipFill>
        <p:spPr>
          <a:xfrm>
            <a:off x="931437" y="2211833"/>
            <a:ext cx="5100506" cy="610172"/>
          </a:xfrm>
          <a:prstGeom prst="rect">
            <a:avLst/>
          </a:prstGeom>
        </p:spPr>
      </p:pic>
      <p:sp>
        <p:nvSpPr>
          <p:cNvPr id="71" name="Shape 399"/>
          <p:cNvSpPr/>
          <p:nvPr/>
        </p:nvSpPr>
        <p:spPr>
          <a:xfrm>
            <a:off x="743557" y="2055574"/>
            <a:ext cx="266700" cy="273714"/>
          </a:xfrm>
          <a:prstGeom prst="ellipse">
            <a:avLst/>
          </a:prstGeom>
          <a:solidFill>
            <a:srgbClr val="42A0EE">
              <a:alpha val="90000"/>
            </a:srgbClr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ctr">
              <a:defRPr sz="3000" spc="0">
                <a:solidFill>
                  <a:srgbClr val="FFFFFF"/>
                </a:solidFill>
                <a:latin typeface="Sandoll 고딕Neo1 02 UltraLight"/>
                <a:ea typeface="Sandoll 고딕Neo1 02 UltraLight"/>
                <a:cs typeface="Sandoll 고딕Neo1 02 UltraLight"/>
                <a:sym typeface="Sandoll 고딕Neo1 02 UltraLight"/>
              </a:defRPr>
            </a:lvl1pPr>
          </a:lstStyle>
          <a:p>
            <a:r>
              <a:rPr lang="en-US" sz="1800" dirty="0"/>
              <a:t>A</a:t>
            </a:r>
            <a:endParaRPr sz="1800" dirty="0"/>
          </a:p>
        </p:txBody>
      </p:sp>
      <p:pic>
        <p:nvPicPr>
          <p:cNvPr id="13" name="그림 12">
            <a:extLst>
              <a:ext uri="{FF2B5EF4-FFF2-40B4-BE49-F238E27FC236}">
                <a16:creationId xmlns="" xmlns:a16="http://schemas.microsoft.com/office/drawing/2014/main" id="{8CBD0FF9-DE05-44D8-B6A1-798809378B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1437" y="3061817"/>
            <a:ext cx="5100506" cy="2930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7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546" y="2001451"/>
            <a:ext cx="9456279" cy="3638199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27" name="TextBox 26"/>
          <p:cNvSpPr txBox="1"/>
          <p:nvPr/>
        </p:nvSpPr>
        <p:spPr>
          <a:xfrm>
            <a:off x="493866" y="695028"/>
            <a:ext cx="9107334" cy="26161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ko-KR" altLang="en-US" sz="1700" b="1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바른고딕" panose="020B0604020202020204" charset="-127"/>
                <a:ea typeface="나눔바른고딕" panose="020B0604020202020204" charset="-127"/>
                <a:cs typeface="Arial" panose="020B0604020202020204" pitchFamily="34" charset="0"/>
              </a:rPr>
              <a:t>제휴 대학 회원 가입방법 </a:t>
            </a:r>
            <a:r>
              <a:rPr lang="ko-KR" altLang="en-US" sz="14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간단한 가입절차를 통해 생생한 기업정보를 만날 수 있습니다</a:t>
            </a:r>
            <a:r>
              <a:rPr lang="en-US" altLang="ko-KR" sz="14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!</a:t>
            </a:r>
            <a:endParaRPr lang="ko-KR" altLang="en-US" sz="1400" spc="-1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4020202020204" charset="-127"/>
              <a:ea typeface="나눔바른고딕" panose="020B0604020202020204" charset="-127"/>
              <a:cs typeface="Sandoll 고딕Neo2 02 Light"/>
            </a:endParaRPr>
          </a:p>
        </p:txBody>
      </p:sp>
      <p:sp>
        <p:nvSpPr>
          <p:cNvPr id="46" name="Shape 66"/>
          <p:cNvSpPr/>
          <p:nvPr/>
        </p:nvSpPr>
        <p:spPr>
          <a:xfrm>
            <a:off x="1211161" y="1491420"/>
            <a:ext cx="7694499" cy="246221"/>
          </a:xfrm>
          <a:prstGeom prst="rect">
            <a:avLst/>
          </a:prstGeom>
          <a:noFill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ko-KR" altLang="en-US" sz="1600" spc="-1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받은메일함에서</a:t>
            </a:r>
            <a:r>
              <a:rPr lang="ko-KR" altLang="en-US" sz="16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 </a:t>
            </a:r>
            <a:r>
              <a:rPr lang="ko-KR" altLang="en-US" sz="1600" spc="-1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잡플래닛에서</a:t>
            </a:r>
            <a:r>
              <a:rPr lang="ko-KR" altLang="en-US" sz="16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 발송된 인증메일 확인</a:t>
            </a:r>
          </a:p>
        </p:txBody>
      </p:sp>
      <p:sp>
        <p:nvSpPr>
          <p:cNvPr id="58" name="TextBox 7"/>
          <p:cNvSpPr txBox="1"/>
          <p:nvPr/>
        </p:nvSpPr>
        <p:spPr>
          <a:xfrm>
            <a:off x="406447" y="1405659"/>
            <a:ext cx="8451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spc="-150" dirty="0">
                <a:solidFill>
                  <a:schemeClr val="tx1">
                    <a:lumMod val="50000"/>
                    <a:lumOff val="50000"/>
                  </a:schemeClr>
                </a:solidFill>
                <a:latin typeface="Sandoll 고딕Neo1 01 Thin"/>
                <a:ea typeface="Sandoll 고딕Neo1 01 Thin"/>
                <a:cs typeface="Sandoll 고딕Neo1 01 Thin"/>
              </a:rPr>
              <a:t>Step5.</a:t>
            </a:r>
          </a:p>
        </p:txBody>
      </p:sp>
      <p:sp>
        <p:nvSpPr>
          <p:cNvPr id="73" name="Shape 399"/>
          <p:cNvSpPr/>
          <p:nvPr/>
        </p:nvSpPr>
        <p:spPr>
          <a:xfrm>
            <a:off x="1182551" y="4206059"/>
            <a:ext cx="266700" cy="273714"/>
          </a:xfrm>
          <a:prstGeom prst="ellipse">
            <a:avLst/>
          </a:prstGeom>
          <a:solidFill>
            <a:srgbClr val="42A0EE">
              <a:alpha val="90000"/>
            </a:srgbClr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ctr">
              <a:defRPr sz="3000" spc="0">
                <a:solidFill>
                  <a:srgbClr val="FFFFFF"/>
                </a:solidFill>
                <a:latin typeface="Sandoll 고딕Neo1 02 UltraLight"/>
                <a:ea typeface="Sandoll 고딕Neo1 02 UltraLight"/>
                <a:cs typeface="Sandoll 고딕Neo1 02 UltraLight"/>
                <a:sym typeface="Sandoll 고딕Neo1 02 UltraLight"/>
              </a:defRPr>
            </a:lvl1pPr>
          </a:lstStyle>
          <a:p>
            <a:r>
              <a:rPr lang="en-US" sz="1800" dirty="0"/>
              <a:t>A</a:t>
            </a:r>
            <a:endParaRPr sz="1800" dirty="0"/>
          </a:p>
        </p:txBody>
      </p:sp>
      <p:sp>
        <p:nvSpPr>
          <p:cNvPr id="74" name="Shape 387"/>
          <p:cNvSpPr/>
          <p:nvPr/>
        </p:nvSpPr>
        <p:spPr>
          <a:xfrm>
            <a:off x="1490715" y="4203272"/>
            <a:ext cx="5813007" cy="278488"/>
          </a:xfrm>
          <a:prstGeom prst="rect">
            <a:avLst/>
          </a:prstGeom>
          <a:solidFill>
            <a:srgbClr val="55ADEE">
              <a:alpha val="15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defRPr sz="3200" spc="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5" name="Shape 542"/>
          <p:cNvSpPr/>
          <p:nvPr/>
        </p:nvSpPr>
        <p:spPr>
          <a:xfrm>
            <a:off x="1490715" y="4221086"/>
            <a:ext cx="5813007" cy="291157"/>
          </a:xfrm>
          <a:prstGeom prst="rect">
            <a:avLst/>
          </a:prstGeom>
          <a:noFill/>
          <a:ln w="50800" cap="flat">
            <a:solidFill>
              <a:srgbClr val="42A0EE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algn="ctr">
              <a:defRPr sz="3200" spc="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6" name="Shape 131"/>
          <p:cNvSpPr/>
          <p:nvPr/>
        </p:nvSpPr>
        <p:spPr>
          <a:xfrm>
            <a:off x="941546" y="5728716"/>
            <a:ext cx="9456279" cy="527118"/>
          </a:xfrm>
          <a:prstGeom prst="rect">
            <a:avLst/>
          </a:prstGeom>
          <a:solidFill>
            <a:srgbClr val="EAF0F7"/>
          </a:solidFill>
          <a:ln w="12700">
            <a:noFill/>
            <a:miter lim="400000"/>
          </a:ln>
        </p:spPr>
        <p:txBody>
          <a:bodyPr lIns="0" tIns="0" rIns="0" bIns="0" anchor="ctr"/>
          <a:lstStyle/>
          <a:p>
            <a:pPr lvl="0" algn="ctr">
              <a:lnSpc>
                <a:spcPct val="100000"/>
              </a:lnSpc>
              <a:defRPr sz="3600" spc="0">
                <a:solidFill>
                  <a:srgbClr val="FFFFFF"/>
                </a:solidFill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pPr>
            <a:endParaRPr/>
          </a:p>
        </p:txBody>
      </p:sp>
      <p:sp>
        <p:nvSpPr>
          <p:cNvPr id="79" name="Shape 554"/>
          <p:cNvSpPr/>
          <p:nvPr/>
        </p:nvSpPr>
        <p:spPr>
          <a:xfrm>
            <a:off x="1110972" y="5818791"/>
            <a:ext cx="338279" cy="345746"/>
          </a:xfrm>
          <a:prstGeom prst="ellipse">
            <a:avLst/>
          </a:prstGeom>
          <a:noFill/>
          <a:ln w="12700" cap="flat">
            <a:solidFill>
              <a:srgbClr val="55ADEE"/>
            </a:solidFill>
            <a:prstDash val="solid"/>
            <a:miter lim="400000"/>
          </a:ln>
          <a:effectLst/>
          <a:extLst>
            <a:ext uri="{C572A759-6A51-4108-AA02-DFA0A04FC94B}">
              <ma14:wrappingTextBoxFlag xmlns:lc="http://schemas.openxmlformats.org/drawingml/2006/lockedCanvas" xmlns:ma14="http://schemas.microsoft.com/office/mac/drawingml/2011/main" xmlns="" val="1"/>
            </a:ext>
          </a:extLst>
        </p:spPr>
        <p:txBody>
          <a:bodyPr wrap="square" lIns="50800" tIns="50800" rIns="50800" bIns="50800" numCol="1" anchor="ctr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1pPr>
            <a:lvl2pPr marL="0" marR="0" indent="2286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2pPr>
            <a:lvl3pPr marL="0" marR="0" indent="4572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3pPr>
            <a:lvl4pPr marL="0" marR="0" indent="6858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4pPr>
            <a:lvl5pPr marL="0" marR="0" indent="9144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5pPr>
            <a:lvl6pPr marL="0" marR="0" indent="11430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6pPr>
            <a:lvl7pPr marL="0" marR="0" indent="13716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7pPr>
            <a:lvl8pPr marL="0" marR="0" indent="16002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8pPr>
            <a:lvl9pPr marL="0" marR="0" indent="18288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9pPr>
          </a:lstStyle>
          <a:p>
            <a:r>
              <a:rPr lang="en-US" sz="1800" dirty="0"/>
              <a:t>A</a:t>
            </a:r>
            <a:endParaRPr sz="1800" dirty="0"/>
          </a:p>
        </p:txBody>
      </p:sp>
      <p:sp>
        <p:nvSpPr>
          <p:cNvPr id="84" name="Shape 553"/>
          <p:cNvSpPr/>
          <p:nvPr/>
        </p:nvSpPr>
        <p:spPr>
          <a:xfrm>
            <a:off x="1490715" y="5819864"/>
            <a:ext cx="9381724" cy="86371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lc="http://schemas.openxmlformats.org/drawingml/2006/lockedCanvas" xmlns:ma14="http://schemas.microsoft.com/office/mac/drawingml/2011/main" xmlns="" val="1"/>
            </a:ext>
          </a:extLst>
        </p:spPr>
        <p:txBody>
          <a:bodyPr wrap="square" lIns="71437" tIns="71437" rIns="71437" bIns="71437" numCol="1" anchor="t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1pPr>
            <a:lvl2pPr marL="0" marR="0" indent="2286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2pPr>
            <a:lvl3pPr marL="0" marR="0" indent="4572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3pPr>
            <a:lvl4pPr marL="0" marR="0" indent="6858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4pPr>
            <a:lvl5pPr marL="0" marR="0" indent="9144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5pPr>
            <a:lvl6pPr marL="0" marR="0" indent="11430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6pPr>
            <a:lvl7pPr marL="0" marR="0" indent="13716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7pPr>
            <a:lvl8pPr marL="0" marR="0" indent="16002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8pPr>
            <a:lvl9pPr marL="0" marR="0" indent="18288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ko-KR" altLang="en-US" sz="1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해당 링크를 클릭하면 가입이 완료됩니다</a:t>
            </a:r>
            <a:r>
              <a:rPr lang="en-US" altLang="ko-KR" sz="1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 (</a:t>
            </a:r>
            <a:r>
              <a:rPr lang="ko-KR" altLang="en-US" sz="1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최초 가입 시 </a:t>
            </a:r>
            <a:r>
              <a:rPr lang="en-US" altLang="ko-KR" sz="1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</a:t>
            </a:r>
            <a:r>
              <a:rPr lang="ko-KR" altLang="en-US" sz="1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회만 필요</a:t>
            </a:r>
            <a:r>
              <a:rPr lang="en-US" altLang="ko-KR" sz="1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7835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493866" y="695028"/>
            <a:ext cx="9107334" cy="26161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ko-KR" altLang="en-US" sz="1700" b="1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바른고딕" panose="020B0604020202020204" charset="-127"/>
                <a:ea typeface="나눔바른고딕" panose="020B0604020202020204" charset="-127"/>
                <a:cs typeface="Arial" panose="020B0604020202020204" pitchFamily="34" charset="0"/>
              </a:rPr>
              <a:t>제휴 대학 회원 가입방법 </a:t>
            </a:r>
            <a:r>
              <a:rPr lang="ko-KR" altLang="en-US" sz="14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간단한 가입절차를 통해 생생한 기업정보를 만날 수 있습니다</a:t>
            </a:r>
            <a:r>
              <a:rPr lang="en-US" altLang="ko-KR" sz="14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!</a:t>
            </a:r>
            <a:endParaRPr lang="ko-KR" altLang="en-US" sz="1400" spc="-1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4020202020204" charset="-127"/>
              <a:ea typeface="나눔바른고딕" panose="020B0604020202020204" charset="-127"/>
              <a:cs typeface="Sandoll 고딕Neo2 02 Light"/>
            </a:endParaRPr>
          </a:p>
        </p:txBody>
      </p:sp>
      <p:sp>
        <p:nvSpPr>
          <p:cNvPr id="46" name="Shape 66"/>
          <p:cNvSpPr/>
          <p:nvPr/>
        </p:nvSpPr>
        <p:spPr>
          <a:xfrm>
            <a:off x="1211161" y="1491420"/>
            <a:ext cx="7694499" cy="246221"/>
          </a:xfrm>
          <a:prstGeom prst="rect">
            <a:avLst/>
          </a:prstGeom>
          <a:noFill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ko-KR" altLang="en-US" sz="1600" spc="-1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잡플래닛에서</a:t>
            </a:r>
            <a:r>
              <a:rPr lang="ko-KR" altLang="en-US" sz="16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4020202020204" charset="-127"/>
                <a:ea typeface="나눔바른고딕" panose="020B0604020202020204" charset="-127"/>
                <a:cs typeface="Sandoll 고딕Neo2 02 Light"/>
              </a:rPr>
              <a:t> 학적 정보 업데이트</a:t>
            </a:r>
          </a:p>
        </p:txBody>
      </p:sp>
      <p:sp>
        <p:nvSpPr>
          <p:cNvPr id="58" name="TextBox 7"/>
          <p:cNvSpPr txBox="1"/>
          <p:nvPr/>
        </p:nvSpPr>
        <p:spPr>
          <a:xfrm>
            <a:off x="406447" y="1405659"/>
            <a:ext cx="7285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spc="-150" dirty="0">
                <a:solidFill>
                  <a:schemeClr val="tx1">
                    <a:lumMod val="50000"/>
                    <a:lumOff val="50000"/>
                  </a:schemeClr>
                </a:solidFill>
                <a:latin typeface="Sandoll 고딕Neo1 01 Thin"/>
                <a:ea typeface="Sandoll 고딕Neo1 01 Thin"/>
                <a:cs typeface="Sandoll 고딕Neo1 01 Thin"/>
              </a:rPr>
              <a:t>Step6.</a:t>
            </a:r>
          </a:p>
        </p:txBody>
      </p:sp>
      <p:sp>
        <p:nvSpPr>
          <p:cNvPr id="76" name="Shape 131"/>
          <p:cNvSpPr/>
          <p:nvPr/>
        </p:nvSpPr>
        <p:spPr>
          <a:xfrm>
            <a:off x="1211161" y="6028471"/>
            <a:ext cx="9456279" cy="527118"/>
          </a:xfrm>
          <a:prstGeom prst="rect">
            <a:avLst/>
          </a:prstGeom>
          <a:solidFill>
            <a:srgbClr val="EAF0F7"/>
          </a:solidFill>
          <a:ln w="12700">
            <a:noFill/>
            <a:miter lim="400000"/>
          </a:ln>
        </p:spPr>
        <p:txBody>
          <a:bodyPr lIns="0" tIns="0" rIns="0" bIns="0" anchor="ctr"/>
          <a:lstStyle/>
          <a:p>
            <a:pPr lvl="0" algn="ctr">
              <a:lnSpc>
                <a:spcPct val="100000"/>
              </a:lnSpc>
              <a:defRPr sz="3600" spc="0">
                <a:solidFill>
                  <a:srgbClr val="FFFFFF"/>
                </a:solidFill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pPr>
            <a:endParaRPr/>
          </a:p>
        </p:txBody>
      </p:sp>
      <p:sp>
        <p:nvSpPr>
          <p:cNvPr id="79" name="Shape 554"/>
          <p:cNvSpPr/>
          <p:nvPr/>
        </p:nvSpPr>
        <p:spPr>
          <a:xfrm>
            <a:off x="1380587" y="6118546"/>
            <a:ext cx="338279" cy="345746"/>
          </a:xfrm>
          <a:prstGeom prst="ellipse">
            <a:avLst/>
          </a:prstGeom>
          <a:noFill/>
          <a:ln w="12700" cap="flat">
            <a:solidFill>
              <a:srgbClr val="55ADEE"/>
            </a:solidFill>
            <a:prstDash val="solid"/>
            <a:miter lim="400000"/>
          </a:ln>
          <a:effectLst/>
          <a:extLst>
            <a:ext uri="{C572A759-6A51-4108-AA02-DFA0A04FC94B}">
              <ma14:wrappingTextBoxFlag xmlns:lc="http://schemas.openxmlformats.org/drawingml/2006/lockedCanvas" xmlns:ma14="http://schemas.microsoft.com/office/mac/drawingml/2011/main" xmlns="" val="1"/>
            </a:ext>
          </a:extLst>
        </p:spPr>
        <p:txBody>
          <a:bodyPr wrap="square" lIns="50800" tIns="50800" rIns="50800" bIns="50800" numCol="1" anchor="ctr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1pPr>
            <a:lvl2pPr marL="0" marR="0" indent="2286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2pPr>
            <a:lvl3pPr marL="0" marR="0" indent="4572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3pPr>
            <a:lvl4pPr marL="0" marR="0" indent="6858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4pPr>
            <a:lvl5pPr marL="0" marR="0" indent="9144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5pPr>
            <a:lvl6pPr marL="0" marR="0" indent="11430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6pPr>
            <a:lvl7pPr marL="0" marR="0" indent="13716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7pPr>
            <a:lvl8pPr marL="0" marR="0" indent="16002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8pPr>
            <a:lvl9pPr marL="0" marR="0" indent="18288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9pPr>
          </a:lstStyle>
          <a:p>
            <a:r>
              <a:rPr lang="en-US" sz="1800" dirty="0"/>
              <a:t>A</a:t>
            </a:r>
            <a:endParaRPr sz="1800" dirty="0"/>
          </a:p>
        </p:txBody>
      </p:sp>
      <p:sp>
        <p:nvSpPr>
          <p:cNvPr id="84" name="Shape 553"/>
          <p:cNvSpPr/>
          <p:nvPr/>
        </p:nvSpPr>
        <p:spPr>
          <a:xfrm>
            <a:off x="1760330" y="6119619"/>
            <a:ext cx="8634401" cy="3446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lc="http://schemas.openxmlformats.org/drawingml/2006/lockedCanvas" xmlns:ma14="http://schemas.microsoft.com/office/mac/drawingml/2011/main" xmlns="" val="1"/>
            </a:ext>
          </a:extLst>
        </p:spPr>
        <p:txBody>
          <a:bodyPr wrap="square" lIns="71437" tIns="71437" rIns="71437" bIns="71437" numCol="1" anchor="t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1pPr>
            <a:lvl2pPr marL="0" marR="0" indent="2286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2pPr>
            <a:lvl3pPr marL="0" marR="0" indent="4572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3pPr>
            <a:lvl4pPr marL="0" marR="0" indent="6858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4pPr>
            <a:lvl5pPr marL="0" marR="0" indent="9144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5pPr>
            <a:lvl6pPr marL="0" marR="0" indent="11430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6pPr>
            <a:lvl7pPr marL="0" marR="0" indent="13716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7pPr>
            <a:lvl8pPr marL="0" marR="0" indent="16002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8pPr>
            <a:lvl9pPr marL="0" marR="0" indent="182880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-50" normalizeH="0" baseline="0">
                <a:ln>
                  <a:noFill/>
                </a:ln>
                <a:solidFill>
                  <a:srgbClr val="6A6A6A"/>
                </a:solidFill>
                <a:effectLst/>
                <a:uFillTx/>
                <a:latin typeface="Apple SD 산돌고딕 Neo 옅은체"/>
                <a:ea typeface="Apple SD 산돌고딕 Neo 옅은체"/>
                <a:cs typeface="Apple SD 산돌고딕 Neo 옅은체"/>
                <a:sym typeface="Apple SD 산돌고딕 Neo 옅은체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ko-KR" altLang="en-US" sz="1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본인의 단과대학</a:t>
            </a:r>
            <a:r>
              <a:rPr lang="en-US" altLang="ko-KR" sz="1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학과</a:t>
            </a:r>
            <a:r>
              <a:rPr lang="en-US" altLang="ko-KR" sz="1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학년</a:t>
            </a:r>
            <a:r>
              <a:rPr lang="en-US" altLang="ko-KR" sz="1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재적상태를 선택 후 저장합니다</a:t>
            </a:r>
            <a:r>
              <a:rPr lang="en-US" altLang="ko-KR" sz="1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 </a:t>
            </a:r>
            <a:r>
              <a:rPr lang="ko-KR" altLang="en-US" sz="1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이제 </a:t>
            </a:r>
            <a:r>
              <a:rPr lang="ko-KR" altLang="en-US" sz="1400" dirty="0" err="1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잡플래닛의</a:t>
            </a:r>
            <a:r>
              <a:rPr lang="ko-KR" altLang="en-US" sz="1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280</a:t>
            </a:r>
            <a:r>
              <a:rPr lang="ko-KR" altLang="en-US" sz="1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만 개 취업정보를 모두 열람할 수 있어요</a:t>
            </a:r>
            <a:r>
              <a:rPr lang="en-US" altLang="ko-KR" sz="1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!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E99761E6-24B0-4E19-880B-A05BB640B47B}"/>
              </a:ext>
            </a:extLst>
          </p:cNvPr>
          <p:cNvGrpSpPr/>
          <p:nvPr/>
        </p:nvGrpSpPr>
        <p:grpSpPr>
          <a:xfrm>
            <a:off x="1492883" y="1805769"/>
            <a:ext cx="4659614" cy="4060330"/>
            <a:chOff x="7099185" y="1307124"/>
            <a:chExt cx="4336778" cy="4314830"/>
          </a:xfrm>
        </p:grpSpPr>
        <p:pic>
          <p:nvPicPr>
            <p:cNvPr id="12" name="그림 11">
              <a:extLst>
                <a:ext uri="{FF2B5EF4-FFF2-40B4-BE49-F238E27FC236}">
                  <a16:creationId xmlns="" xmlns:a16="http://schemas.microsoft.com/office/drawing/2014/main" id="{16B7CD1E-30A3-4446-AC2F-B660D3ECB6C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99185" y="1609828"/>
              <a:ext cx="4336778" cy="4012126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pic>
          <p:nvPicPr>
            <p:cNvPr id="13" name="그림 12">
              <a:extLst>
                <a:ext uri="{FF2B5EF4-FFF2-40B4-BE49-F238E27FC236}">
                  <a16:creationId xmlns="" xmlns:a16="http://schemas.microsoft.com/office/drawing/2014/main" id="{A5C4E220-9BB2-4EA1-A201-DBA02A4513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160" t="31264" r="9081" b="63184"/>
            <a:stretch/>
          </p:blipFill>
          <p:spPr>
            <a:xfrm>
              <a:off x="7099185" y="1307124"/>
              <a:ext cx="4336777" cy="338207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</p:grpSp>
      <p:sp>
        <p:nvSpPr>
          <p:cNvPr id="73" name="Shape 399"/>
          <p:cNvSpPr/>
          <p:nvPr/>
        </p:nvSpPr>
        <p:spPr>
          <a:xfrm>
            <a:off x="3399334" y="2959188"/>
            <a:ext cx="250970" cy="257570"/>
          </a:xfrm>
          <a:prstGeom prst="ellipse">
            <a:avLst/>
          </a:prstGeom>
          <a:solidFill>
            <a:srgbClr val="42A0EE">
              <a:alpha val="90000"/>
            </a:srgbClr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ctr">
              <a:defRPr sz="3000" spc="0">
                <a:solidFill>
                  <a:srgbClr val="FFFFFF"/>
                </a:solidFill>
                <a:latin typeface="Sandoll 고딕Neo1 02 UltraLight"/>
                <a:ea typeface="Sandoll 고딕Neo1 02 UltraLight"/>
                <a:cs typeface="Sandoll 고딕Neo1 02 UltraLight"/>
                <a:sym typeface="Sandoll 고딕Neo1 02 UltraLight"/>
              </a:defRPr>
            </a:lvl1pPr>
          </a:lstStyle>
          <a:p>
            <a:r>
              <a:rPr lang="en-US" sz="1800" dirty="0"/>
              <a:t>A</a:t>
            </a:r>
            <a:endParaRPr sz="1800" dirty="0"/>
          </a:p>
        </p:txBody>
      </p:sp>
      <p:sp>
        <p:nvSpPr>
          <p:cNvPr id="75" name="Shape 542"/>
          <p:cNvSpPr/>
          <p:nvPr/>
        </p:nvSpPr>
        <p:spPr>
          <a:xfrm>
            <a:off x="3564297" y="3169159"/>
            <a:ext cx="1625753" cy="2414202"/>
          </a:xfrm>
          <a:prstGeom prst="rect">
            <a:avLst/>
          </a:prstGeom>
          <a:noFill/>
          <a:ln w="50800" cap="flat">
            <a:solidFill>
              <a:srgbClr val="42A0EE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algn="ctr">
              <a:defRPr sz="3200" spc="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5" name="그림 14">
            <a:extLst>
              <a:ext uri="{FF2B5EF4-FFF2-40B4-BE49-F238E27FC236}">
                <a16:creationId xmlns="" xmlns:a16="http://schemas.microsoft.com/office/drawing/2014/main" id="{B1889632-4C99-4430-95D9-33ABB9999B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850" t="28375" r="20259" b="7681"/>
          <a:stretch/>
        </p:blipFill>
        <p:spPr>
          <a:xfrm>
            <a:off x="6510399" y="1805768"/>
            <a:ext cx="2700417" cy="4010051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6249333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3C2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직각 삼각형 19"/>
          <p:cNvSpPr/>
          <p:nvPr/>
        </p:nvSpPr>
        <p:spPr>
          <a:xfrm rot="16200000" flipH="1">
            <a:off x="4141471" y="-3249931"/>
            <a:ext cx="4800600" cy="11300461"/>
          </a:xfrm>
          <a:prstGeom prst="rtTriangle">
            <a:avLst/>
          </a:prstGeom>
          <a:gradFill>
            <a:gsLst>
              <a:gs pos="0">
                <a:srgbClr val="33C24D"/>
              </a:gs>
              <a:gs pos="100000">
                <a:srgbClr val="2AA838"/>
              </a:gs>
            </a:gsLst>
            <a:lin ang="5400000" scaled="0"/>
          </a:gradFill>
        </p:spPr>
        <p:txBody>
          <a:bodyPr wrap="square" lIns="0" tIns="0" rIns="0" bIns="0" rtlCol="0"/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직각 삼각형 6"/>
          <p:cNvSpPr/>
          <p:nvPr/>
        </p:nvSpPr>
        <p:spPr>
          <a:xfrm flipH="1">
            <a:off x="9439273" y="5133975"/>
            <a:ext cx="2752725" cy="1724025"/>
          </a:xfrm>
          <a:prstGeom prst="rtTriangle">
            <a:avLst/>
          </a:prstGeom>
          <a:solidFill>
            <a:schemeClr val="bg1"/>
          </a:solidFill>
        </p:spPr>
        <p:txBody>
          <a:bodyPr wrap="square" lIns="0" tIns="0" rIns="0" bIns="0" rtlCol="0"/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0374" y="6377944"/>
            <a:ext cx="1403243" cy="25974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661152" y="6406854"/>
            <a:ext cx="28696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Copyright </a:t>
            </a:r>
            <a:r>
              <a:rPr 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©  JOBPLANET  All Rights Reserved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22217" y="1836242"/>
            <a:ext cx="10708144" cy="14465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4000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  <a:cs typeface="Sandoll 고딕Neo2 01 UltraLight"/>
              </a:rPr>
              <a:t>광주과학기술원</a:t>
            </a:r>
            <a:r>
              <a:rPr lang="en-US" altLang="ko-KR" sz="4000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  <a:cs typeface="Sandoll 고딕Neo2 01 UltraLight"/>
              </a:rPr>
              <a:t>X</a:t>
            </a:r>
            <a:r>
              <a:rPr lang="ko-KR" altLang="en-US" sz="4000" spc="-1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  <a:cs typeface="Sandoll 고딕Neo2 01 UltraLight"/>
              </a:rPr>
              <a:t>잡플래닛</a:t>
            </a:r>
            <a:r>
              <a:rPr lang="ko-KR" altLang="en-US" sz="4000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  <a:cs typeface="Sandoll 고딕Neo2 01 UltraLight"/>
              </a:rPr>
              <a:t> </a:t>
            </a:r>
            <a:endParaRPr lang="en-US" altLang="ko-KR" sz="4000" spc="-1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바른고딕" panose="020B0603020101020101" pitchFamily="50" charset="-127"/>
              <a:ea typeface="나눔바른고딕" panose="020B0603020101020101" pitchFamily="50" charset="-127"/>
              <a:cs typeface="Sandoll 고딕Neo2 01 UltraLight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5400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  <a:cs typeface="Sandoll 고딕Neo2 01 UltraLight"/>
              </a:rPr>
              <a:t>제휴 대학 서비스 활용 가이드</a:t>
            </a:r>
          </a:p>
        </p:txBody>
      </p:sp>
      <p:cxnSp>
        <p:nvCxnSpPr>
          <p:cNvPr id="9" name="Straight Connector 7"/>
          <p:cNvCxnSpPr/>
          <p:nvPr/>
        </p:nvCxnSpPr>
        <p:spPr>
          <a:xfrm>
            <a:off x="891540" y="1741697"/>
            <a:ext cx="1296000" cy="0"/>
          </a:xfrm>
          <a:prstGeom prst="line">
            <a:avLst/>
          </a:prstGeom>
          <a:ln w="28575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bject 3"/>
          <p:cNvSpPr txBox="1"/>
          <p:nvPr/>
        </p:nvSpPr>
        <p:spPr>
          <a:xfrm>
            <a:off x="822217" y="3762503"/>
            <a:ext cx="6461177" cy="18081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ko-KR"/>
            </a:defPPr>
            <a:lvl1pPr marL="361950" indent="-349250">
              <a:lnSpc>
                <a:spcPct val="100000"/>
              </a:lnSpc>
              <a:spcBef>
                <a:spcPts val="1000"/>
              </a:spcBef>
              <a:buFont typeface="+mj-lt"/>
              <a:buAutoNum type="arabicPeriod"/>
              <a:defRPr sz="2000" spc="-1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20000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  <a:cs typeface="Sandoll 고딕Neo2 01 UltraLight"/>
              </a:defRPr>
            </a:lvl1pPr>
          </a:lstStyle>
          <a:p>
            <a:pPr>
              <a:spcBef>
                <a:spcPts val="1500"/>
              </a:spcBef>
            </a:pPr>
            <a:r>
              <a:rPr lang="ko-KR" altLang="en-US" b="1" dirty="0">
                <a:latin typeface="나눔바른고딕" panose="020B0604020202020204" charset="-127"/>
                <a:ea typeface="나눔바른고딕" panose="020B0604020202020204" charset="-127"/>
              </a:rPr>
              <a:t>제휴 대학 서비스</a:t>
            </a:r>
            <a:r>
              <a:rPr lang="en-US" altLang="ko-KR" b="1" dirty="0">
                <a:latin typeface="나눔바른고딕" panose="020B0604020202020204" charset="-127"/>
                <a:ea typeface="나눔바른고딕" panose="020B0604020202020204" charset="-127"/>
              </a:rPr>
              <a:t>(</a:t>
            </a:r>
            <a:r>
              <a:rPr lang="ko-KR" altLang="en-US" b="1" dirty="0">
                <a:latin typeface="나눔바른고딕" panose="020B0604020202020204" charset="-127"/>
                <a:ea typeface="나눔바른고딕" panose="020B0604020202020204" charset="-127"/>
              </a:rPr>
              <a:t>제공 </a:t>
            </a:r>
            <a:r>
              <a:rPr lang="ko-KR" altLang="en-US" b="1" dirty="0" err="1">
                <a:latin typeface="나눔바른고딕" panose="020B0604020202020204" charset="-127"/>
                <a:ea typeface="나눔바른고딕" panose="020B0604020202020204" charset="-127"/>
              </a:rPr>
              <a:t>콘텐츠</a:t>
            </a:r>
            <a:r>
              <a:rPr lang="en-US" altLang="ko-KR" b="1" dirty="0">
                <a:latin typeface="나눔바른고딕" panose="020B0604020202020204" charset="-127"/>
                <a:ea typeface="나눔바른고딕" panose="020B0604020202020204" charset="-127"/>
              </a:rPr>
              <a:t>) </a:t>
            </a:r>
            <a:r>
              <a:rPr lang="ko-KR" altLang="en-US" b="1" dirty="0">
                <a:latin typeface="나눔바른고딕" panose="020B0604020202020204" charset="-127"/>
                <a:ea typeface="나눔바른고딕" panose="020B0604020202020204" charset="-127"/>
              </a:rPr>
              <a:t>안내</a:t>
            </a:r>
            <a:endParaRPr lang="en-US" altLang="ko-KR" b="1" dirty="0">
              <a:latin typeface="나눔바른고딕" panose="020B0604020202020204" charset="-127"/>
              <a:ea typeface="나눔바른고딕" panose="020B0604020202020204" charset="-127"/>
            </a:endParaRPr>
          </a:p>
          <a:p>
            <a:pPr>
              <a:spcBef>
                <a:spcPts val="1500"/>
              </a:spcBef>
            </a:pPr>
            <a:r>
              <a:rPr lang="ko-KR" altLang="en-US" b="1" dirty="0">
                <a:latin typeface="나눔바른고딕" panose="020B0604020202020204" charset="-127"/>
                <a:ea typeface="나눔바른고딕" panose="020B0604020202020204" charset="-127"/>
              </a:rPr>
              <a:t>잡플래닛 취업 리포트 소개 </a:t>
            </a:r>
          </a:p>
          <a:p>
            <a:pPr>
              <a:spcBef>
                <a:spcPts val="1500"/>
              </a:spcBef>
            </a:pPr>
            <a:r>
              <a:rPr lang="ko-KR" altLang="en-US" b="1" dirty="0">
                <a:latin typeface="나눔바른고딕" panose="020B0604020202020204" charset="-127"/>
                <a:ea typeface="나눔바른고딕" panose="020B0604020202020204" charset="-127"/>
              </a:rPr>
              <a:t>온라인 직무적성 검사</a:t>
            </a:r>
            <a:endParaRPr lang="en-US" altLang="ko-KR" b="1" dirty="0">
              <a:latin typeface="나눔바른고딕" panose="020B0604020202020204" charset="-127"/>
              <a:ea typeface="나눔바른고딕" panose="020B0604020202020204" charset="-127"/>
            </a:endParaRPr>
          </a:p>
          <a:p>
            <a:pPr>
              <a:spcBef>
                <a:spcPts val="1500"/>
              </a:spcBef>
            </a:pPr>
            <a:r>
              <a:rPr lang="ko-KR" altLang="en-US" b="1" dirty="0">
                <a:latin typeface="나눔바른고딕" panose="020B0604020202020204" charset="-127"/>
                <a:ea typeface="나눔바른고딕" panose="020B0604020202020204" charset="-127"/>
              </a:rPr>
              <a:t>온라인 동영상 강의</a:t>
            </a:r>
          </a:p>
        </p:txBody>
      </p:sp>
    </p:spTree>
    <p:extLst>
      <p:ext uri="{BB962C8B-B14F-4D97-AF65-F5344CB8AC3E}">
        <p14:creationId xmlns:p14="http://schemas.microsoft.com/office/powerpoint/2010/main" val="27527829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solidFill>
            <a:schemeClr val="tx1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17007</TotalTime>
  <Words>585</Words>
  <Application>Microsoft Office PowerPoint</Application>
  <PresentationFormat>사용자 지정</PresentationFormat>
  <Paragraphs>110</Paragraphs>
  <Slides>16</Slides>
  <Notes>7</Notes>
  <HiddenSlides>0</HiddenSlides>
  <MMClips>0</MMClips>
  <ScaleCrop>false</ScaleCrop>
  <HeadingPairs>
    <vt:vector size="6" baseType="variant"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18" baseType="lpstr">
      <vt:lpstr>Office 테마</vt:lpstr>
      <vt:lpstr>비트맵 이미지</vt:lpstr>
      <vt:lpstr>광주과학기술원 &amp; 잡플래닛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광주과학기술원 &amp; 잡플래닛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yura park</dc:creator>
  <cp:keywords>인하대학교</cp:keywords>
  <cp:lastModifiedBy>LG</cp:lastModifiedBy>
  <cp:revision>709</cp:revision>
  <cp:lastPrinted>2016-08-04T11:04:23Z</cp:lastPrinted>
  <dcterms:created xsi:type="dcterms:W3CDTF">2016-07-08T01:20:04Z</dcterms:created>
  <dcterms:modified xsi:type="dcterms:W3CDTF">2018-11-30T05:00:48Z</dcterms:modified>
</cp:coreProperties>
</file>