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14" r:id="rId2"/>
    <p:sldId id="311" r:id="rId3"/>
    <p:sldId id="319" r:id="rId4"/>
    <p:sldId id="315" r:id="rId5"/>
    <p:sldId id="317" r:id="rId6"/>
    <p:sldId id="318" r:id="rId7"/>
    <p:sldId id="329" r:id="rId8"/>
    <p:sldId id="330" r:id="rId9"/>
    <p:sldId id="320" r:id="rId10"/>
    <p:sldId id="312" r:id="rId11"/>
    <p:sldId id="313" r:id="rId12"/>
    <p:sldId id="288" r:id="rId13"/>
    <p:sldId id="323" r:id="rId14"/>
    <p:sldId id="324" r:id="rId15"/>
    <p:sldId id="308" r:id="rId16"/>
    <p:sldId id="321" r:id="rId17"/>
  </p:sldIdLst>
  <p:sldSz cx="12192000" cy="6858000"/>
  <p:notesSz cx="6794500" cy="9931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3840">
          <p15:clr>
            <a:srgbClr val="A4A3A4"/>
          </p15:clr>
        </p15:guide>
        <p15:guide id="4" pos="5988">
          <p15:clr>
            <a:srgbClr val="A4A3A4"/>
          </p15:clr>
        </p15:guide>
        <p15:guide id="5" pos="17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24D"/>
    <a:srgbClr val="10965B"/>
    <a:srgbClr val="2AA838"/>
    <a:srgbClr val="DA4E00"/>
    <a:srgbClr val="DBB149"/>
    <a:srgbClr val="F6C46A"/>
    <a:srgbClr val="87CC34"/>
    <a:srgbClr val="778EA3"/>
    <a:srgbClr val="5B9BD5"/>
    <a:srgbClr val="A3A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927" autoAdjust="0"/>
  </p:normalViewPr>
  <p:slideViewPr>
    <p:cSldViewPr snapToGrid="0" snapToObjects="1">
      <p:cViewPr>
        <p:scale>
          <a:sx n="119" d="100"/>
          <a:sy n="119" d="100"/>
        </p:scale>
        <p:origin x="-228" y="-42"/>
      </p:cViewPr>
      <p:guideLst>
        <p:guide orient="horz" pos="2160"/>
        <p:guide orient="horz" pos="3936"/>
        <p:guide pos="3840"/>
        <p:guide pos="5988"/>
        <p:guide pos="17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DEDFA-7A7F-554E-8227-183A04698A5E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2E3BF-B1D4-2E4E-BD28-3DA0904D295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3652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3BF-B1D4-2E4E-BD28-3DA0904D295E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566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3BF-B1D4-2E4E-BD28-3DA0904D295E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3124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3BF-B1D4-2E4E-BD28-3DA0904D295E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6456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3BF-B1D4-2E4E-BD28-3DA0904D295E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72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3BF-B1D4-2E4E-BD28-3DA0904D295E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4594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3BF-B1D4-2E4E-BD28-3DA0904D295E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991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2E3BF-B1D4-2E4E-BD28-3DA0904D295E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1931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9217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5545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638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019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758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2205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255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844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023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240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132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5BA1-7D35-FF47-A28E-A4472B768805}" type="datetimeFigureOut">
              <a:rPr kumimoji="1" lang="ko-KR" altLang="en-US" smtClean="0"/>
              <a:t>2018-11-30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85D5-D93A-3249-84EC-9B663217CD71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16000" y="508635"/>
            <a:ext cx="3619500" cy="57150"/>
          </a:xfrm>
          <a:prstGeom prst="rect">
            <a:avLst/>
          </a:prstGeom>
          <a:solidFill>
            <a:srgbClr val="4B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>
            <a:off x="516000" y="1085850"/>
            <a:ext cx="11160000" cy="0"/>
          </a:xfrm>
          <a:custGeom>
            <a:avLst/>
            <a:gdLst>
              <a:gd name="connsiteX0" fmla="*/ 0 w 8503920"/>
              <a:gd name="connsiteY0" fmla="*/ 0 h 0"/>
              <a:gd name="connsiteX1" fmla="*/ 8503920 w 85039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03920">
                <a:moveTo>
                  <a:pt x="0" y="0"/>
                </a:moveTo>
                <a:lnTo>
                  <a:pt x="8503920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516000" y="508635"/>
            <a:ext cx="288000" cy="57150"/>
          </a:xfrm>
          <a:prstGeom prst="rect">
            <a:avLst/>
          </a:prstGeom>
          <a:solidFill>
            <a:srgbClr val="33C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37520" y="832859"/>
            <a:ext cx="1038480" cy="1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jobplanet.co.kr/" TargetMode="Externa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****@sju.ac.kr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***@sju.ac.kr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mail.gist.ac.k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029200"/>
          </a:xfrm>
          <a:prstGeom prst="rect">
            <a:avLst/>
          </a:prstGeom>
          <a:solidFill>
            <a:srgbClr val="33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직각 삼각형 6"/>
          <p:cNvSpPr/>
          <p:nvPr/>
        </p:nvSpPr>
        <p:spPr>
          <a:xfrm rot="5400000">
            <a:off x="1390651" y="-1390652"/>
            <a:ext cx="4800600" cy="7581903"/>
          </a:xfrm>
          <a:prstGeom prst="rtTriangle">
            <a:avLst/>
          </a:prstGeom>
          <a:gradFill>
            <a:gsLst>
              <a:gs pos="0">
                <a:srgbClr val="33C24D"/>
              </a:gs>
              <a:gs pos="100000">
                <a:srgbClr val="2AA838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6558" y="2388866"/>
            <a:ext cx="107879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48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제휴 대학 서비스 이용 안내</a:t>
            </a:r>
            <a:endParaRPr lang="en-US" altLang="ko-KR" sz="48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  <a:cs typeface="Sandoll 고딕Neo2 01 Ultra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6557" y="1798901"/>
            <a:ext cx="499944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3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  <a:cs typeface="Sandoll 고딕Neo2 04 Medium"/>
              </a:rPr>
              <a:t>광주과학기술원 </a:t>
            </a:r>
            <a:r>
              <a:rPr lang="en-US" altLang="ko-KR" sz="3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  <a:cs typeface="Sandoll 고딕Neo2 04 Medium"/>
              </a:rPr>
              <a:t>&amp; </a:t>
            </a:r>
            <a:r>
              <a:rPr lang="ko-KR" altLang="en-US" sz="3000" b="1" spc="-1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  <a:cs typeface="Sandoll 고딕Neo2 04 Medium"/>
              </a:rPr>
              <a:t>잡플래닛</a:t>
            </a:r>
            <a:endParaRPr sz="3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4020202020204" charset="-127"/>
              <a:ea typeface="나눔바른고딕" panose="020B0604020202020204" charset="-127"/>
              <a:cs typeface="Sandoll 고딕Neo2 04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3660" y="1746219"/>
            <a:ext cx="1296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0" y="5379877"/>
            <a:ext cx="1905000" cy="3526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62927" y="6471618"/>
            <a:ext cx="26100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Copyright </a:t>
            </a:r>
            <a:r>
              <a:rPr lang="en-US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©  JOBPLANET  All Rights Reserved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1805" y="5503638"/>
            <a:ext cx="192668" cy="132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0219" y="5488267"/>
            <a:ext cx="163202" cy="163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5933" y="5421843"/>
            <a:ext cx="2069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ihaveajob@jobplanet.co.kr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4843" y="5421843"/>
            <a:ext cx="168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www.jobplanet.co.kr</a:t>
            </a:r>
            <a:endParaRPr lang="en-US" altLang="ko-KR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045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93866" y="695028"/>
            <a:ext cx="2931893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1. 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제휴 대학 서비스</a:t>
            </a:r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(</a:t>
            </a:r>
            <a:r>
              <a:rPr lang="ko-KR" altLang="en-US" sz="1700" b="1" spc="-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콘텐츠</a:t>
            </a:r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)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안내</a:t>
            </a:r>
            <a:endParaRPr lang="en-US" altLang="ko-KR" sz="17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sp>
        <p:nvSpPr>
          <p:cNvPr id="17" name="Shape 66"/>
          <p:cNvSpPr/>
          <p:nvPr/>
        </p:nvSpPr>
        <p:spPr>
          <a:xfrm>
            <a:off x="6662387" y="1603735"/>
            <a:ext cx="2158901" cy="215444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현직자의 리얼한 연봉 정보</a:t>
            </a:r>
            <a:endParaRPr lang="en-US" altLang="ko-KR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8596B599-9DDA-4263-9A2A-5CA451C08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2" t="29663" r="6904" b="3521"/>
          <a:stretch/>
        </p:blipFill>
        <p:spPr>
          <a:xfrm>
            <a:off x="6545176" y="2208943"/>
            <a:ext cx="5032594" cy="388363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719CED94-53B8-4212-9E37-44DA38142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6" t="29065" r="13496" b="5917"/>
          <a:stretch/>
        </p:blipFill>
        <p:spPr>
          <a:xfrm>
            <a:off x="954705" y="2208942"/>
            <a:ext cx="4850066" cy="3883633"/>
          </a:xfrm>
          <a:prstGeom prst="rect">
            <a:avLst/>
          </a:prstGeom>
        </p:spPr>
      </p:pic>
      <p:sp>
        <p:nvSpPr>
          <p:cNvPr id="27" name="Oval 11">
            <a:extLst>
              <a:ext uri="{FF2B5EF4-FFF2-40B4-BE49-F238E27FC236}">
                <a16:creationId xmlns="" xmlns:a16="http://schemas.microsoft.com/office/drawing/2014/main" id="{E151656C-F5C4-4429-89BE-4C92E11B3A5A}"/>
              </a:ext>
            </a:extLst>
          </p:cNvPr>
          <p:cNvSpPr/>
          <p:nvPr/>
        </p:nvSpPr>
        <p:spPr>
          <a:xfrm>
            <a:off x="867261" y="1538270"/>
            <a:ext cx="283070" cy="29664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Sandoll 고딕Neo1 06 SemiBold"/>
                <a:ea typeface="Sandoll 고딕Neo1 06 SemiBold"/>
                <a:cs typeface="Sandoll 고딕Neo1 06 SemiBold"/>
              </a:rPr>
              <a:t>1</a:t>
            </a:r>
          </a:p>
        </p:txBody>
      </p:sp>
      <p:sp>
        <p:nvSpPr>
          <p:cNvPr id="28" name="Shape 66">
            <a:extLst>
              <a:ext uri="{FF2B5EF4-FFF2-40B4-BE49-F238E27FC236}">
                <a16:creationId xmlns="" xmlns:a16="http://schemas.microsoft.com/office/drawing/2014/main" id="{93F5D1D6-65DD-4FB7-9768-7E5C617CB0CA}"/>
              </a:ext>
            </a:extLst>
          </p:cNvPr>
          <p:cNvSpPr/>
          <p:nvPr/>
        </p:nvSpPr>
        <p:spPr>
          <a:xfrm>
            <a:off x="1233941" y="1604358"/>
            <a:ext cx="2158901" cy="215444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현직자의 기업 리뷰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&amp;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평가</a:t>
            </a:r>
            <a:endParaRPr lang="en-US" altLang="ko-KR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29" name="Oval 11">
            <a:extLst>
              <a:ext uri="{FF2B5EF4-FFF2-40B4-BE49-F238E27FC236}">
                <a16:creationId xmlns="" xmlns:a16="http://schemas.microsoft.com/office/drawing/2014/main" id="{DB441D6A-1AD1-426D-8674-5D45D3E0B987}"/>
              </a:ext>
            </a:extLst>
          </p:cNvPr>
          <p:cNvSpPr/>
          <p:nvPr/>
        </p:nvSpPr>
        <p:spPr>
          <a:xfrm>
            <a:off x="6293427" y="1500849"/>
            <a:ext cx="283070" cy="29664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Sandoll 고딕Neo1 06 SemiBold"/>
                <a:ea typeface="Sandoll 고딕Neo1 06 SemiBold"/>
                <a:cs typeface="Sandoll 고딕Neo1 06 SemiBo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844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93866" y="695028"/>
            <a:ext cx="2931893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1. 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제휴 대학 서비스</a:t>
            </a:r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(</a:t>
            </a:r>
            <a:r>
              <a:rPr lang="ko-KR" altLang="en-US" sz="1700" b="1" spc="-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콘텐츠</a:t>
            </a:r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)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안내</a:t>
            </a:r>
            <a:endParaRPr lang="en-US" altLang="ko-KR" sz="17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867261" y="1538270"/>
            <a:ext cx="283070" cy="29664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Sandoll 고딕Neo1 06 SemiBold"/>
                <a:ea typeface="Sandoll 고딕Neo1 06 SemiBold"/>
                <a:cs typeface="Sandoll 고딕Neo1 06 SemiBold"/>
              </a:rPr>
              <a:t>3</a:t>
            </a:r>
          </a:p>
        </p:txBody>
      </p:sp>
      <p:sp>
        <p:nvSpPr>
          <p:cNvPr id="13" name="Shape 66"/>
          <p:cNvSpPr/>
          <p:nvPr/>
        </p:nvSpPr>
        <p:spPr>
          <a:xfrm>
            <a:off x="1233941" y="1604358"/>
            <a:ext cx="2158901" cy="215444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합격자가 전하는 면접 후기</a:t>
            </a:r>
            <a:endParaRPr lang="en-US" altLang="ko-KR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18" name="Oval 11"/>
          <p:cNvSpPr/>
          <p:nvPr/>
        </p:nvSpPr>
        <p:spPr>
          <a:xfrm>
            <a:off x="6293427" y="1500849"/>
            <a:ext cx="283070" cy="296647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Sandoll 고딕Neo1 06 SemiBold"/>
                <a:ea typeface="Sandoll 고딕Neo1 06 SemiBold"/>
                <a:cs typeface="Sandoll 고딕Neo1 06 SemiBold"/>
              </a:rPr>
              <a:t>4</a:t>
            </a:r>
          </a:p>
        </p:txBody>
      </p:sp>
      <p:sp>
        <p:nvSpPr>
          <p:cNvPr id="19" name="Shape 66"/>
          <p:cNvSpPr/>
          <p:nvPr/>
        </p:nvSpPr>
        <p:spPr>
          <a:xfrm>
            <a:off x="6660107" y="1599172"/>
            <a:ext cx="4089173" cy="215444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기업별 추천 채용 공고</a:t>
            </a:r>
            <a:endParaRPr lang="en-US" altLang="ko-KR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5C280424-0242-4F39-810E-CC5148B2A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9" t="31048" r="13811" b="3188"/>
          <a:stretch/>
        </p:blipFill>
        <p:spPr>
          <a:xfrm>
            <a:off x="1008796" y="2198670"/>
            <a:ext cx="4550383" cy="37908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5FAA123D-FEE3-4BF7-A2C8-9612A869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9"/>
          <a:stretch/>
        </p:blipFill>
        <p:spPr>
          <a:xfrm>
            <a:off x="6660107" y="2495317"/>
            <a:ext cx="4523097" cy="3494203"/>
          </a:xfrm>
          <a:prstGeom prst="rect">
            <a:avLst/>
          </a:prstGeom>
          <a:ln w="3175">
            <a:noFill/>
          </a:ln>
          <a:effectLst>
            <a:outerShdw blurRad="50800" sx="98000" sy="98000" algn="ctr" rotWithShape="0">
              <a:srgbClr val="000000">
                <a:alpha val="64000"/>
              </a:srgbClr>
            </a:outerShdw>
            <a:softEdge rad="0"/>
          </a:effectLst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FF9ED495-EC71-4118-B74C-487B8B82C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9" t="31048" r="13811" b="63806"/>
          <a:stretch/>
        </p:blipFill>
        <p:spPr>
          <a:xfrm>
            <a:off x="6632823" y="2198670"/>
            <a:ext cx="4550383" cy="29664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3F41C25-33DA-4DFB-9BE8-716CAB853079}"/>
              </a:ext>
            </a:extLst>
          </p:cNvPr>
          <p:cNvSpPr/>
          <p:nvPr/>
        </p:nvSpPr>
        <p:spPr>
          <a:xfrm>
            <a:off x="6660107" y="5258828"/>
            <a:ext cx="4523099" cy="7306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5022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28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634555" y="1546577"/>
            <a:ext cx="247459" cy="292616"/>
          </a:xfrm>
          <a:prstGeom prst="rect">
            <a:avLst/>
          </a:prstGeom>
          <a:solidFill>
            <a:srgbClr val="4B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>
              <a:defRPr sz="1800">
                <a:solidFill>
                  <a:srgbClr val="000000"/>
                </a:solidFill>
              </a:defRPr>
            </a:pPr>
            <a:endParaRPr lang="ko-KR" altLang="en-US" sz="1100" spc="-1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03266" y="1546577"/>
            <a:ext cx="2017031" cy="292616"/>
          </a:xfrm>
          <a:prstGeom prst="rect">
            <a:avLst/>
          </a:prstGeom>
          <a:solidFill>
            <a:srgbClr val="33C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bIns="54000" rtlCol="0" anchor="ctr"/>
          <a:lstStyle/>
          <a:p>
            <a:pPr latinLnBrk="0"/>
            <a:r>
              <a:rPr lang="en-US" altLang="ko-KR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</a:rPr>
              <a:t>1) </a:t>
            </a:r>
            <a:r>
              <a: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</a:rPr>
              <a:t>기업분석 리포트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866" y="695028"/>
            <a:ext cx="2534348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2. </a:t>
            </a:r>
            <a:r>
              <a:rPr lang="ko-KR" altLang="en-US" sz="1700" b="1" spc="-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잡플래닛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취업리포트 소개</a:t>
            </a:r>
            <a:endParaRPr lang="en-US" sz="17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067110" y="1529703"/>
            <a:ext cx="2085742" cy="292616"/>
            <a:chOff x="1012400" y="1377321"/>
            <a:chExt cx="1502200" cy="306000"/>
          </a:xfrm>
        </p:grpSpPr>
        <p:sp>
          <p:nvSpPr>
            <p:cNvPr id="19" name="직사각형 18"/>
            <p:cNvSpPr/>
            <p:nvPr/>
          </p:nvSpPr>
          <p:spPr>
            <a:xfrm>
              <a:off x="1012400" y="1377321"/>
              <a:ext cx="178226" cy="306000"/>
            </a:xfrm>
            <a:prstGeom prst="rect">
              <a:avLst/>
            </a:prstGeom>
            <a:solidFill>
              <a:srgbClr val="4B4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latinLnBrk="0">
                <a:defRPr sz="1800">
                  <a:solidFill>
                    <a:srgbClr val="000000"/>
                  </a:solidFill>
                </a:defRPr>
              </a:pPr>
              <a:endParaRPr lang="ko-KR" altLang="en-US" sz="11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061887" y="1377321"/>
              <a:ext cx="1452713" cy="306000"/>
            </a:xfrm>
            <a:prstGeom prst="rect">
              <a:avLst/>
            </a:prstGeom>
            <a:solidFill>
              <a:srgbClr val="33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bIns="54000" rtlCol="0" anchor="ctr"/>
            <a:lstStyle/>
            <a:p>
              <a:pPr latinLnBrk="0"/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4020202020204" charset="-127"/>
                  <a:ea typeface="나눔바른고딕" panose="020B0604020202020204" charset="-127"/>
                </a:rPr>
                <a:t>2)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4020202020204" charset="-127"/>
                  <a:ea typeface="나눔바른고딕" panose="020B0604020202020204" charset="-127"/>
                </a:rPr>
                <a:t>직무분석 리포트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7146626" y="1540514"/>
            <a:ext cx="2872049" cy="292616"/>
            <a:chOff x="1012400" y="1377321"/>
            <a:chExt cx="1502200" cy="306000"/>
          </a:xfrm>
        </p:grpSpPr>
        <p:sp>
          <p:nvSpPr>
            <p:cNvPr id="36" name="직사각형 35"/>
            <p:cNvSpPr/>
            <p:nvPr/>
          </p:nvSpPr>
          <p:spPr>
            <a:xfrm>
              <a:off x="1012400" y="1377321"/>
              <a:ext cx="178226" cy="306000"/>
            </a:xfrm>
            <a:prstGeom prst="rect">
              <a:avLst/>
            </a:prstGeom>
            <a:solidFill>
              <a:srgbClr val="4B4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latinLnBrk="0">
                <a:defRPr sz="1800">
                  <a:solidFill>
                    <a:srgbClr val="000000"/>
                  </a:solidFill>
                </a:defRPr>
              </a:pPr>
              <a:endParaRPr lang="ko-KR" altLang="en-US" sz="11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061887" y="1377321"/>
              <a:ext cx="1452713" cy="306000"/>
            </a:xfrm>
            <a:prstGeom prst="rect">
              <a:avLst/>
            </a:prstGeom>
            <a:solidFill>
              <a:srgbClr val="33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bIns="54000" rtlCol="0" anchor="ctr"/>
            <a:lstStyle/>
            <a:p>
              <a:pPr latinLnBrk="0"/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4020202020204" charset="-127"/>
                  <a:ea typeface="나눔바른고딕" panose="020B0604020202020204" charset="-127"/>
                </a:rPr>
                <a:t>3) </a:t>
              </a:r>
              <a:r>
                <a:rPr lang="ko-KR" altLang="en-US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4020202020204" charset="-127"/>
                  <a:ea typeface="나눔바른고딕" panose="020B0604020202020204" charset="-127"/>
                </a:rPr>
                <a:t>자소서 가이드 </a:t>
              </a:r>
              <a:r>
                <a:rPr lang="en-US" altLang="ko-KR" sz="1600" b="1" spc="-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4020202020204" charset="-127"/>
                  <a:ea typeface="나눔바른고딕" panose="020B0604020202020204" charset="-127"/>
                </a:rPr>
                <a:t>&amp; </a:t>
              </a:r>
              <a:r>
                <a:rPr lang="ko-KR" altLang="en-US" sz="1600" b="1" spc="-1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바른고딕" panose="020B0604020202020204" charset="-127"/>
                  <a:ea typeface="나눔바른고딕" panose="020B0604020202020204" charset="-127"/>
                </a:rPr>
                <a:t>면접꿀팁</a:t>
              </a:r>
              <a:endParaRPr lang="ko-KR" altLang="en-US" sz="1600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601066" y="1917793"/>
            <a:ext cx="329071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: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기업탐색 및 서류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,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면접 전형을 준비 중 일 때 </a:t>
            </a:r>
            <a:endParaRPr lang="en-US" altLang="ko-KR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096701" y="1904750"/>
            <a:ext cx="2722147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: 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동일 직무의 산업군에 따른 차이점 비교 </a:t>
            </a:r>
            <a:endParaRPr lang="en-US" altLang="ko-KR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205515" y="1919497"/>
            <a:ext cx="421923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: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자소서 작성 전 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&amp;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면접 준비 중 답변 가이드가 궁금할 때</a:t>
            </a:r>
            <a:endParaRPr lang="en-US" altLang="ko-KR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27448" y="5586702"/>
            <a:ext cx="9937104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ko-KR" altLang="en-US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취업리포트는 채용 시즌에 맞춰 매월 업데이트되며</a:t>
            </a:r>
            <a:endParaRPr lang="en-US" altLang="ko-KR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  <a:p>
            <a:pPr algn="ctr"/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A4E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기업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A4E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,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A4E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직무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A4E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, 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A4E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산업 별로 제공되어 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취업 단계에 맞게 다양한 리포트를 활용할 수 있습니다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.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275411" y="5270141"/>
            <a:ext cx="1584021" cy="10772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7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ea typeface="-윤고딕330" panose="02030504000101010101" pitchFamily="18" charset="-127"/>
                <a:cs typeface="+mj-cs"/>
              </a:rPr>
              <a:t>   {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10018676" y="5228196"/>
            <a:ext cx="1584021" cy="1044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7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ea typeface="-윤고딕330" panose="02030504000101010101" pitchFamily="18" charset="-127"/>
                <a:cs typeface="+mj-cs"/>
              </a:rPr>
              <a:t>}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E5A250AB-4221-48BB-AB9E-FC5046DF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7" y="2357347"/>
            <a:ext cx="2845296" cy="14650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A08085A-6077-49F1-ADEB-DE63E7E0D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81" y="3450523"/>
            <a:ext cx="2845296" cy="15075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671BCB1A-443F-422C-9C3D-2D992D313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821" y="2357091"/>
            <a:ext cx="2487774" cy="26009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B25145DE-8BE6-4F75-89E9-EA707BA2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356" y="2357347"/>
            <a:ext cx="2828361" cy="14650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64DA9CD6-21EF-4BDD-91B1-87F53C068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290" y="3193765"/>
            <a:ext cx="3181680" cy="17642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424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93866" y="695028"/>
            <a:ext cx="2986395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3. 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온라인 직무적성 모의고사 안내</a:t>
            </a:r>
            <a:endParaRPr lang="en-US" sz="17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BA4CC57E-F93F-472F-B791-E2C4E5B8CE76}"/>
              </a:ext>
            </a:extLst>
          </p:cNvPr>
          <p:cNvGrpSpPr/>
          <p:nvPr/>
        </p:nvGrpSpPr>
        <p:grpSpPr>
          <a:xfrm>
            <a:off x="3170745" y="1562709"/>
            <a:ext cx="5861377" cy="3732581"/>
            <a:chOff x="74442" y="2468314"/>
            <a:chExt cx="5166200" cy="3289886"/>
          </a:xfrm>
        </p:grpSpPr>
        <p:pic>
          <p:nvPicPr>
            <p:cNvPr id="25" name="image8.png">
              <a:extLst>
                <a:ext uri="{FF2B5EF4-FFF2-40B4-BE49-F238E27FC236}">
                  <a16:creationId xmlns="" xmlns:a16="http://schemas.microsoft.com/office/drawing/2014/main" id="{9D2CE81C-276A-4665-AB35-79E9F11F700A}"/>
                </a:ext>
              </a:extLst>
            </p:cNvPr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41474" y="2468314"/>
              <a:ext cx="3899168" cy="3224302"/>
            </a:xfrm>
            <a:prstGeom prst="rect">
              <a:avLst/>
            </a:prstGeom>
            <a:ln w="12700">
              <a:miter lim="400000"/>
            </a:ln>
            <a:effectLst>
              <a:outerShdw blurRad="165100" dist="25400" dir="720000" sx="94000" sy="94000" rotWithShape="0">
                <a:srgbClr val="000000">
                  <a:alpha val="48000"/>
                </a:srgbClr>
              </a:outerShdw>
            </a:effectLst>
          </p:spPr>
        </p:pic>
        <p:sp>
          <p:nvSpPr>
            <p:cNvPr id="29" name="직사각형 28">
              <a:extLst>
                <a:ext uri="{FF2B5EF4-FFF2-40B4-BE49-F238E27FC236}">
                  <a16:creationId xmlns="" xmlns:a16="http://schemas.microsoft.com/office/drawing/2014/main" id="{629CA0B3-2DC0-4547-B8E3-78B060F9F563}"/>
                </a:ext>
              </a:extLst>
            </p:cNvPr>
            <p:cNvSpPr/>
            <p:nvPr/>
          </p:nvSpPr>
          <p:spPr>
            <a:xfrm>
              <a:off x="1472106" y="2591259"/>
              <a:ext cx="3597547" cy="2078481"/>
            </a:xfrm>
            <a:prstGeom prst="rect">
              <a:avLst/>
            </a:prstGeom>
            <a:solidFill>
              <a:srgbClr val="EB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8C0178A9-066B-4707-8C93-AC01971B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1206" y="2591258"/>
              <a:ext cx="2854130" cy="2078199"/>
            </a:xfrm>
            <a:prstGeom prst="rect">
              <a:avLst/>
            </a:prstGeom>
          </p:spPr>
        </p:pic>
        <p:pic>
          <p:nvPicPr>
            <p:cNvPr id="31" name="image9.png">
              <a:extLst>
                <a:ext uri="{FF2B5EF4-FFF2-40B4-BE49-F238E27FC236}">
                  <a16:creationId xmlns="" xmlns:a16="http://schemas.microsoft.com/office/drawing/2014/main" id="{A28F14D2-D90A-4BDF-8688-CC677202BE42}"/>
                </a:ext>
              </a:extLst>
            </p:cNvPr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442" y="3030417"/>
              <a:ext cx="1936362" cy="2727783"/>
            </a:xfrm>
            <a:prstGeom prst="rect">
              <a:avLst/>
            </a:prstGeom>
            <a:ln w="12700">
              <a:miter lim="400000"/>
            </a:ln>
            <a:effectLst>
              <a:outerShdw blurRad="50800" dist="88900" dir="1860000" sx="97000" sy="97000" rotWithShape="0">
                <a:srgbClr val="000000">
                  <a:alpha val="37950"/>
                </a:srgbClr>
              </a:outerShdw>
            </a:effectLst>
          </p:spPr>
        </p:pic>
        <p:pic>
          <p:nvPicPr>
            <p:cNvPr id="32" name="그림 31">
              <a:extLst>
                <a:ext uri="{FF2B5EF4-FFF2-40B4-BE49-F238E27FC236}">
                  <a16:creationId xmlns="" xmlns:a16="http://schemas.microsoft.com/office/drawing/2014/main" id="{500EE8EB-7654-43FA-A1AB-EABA46C4C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69" y="3192794"/>
              <a:ext cx="1689569" cy="2340144"/>
            </a:xfrm>
            <a:prstGeom prst="rect">
              <a:avLst/>
            </a:prstGeom>
          </p:spPr>
        </p:pic>
      </p:grp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332415C4-A3A0-495A-9A2B-8840950F1DB0}"/>
              </a:ext>
            </a:extLst>
          </p:cNvPr>
          <p:cNvSpPr/>
          <p:nvPr/>
        </p:nvSpPr>
        <p:spPr>
          <a:xfrm>
            <a:off x="1127448" y="5479517"/>
            <a:ext cx="9937104" cy="7963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최신 경향의 공기업 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NCS 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와 함께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취업리포트 센터 내의 모든 직무적성 모의고사를 무료로 응시할 수 있습니다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각 </a:t>
            </a:r>
            <a:r>
              <a:rPr lang="ko-KR" altLang="en-US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시험별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1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회 응시가 가능하며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, 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응시 후 피드백을 위한 결과표가 제공됩니다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4F800F9C-F48A-46EA-929B-2E76A4AD3E24}"/>
              </a:ext>
            </a:extLst>
          </p:cNvPr>
          <p:cNvSpPr/>
          <p:nvPr/>
        </p:nvSpPr>
        <p:spPr>
          <a:xfrm>
            <a:off x="275411" y="5270141"/>
            <a:ext cx="1584021" cy="10772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7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ea typeface="-윤고딕330" panose="02030504000101010101" pitchFamily="18" charset="-127"/>
                <a:cs typeface="+mj-cs"/>
              </a:rPr>
              <a:t>   {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2EACFFF4-210D-4C10-9CA1-24EBB1F6A1B4}"/>
              </a:ext>
            </a:extLst>
          </p:cNvPr>
          <p:cNvSpPr/>
          <p:nvPr/>
        </p:nvSpPr>
        <p:spPr>
          <a:xfrm>
            <a:off x="10018676" y="5228196"/>
            <a:ext cx="1584021" cy="1044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7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ea typeface="-윤고딕330" panose="02030504000101010101" pitchFamily="18" charset="-127"/>
                <a:cs typeface="+mj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199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93866" y="695028"/>
            <a:ext cx="1938031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4. 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온라인 동영상 강의</a:t>
            </a:r>
            <a:endParaRPr lang="en-US" sz="17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997F9F4C-0538-4ABB-B42D-95FF3E84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18" y="1848808"/>
            <a:ext cx="3823357" cy="316037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18D12EED-DEC9-42EE-B7A7-8E3C15C49DE7}"/>
              </a:ext>
            </a:extLst>
          </p:cNvPr>
          <p:cNvSpPr/>
          <p:nvPr/>
        </p:nvSpPr>
        <p:spPr>
          <a:xfrm>
            <a:off x="1127448" y="5410564"/>
            <a:ext cx="9937104" cy="7963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잡플래닛에서만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들을 수 있는 추천 기업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분석부터 면접 유형별 대비 전략까지</a:t>
            </a:r>
            <a:endParaRPr lang="en-US" altLang="ko-KR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  <a:p>
            <a:pPr algn="ctr">
              <a:lnSpc>
                <a:spcPct val="150000"/>
              </a:lnSpc>
            </a:pP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오프라인 취업 특강으로만 제공되었던 강의들을 언제 어디서나 </a:t>
            </a:r>
            <a:r>
              <a:rPr lang="ko-KR" altLang="en-US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로그인만으로 이용할 수 있습니다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454EF229-CD2C-4D6F-AE6E-04FACA139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7" r="8668"/>
          <a:stretch/>
        </p:blipFill>
        <p:spPr>
          <a:xfrm>
            <a:off x="6001414" y="2074721"/>
            <a:ext cx="3731166" cy="27085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사다리꼴 4">
            <a:extLst>
              <a:ext uri="{FF2B5EF4-FFF2-40B4-BE49-F238E27FC236}">
                <a16:creationId xmlns="" xmlns:a16="http://schemas.microsoft.com/office/drawing/2014/main" id="{86770E58-7CD2-40BC-B34F-E1A46E34E09F}"/>
              </a:ext>
            </a:extLst>
          </p:cNvPr>
          <p:cNvSpPr/>
          <p:nvPr/>
        </p:nvSpPr>
        <p:spPr>
          <a:xfrm rot="5400000">
            <a:off x="4127808" y="3135575"/>
            <a:ext cx="3160370" cy="586839"/>
          </a:xfrm>
          <a:prstGeom prst="trapezoid">
            <a:avLst>
              <a:gd name="adj" fmla="val 4125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Shape 66">
            <a:extLst>
              <a:ext uri="{FF2B5EF4-FFF2-40B4-BE49-F238E27FC236}">
                <a16:creationId xmlns="" xmlns:a16="http://schemas.microsoft.com/office/drawing/2014/main" id="{C1713C3B-8A24-41FF-A197-E45EAAEF2A79}"/>
              </a:ext>
            </a:extLst>
          </p:cNvPr>
          <p:cNvSpPr/>
          <p:nvPr/>
        </p:nvSpPr>
        <p:spPr>
          <a:xfrm rot="2150099">
            <a:off x="8666482" y="1731996"/>
            <a:ext cx="152825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US" altLang="ko-KR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  <a:p>
            <a:pPr algn="ctr"/>
            <a:endParaRPr lang="en-US" altLang="ko-KR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  <a:p>
            <a:pPr algn="ctr"/>
            <a:endParaRPr lang="en-US" altLang="ko-KR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16" name="Shape 66">
            <a:extLst>
              <a:ext uri="{FF2B5EF4-FFF2-40B4-BE49-F238E27FC236}">
                <a16:creationId xmlns="" xmlns:a16="http://schemas.microsoft.com/office/drawing/2014/main" id="{083245CF-3576-4298-B414-B91B2D4DC241}"/>
              </a:ext>
            </a:extLst>
          </p:cNvPr>
          <p:cNvSpPr/>
          <p:nvPr/>
        </p:nvSpPr>
        <p:spPr>
          <a:xfrm rot="2150099">
            <a:off x="8787377" y="2174888"/>
            <a:ext cx="1202374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SAMPLE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C06301C0-B2CB-4E2A-9DE3-6BD0426B9E96}"/>
              </a:ext>
            </a:extLst>
          </p:cNvPr>
          <p:cNvSpPr/>
          <p:nvPr/>
        </p:nvSpPr>
        <p:spPr>
          <a:xfrm>
            <a:off x="275411" y="5270141"/>
            <a:ext cx="1584021" cy="10772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7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ea typeface="-윤고딕330" panose="02030504000101010101" pitchFamily="18" charset="-127"/>
                <a:cs typeface="+mj-cs"/>
              </a:rPr>
              <a:t>   {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64A3E49B-19D2-4C9B-9D2B-678FDAE17D6A}"/>
              </a:ext>
            </a:extLst>
          </p:cNvPr>
          <p:cNvSpPr/>
          <p:nvPr/>
        </p:nvSpPr>
        <p:spPr>
          <a:xfrm>
            <a:off x="10018676" y="5228196"/>
            <a:ext cx="1584021" cy="1044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7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000"/>
                </a:solidFill>
                <a:latin typeface="Calibri Light" panose="020F0302020204030204" pitchFamily="34" charset="0"/>
                <a:ea typeface="-윤고딕330" panose="02030504000101010101" pitchFamily="18" charset="-127"/>
                <a:cs typeface="+mj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198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3866" y="695028"/>
            <a:ext cx="3904915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한눈에 정리하는 </a:t>
            </a:r>
            <a:r>
              <a:rPr lang="ko-KR" altLang="en-US" sz="1700" b="1" spc="-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잡플래닛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제휴 대학 서비스 </a:t>
            </a:r>
            <a:endParaRPr lang="en-US" sz="1700" b="1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616" t="1133" r="5738" b="-1"/>
          <a:stretch/>
        </p:blipFill>
        <p:spPr>
          <a:xfrm>
            <a:off x="1172062" y="5054848"/>
            <a:ext cx="9835375" cy="180315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91109" y="1820243"/>
            <a:ext cx="4789762" cy="3122911"/>
            <a:chOff x="814039" y="1538868"/>
            <a:chExt cx="4789762" cy="312291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rcRect l="33657" t="20945"/>
            <a:stretch/>
          </p:blipFill>
          <p:spPr>
            <a:xfrm>
              <a:off x="1094992" y="1538868"/>
              <a:ext cx="4508809" cy="3122911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814039" y="2174488"/>
              <a:ext cx="602166" cy="579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35447" y="1522585"/>
            <a:ext cx="795089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ko-KR" altLang="en-US" sz="17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이용방법</a:t>
            </a:r>
            <a:endParaRPr lang="en-US" sz="17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415" y="1495150"/>
            <a:ext cx="1048364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ko-KR" altLang="en-US" sz="17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제공 서비스</a:t>
            </a:r>
            <a:endParaRPr lang="en-US" sz="17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cxnSp>
        <p:nvCxnSpPr>
          <p:cNvPr id="35" name="Straight Connector 7"/>
          <p:cNvCxnSpPr/>
          <p:nvPr/>
        </p:nvCxnSpPr>
        <p:spPr>
          <a:xfrm>
            <a:off x="1135447" y="1388440"/>
            <a:ext cx="360000" cy="0"/>
          </a:xfrm>
          <a:prstGeom prst="line">
            <a:avLst/>
          </a:prstGeom>
          <a:ln w="28575" cap="rnd" cmpd="sng">
            <a:solidFill>
              <a:srgbClr val="33C2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"/>
          <p:cNvCxnSpPr/>
          <p:nvPr/>
        </p:nvCxnSpPr>
        <p:spPr>
          <a:xfrm>
            <a:off x="6364776" y="1390412"/>
            <a:ext cx="360000" cy="0"/>
          </a:xfrm>
          <a:prstGeom prst="line">
            <a:avLst/>
          </a:prstGeom>
          <a:ln w="28575" cap="rnd" cmpd="sng">
            <a:solidFill>
              <a:srgbClr val="33C2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8321" t="21153" r="56849" b="53028"/>
          <a:stretch/>
        </p:blipFill>
        <p:spPr>
          <a:xfrm>
            <a:off x="6544776" y="2451316"/>
            <a:ext cx="3780264" cy="92555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/>
          <a:srcRect l="56097" t="27063" r="9073" b="46568"/>
          <a:stretch/>
        </p:blipFill>
        <p:spPr>
          <a:xfrm>
            <a:off x="6544776" y="3805160"/>
            <a:ext cx="3780264" cy="945259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/>
          <a:srcRect l="20581" t="157" r="69658" b="84911"/>
          <a:stretch/>
        </p:blipFill>
        <p:spPr>
          <a:xfrm>
            <a:off x="6544776" y="2023024"/>
            <a:ext cx="1059365" cy="53525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rcRect l="68720" t="7010" r="21623" b="77747"/>
          <a:stretch/>
        </p:blipFill>
        <p:spPr>
          <a:xfrm>
            <a:off x="6544776" y="3423425"/>
            <a:ext cx="1048213" cy="54640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6236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029200"/>
          </a:xfrm>
          <a:prstGeom prst="rect">
            <a:avLst/>
          </a:prstGeom>
          <a:solidFill>
            <a:srgbClr val="33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직각 삼각형 6"/>
          <p:cNvSpPr/>
          <p:nvPr/>
        </p:nvSpPr>
        <p:spPr>
          <a:xfrm rot="5400000">
            <a:off x="1390651" y="-1390652"/>
            <a:ext cx="4800600" cy="7581903"/>
          </a:xfrm>
          <a:prstGeom prst="rtTriangle">
            <a:avLst/>
          </a:prstGeom>
          <a:gradFill>
            <a:gsLst>
              <a:gs pos="0">
                <a:srgbClr val="33C24D"/>
              </a:gs>
              <a:gs pos="100000">
                <a:srgbClr val="2AA838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58" y="5556186"/>
            <a:ext cx="1905000" cy="3526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74538" y="5928603"/>
            <a:ext cx="26100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Copyright </a:t>
            </a:r>
            <a:r>
              <a:rPr lang="en-US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©  JOBPLANET  All Rights Reserved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842B4F14-B027-43A7-BE4F-58B048295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557" y="1798901"/>
            <a:ext cx="402056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3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  <a:cs typeface="Sandoll 고딕Neo2 04 Medium"/>
              </a:rPr>
              <a:t>광주과학기술원 </a:t>
            </a:r>
            <a:r>
              <a:rPr lang="en-US" altLang="ko-KR" sz="3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  <a:cs typeface="Sandoll 고딕Neo2 04 Medium"/>
              </a:rPr>
              <a:t>&amp; </a:t>
            </a:r>
            <a:r>
              <a:rPr lang="ko-KR" altLang="en-US" sz="3000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4020202020204" charset="-127"/>
                <a:ea typeface="나눔바른고딕" panose="020B0604020202020204" charset="-127"/>
                <a:cs typeface="Sandoll 고딕Neo2 04 Medium"/>
              </a:rPr>
              <a:t>잡플래닛</a:t>
            </a:r>
            <a:endParaRPr sz="3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4020202020204" charset="-127"/>
              <a:ea typeface="나눔바른고딕" panose="020B0604020202020204" charset="-127"/>
              <a:cs typeface="Sandoll 고딕Neo2 04 Medium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B346B46C-8E45-42A3-B13A-C9E6817453DB}"/>
              </a:ext>
            </a:extLst>
          </p:cNvPr>
          <p:cNvSpPr txBox="1"/>
          <p:nvPr/>
        </p:nvSpPr>
        <p:spPr>
          <a:xfrm>
            <a:off x="1096558" y="2388866"/>
            <a:ext cx="107879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48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감사합니다</a:t>
            </a:r>
            <a:r>
              <a:rPr lang="en-US" altLang="ko-KR" sz="48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.</a:t>
            </a:r>
          </a:p>
        </p:txBody>
      </p:sp>
      <p:cxnSp>
        <p:nvCxnSpPr>
          <p:cNvPr id="13" name="Straight Connector 7">
            <a:extLst>
              <a:ext uri="{FF2B5EF4-FFF2-40B4-BE49-F238E27FC236}">
                <a16:creationId xmlns="" xmlns:a16="http://schemas.microsoft.com/office/drawing/2014/main" id="{3A4648E7-89D7-41FC-9E80-6B93807EC70A}"/>
              </a:ext>
            </a:extLst>
          </p:cNvPr>
          <p:cNvCxnSpPr/>
          <p:nvPr/>
        </p:nvCxnSpPr>
        <p:spPr>
          <a:xfrm>
            <a:off x="1143660" y="1746219"/>
            <a:ext cx="1296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7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31"/>
          <p:cNvSpPr/>
          <p:nvPr/>
        </p:nvSpPr>
        <p:spPr>
          <a:xfrm>
            <a:off x="778421" y="1364104"/>
            <a:ext cx="10580916" cy="1024339"/>
          </a:xfrm>
          <a:prstGeom prst="rect">
            <a:avLst/>
          </a:prstGeom>
          <a:solidFill>
            <a:srgbClr val="EAF0F7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3600" spc="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93866" y="695028"/>
            <a:ext cx="5535170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광주과학기술원</a:t>
            </a:r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X </a:t>
            </a:r>
            <a:r>
              <a:rPr lang="ko-KR" altLang="en-US" sz="1700" b="1" spc="-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잡플래닛</a:t>
            </a:r>
            <a:r>
              <a:rPr lang="ko-KR" altLang="en-US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</a:t>
            </a:r>
            <a:r>
              <a:rPr lang="en-US" altLang="ko-KR" sz="1700" b="1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: </a:t>
            </a:r>
            <a:r>
              <a:rPr lang="ko-KR" altLang="en-US" sz="1700" spc="-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잡플래닛</a:t>
            </a:r>
            <a:r>
              <a:rPr lang="ko-KR" altLang="en-US" sz="17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 제휴 대학 전용 서비스란</a:t>
            </a:r>
            <a:r>
              <a:rPr lang="en-US" altLang="ko-KR" sz="17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?</a:t>
            </a:r>
            <a:endParaRPr lang="en-US" altLang="ko-KR" sz="17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32663" y="1575451"/>
            <a:ext cx="10526674" cy="6181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Bef>
                <a:spcPts val="500"/>
              </a:spcBef>
            </a:pPr>
            <a:r>
              <a:rPr lang="ko-KR" altLang="en-US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A4E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광주과학기술원 상담경력개발센터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와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A4E00"/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</a:t>
            </a:r>
            <a:r>
              <a:rPr lang="ko-KR" altLang="en-US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잡플래닛의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제휴를 통해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,</a:t>
            </a:r>
          </a:p>
          <a:p>
            <a:pPr>
              <a:spcBef>
                <a:spcPts val="500"/>
              </a:spcBef>
            </a:pP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광주과학기술원 학생이라면 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1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년 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365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일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,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언제 어디서든 </a:t>
            </a:r>
            <a:r>
              <a:rPr lang="ko-KR" altLang="en-US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잡플래닛에서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</a:t>
            </a:r>
            <a:r>
              <a:rPr lang="en-US" altLang="ko-KR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280</a:t>
            </a:r>
            <a:r>
              <a:rPr lang="ko-KR" altLang="en-US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만 건의 기업</a:t>
            </a:r>
            <a:r>
              <a:rPr lang="en-US" altLang="ko-KR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/</a:t>
            </a:r>
            <a:r>
              <a:rPr lang="ko-KR" altLang="en-US" b="1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취업정보를 무료로 열람</a:t>
            </a:r>
            <a:r>
              <a:rPr lang="ko-KR" altLang="en-US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할 수 있습니다</a:t>
            </a:r>
            <a:r>
              <a:rPr lang="en-US" altLang="ko-KR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.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t="73224" b="7760"/>
          <a:stretch/>
        </p:blipFill>
        <p:spPr>
          <a:xfrm>
            <a:off x="778421" y="2537882"/>
            <a:ext cx="10494182" cy="3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직각 삼각형 19"/>
          <p:cNvSpPr/>
          <p:nvPr/>
        </p:nvSpPr>
        <p:spPr>
          <a:xfrm rot="16200000" flipH="1">
            <a:off x="4141471" y="-3249931"/>
            <a:ext cx="4800600" cy="11300461"/>
          </a:xfrm>
          <a:prstGeom prst="rtTriangle">
            <a:avLst/>
          </a:prstGeom>
          <a:gradFill>
            <a:gsLst>
              <a:gs pos="0">
                <a:srgbClr val="33C24D"/>
              </a:gs>
              <a:gs pos="100000">
                <a:srgbClr val="2AA838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각 삼각형 6"/>
          <p:cNvSpPr/>
          <p:nvPr/>
        </p:nvSpPr>
        <p:spPr>
          <a:xfrm flipH="1">
            <a:off x="9439273" y="5133975"/>
            <a:ext cx="2752725" cy="1724025"/>
          </a:xfrm>
          <a:prstGeom prst="rtTriangle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4" y="6377944"/>
            <a:ext cx="1403243" cy="259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61152" y="6406854"/>
            <a:ext cx="2869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Copyright </a:t>
            </a:r>
            <a:r>
              <a:rPr 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©  JOBPLANET  All Rights Reserved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2217" y="1836242"/>
            <a:ext cx="10708144" cy="206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ko-KR" altLang="en-US" sz="40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광주과학기술원</a:t>
            </a:r>
            <a:r>
              <a:rPr lang="en-US" altLang="ko-KR" sz="40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X</a:t>
            </a:r>
            <a:r>
              <a:rPr lang="ko-KR" altLang="en-US" sz="4000" spc="-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잡플래닛</a:t>
            </a:r>
            <a:r>
              <a:rPr lang="ko-KR" altLang="en-US" sz="40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 </a:t>
            </a:r>
            <a:endParaRPr lang="en-US" altLang="ko-KR" sz="40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  <a:cs typeface="Sandoll 고딕Neo2 01 UltraLight"/>
            </a:endParaRPr>
          </a:p>
          <a:p>
            <a:pPr marL="12700">
              <a:lnSpc>
                <a:spcPct val="150000"/>
              </a:lnSpc>
            </a:pPr>
            <a:r>
              <a:rPr lang="ko-KR" altLang="en-US" sz="54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제휴 대학 회원가입 절차 가이드 </a:t>
            </a:r>
          </a:p>
        </p:txBody>
      </p:sp>
      <p:cxnSp>
        <p:nvCxnSpPr>
          <p:cNvPr id="9" name="Straight Connector 7"/>
          <p:cNvCxnSpPr/>
          <p:nvPr/>
        </p:nvCxnSpPr>
        <p:spPr>
          <a:xfrm>
            <a:off x="891540" y="1920116"/>
            <a:ext cx="1296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4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>
            <a:extLst>
              <a:ext uri="{FF2B5EF4-FFF2-40B4-BE49-F238E27FC236}">
                <a16:creationId xmlns="" xmlns:a16="http://schemas.microsoft.com/office/drawing/2014/main" id="{EE1A77CF-0A36-4B85-8583-A633DC84C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50657"/>
              </p:ext>
            </p:extLst>
          </p:nvPr>
        </p:nvGraphicFramePr>
        <p:xfrm>
          <a:off x="937105" y="1849705"/>
          <a:ext cx="4157866" cy="3969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비트맵 이미지" r:id="rId4" imgW="8420040" imgH="8039160" progId="Paint.Picture">
                  <p:embed/>
                </p:oleObj>
              </mc:Choice>
              <mc:Fallback>
                <p:oleObj name="비트맵 이미지" r:id="rId4" imgW="8420040" imgH="8039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105" y="1849705"/>
                        <a:ext cx="4157866" cy="3969453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Shape 131"/>
          <p:cNvSpPr/>
          <p:nvPr/>
        </p:nvSpPr>
        <p:spPr>
          <a:xfrm>
            <a:off x="7896224" y="4125951"/>
            <a:ext cx="3960831" cy="1684299"/>
          </a:xfrm>
          <a:prstGeom prst="rect">
            <a:avLst/>
          </a:prstGeom>
          <a:solidFill>
            <a:srgbClr val="EAF0F7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3600" spc="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4" name="Shape 66"/>
          <p:cNvSpPr/>
          <p:nvPr/>
        </p:nvSpPr>
        <p:spPr>
          <a:xfrm>
            <a:off x="1267690" y="1344670"/>
            <a:ext cx="10095635" cy="246221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PC 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나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Mobile( APP)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로 </a:t>
            </a:r>
            <a:r>
              <a:rPr lang="ko-KR" altLang="en-US" sz="16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(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  <a:hlinkClick r:id="rId6"/>
              </a:rPr>
              <a:t>www.jobplanet.co.kr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)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에 접속 한 후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“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회원가입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”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클릭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493866" y="122762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1 01 Thin"/>
                <a:ea typeface="Sandoll 고딕Neo1 01 Thin"/>
                <a:cs typeface="Sandoll 고딕Neo1 01 Thin"/>
              </a:rPr>
              <a:t>Step1.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/>
          <a:srcRect b="870"/>
          <a:stretch/>
        </p:blipFill>
        <p:spPr>
          <a:xfrm>
            <a:off x="5325419" y="1840797"/>
            <a:ext cx="2251275" cy="39694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Shape 66"/>
          <p:cNvSpPr/>
          <p:nvPr/>
        </p:nvSpPr>
        <p:spPr>
          <a:xfrm>
            <a:off x="940137" y="5856202"/>
            <a:ext cx="1269671" cy="153888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(</a:t>
            </a:r>
            <a:r>
              <a:rPr 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Web </a:t>
            </a:r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화면 예시</a:t>
            </a:r>
            <a:r>
              <a:rPr lang="en-US" altLang="ko-KR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)</a:t>
            </a:r>
            <a:endParaRPr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sp>
        <p:nvSpPr>
          <p:cNvPr id="10" name="Shape 66"/>
          <p:cNvSpPr/>
          <p:nvPr/>
        </p:nvSpPr>
        <p:spPr>
          <a:xfrm>
            <a:off x="5310372" y="5856560"/>
            <a:ext cx="1222046" cy="153888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ko-KR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(APP</a:t>
            </a:r>
            <a:r>
              <a:rPr 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</a:t>
            </a:r>
            <a:r>
              <a:rPr lang="ko-KR" altLang="en-US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 화면 예시</a:t>
            </a:r>
            <a:r>
              <a:rPr lang="en-US" altLang="ko-KR" sz="10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andoll 고딕Neo2 02 Light"/>
              </a:rPr>
              <a:t>)</a:t>
            </a:r>
            <a:endParaRPr sz="1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Sandoll 고딕Neo2 02 Light"/>
            </a:endParaRPr>
          </a:p>
        </p:txBody>
      </p:sp>
      <p:sp>
        <p:nvSpPr>
          <p:cNvPr id="25" name="Shape 542"/>
          <p:cNvSpPr/>
          <p:nvPr/>
        </p:nvSpPr>
        <p:spPr>
          <a:xfrm>
            <a:off x="4730245" y="1858512"/>
            <a:ext cx="364725" cy="190794"/>
          </a:xfrm>
          <a:prstGeom prst="rect">
            <a:avLst/>
          </a:prstGeom>
          <a:noFill/>
          <a:ln w="50800" cap="flat">
            <a:solidFill>
              <a:srgbClr val="42A0EE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542"/>
          <p:cNvSpPr/>
          <p:nvPr/>
        </p:nvSpPr>
        <p:spPr>
          <a:xfrm>
            <a:off x="5376588" y="4918190"/>
            <a:ext cx="2140288" cy="315504"/>
          </a:xfrm>
          <a:prstGeom prst="rect">
            <a:avLst/>
          </a:prstGeom>
          <a:noFill/>
          <a:ln w="50800" cap="flat">
            <a:solidFill>
              <a:srgbClr val="42A0EE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 399"/>
          <p:cNvSpPr/>
          <p:nvPr/>
        </p:nvSpPr>
        <p:spPr>
          <a:xfrm>
            <a:off x="4530194" y="1649108"/>
            <a:ext cx="276709" cy="273714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2000" dirty="0"/>
              <a:t>A</a:t>
            </a:r>
            <a:endParaRPr sz="2000" dirty="0"/>
          </a:p>
        </p:txBody>
      </p:sp>
      <p:sp>
        <p:nvSpPr>
          <p:cNvPr id="32" name="Shape 399"/>
          <p:cNvSpPr/>
          <p:nvPr/>
        </p:nvSpPr>
        <p:spPr>
          <a:xfrm>
            <a:off x="5201238" y="4745965"/>
            <a:ext cx="266700" cy="293393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2000" dirty="0"/>
              <a:t>B</a:t>
            </a:r>
            <a:endParaRPr sz="2000" dirty="0"/>
          </a:p>
        </p:txBody>
      </p:sp>
      <p:sp>
        <p:nvSpPr>
          <p:cNvPr id="36" name="Shape 554"/>
          <p:cNvSpPr/>
          <p:nvPr/>
        </p:nvSpPr>
        <p:spPr>
          <a:xfrm>
            <a:off x="8016950" y="4273002"/>
            <a:ext cx="338279" cy="345746"/>
          </a:xfrm>
          <a:prstGeom prst="ellipse">
            <a:avLst/>
          </a:prstGeom>
          <a:noFill/>
          <a:ln w="12700" cap="flat">
            <a:solidFill>
              <a:srgbClr val="55ADEE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r>
              <a:rPr lang="en-US" sz="1800" dirty="0"/>
              <a:t>A</a:t>
            </a:r>
            <a:endParaRPr sz="1800" dirty="0"/>
          </a:p>
        </p:txBody>
      </p:sp>
      <p:sp>
        <p:nvSpPr>
          <p:cNvPr id="39" name="Shape 554"/>
          <p:cNvSpPr/>
          <p:nvPr/>
        </p:nvSpPr>
        <p:spPr>
          <a:xfrm>
            <a:off x="8016950" y="5017246"/>
            <a:ext cx="338279" cy="345746"/>
          </a:xfrm>
          <a:prstGeom prst="ellipse">
            <a:avLst/>
          </a:prstGeom>
          <a:noFill/>
          <a:ln w="12700" cap="flat">
            <a:solidFill>
              <a:srgbClr val="55ADEE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r>
              <a:rPr lang="en-US" sz="1800" dirty="0"/>
              <a:t>B</a:t>
            </a:r>
            <a:endParaRPr sz="1800" dirty="0"/>
          </a:p>
        </p:txBody>
      </p:sp>
      <p:sp>
        <p:nvSpPr>
          <p:cNvPr id="44" name="Shape 553"/>
          <p:cNvSpPr/>
          <p:nvPr/>
        </p:nvSpPr>
        <p:spPr>
          <a:xfrm>
            <a:off x="8372660" y="4223144"/>
            <a:ext cx="3405985" cy="12178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71437" tIns="71437" rIns="71437" bIns="71437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Web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화면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  <a:p>
            <a:pPr algn="l">
              <a:lnSpc>
                <a:spcPct val="100000"/>
              </a:lnSpc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메인 페이지 우측 상단의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회원가입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메뉴 클릭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Shape 553"/>
          <p:cNvSpPr/>
          <p:nvPr/>
        </p:nvSpPr>
        <p:spPr>
          <a:xfrm>
            <a:off x="8372660" y="5004937"/>
            <a:ext cx="3233446" cy="8720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71437" tIns="71437" rIns="71437" bIns="71437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APP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화면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  <a:p>
            <a:pPr algn="l">
              <a:lnSpc>
                <a:spcPct val="100000"/>
              </a:lnSpc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첫 화면에서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이메일로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가입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클릭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6" name="Shape 381"/>
          <p:cNvSpPr/>
          <p:nvPr/>
        </p:nvSpPr>
        <p:spPr>
          <a:xfrm flipH="1">
            <a:off x="8192730" y="4918190"/>
            <a:ext cx="3413376" cy="0"/>
          </a:xfrm>
          <a:prstGeom prst="line">
            <a:avLst/>
          </a:prstGeom>
          <a:ln w="127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ctr" defTabSz="584200">
              <a:defRPr sz="2400" spc="0">
                <a:solidFill>
                  <a:srgbClr val="000000"/>
                </a:solidFill>
              </a:defRPr>
            </a:pPr>
            <a:endParaRPr sz="1800" b="1" dirty="0"/>
          </a:p>
        </p:txBody>
      </p:sp>
      <p:sp>
        <p:nvSpPr>
          <p:cNvPr id="48" name="Shape 381"/>
          <p:cNvSpPr/>
          <p:nvPr/>
        </p:nvSpPr>
        <p:spPr>
          <a:xfrm flipH="1">
            <a:off x="8136519" y="5680138"/>
            <a:ext cx="3413376" cy="0"/>
          </a:xfrm>
          <a:prstGeom prst="line">
            <a:avLst/>
          </a:prstGeom>
          <a:ln w="127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ctr" defTabSz="584200">
              <a:defRPr sz="2400" spc="0">
                <a:solidFill>
                  <a:srgbClr val="000000"/>
                </a:solidFill>
              </a:defRPr>
            </a:pPr>
            <a:endParaRPr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3866" y="695028"/>
            <a:ext cx="9107334" cy="2616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제휴 대학 회원 가입방법 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간단한 가입절차를 통해 생생한 기업정보를 만날 수 있습니다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!</a:t>
            </a:r>
            <a:endParaRPr lang="ko-KR" altLang="en-US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</p:spTree>
    <p:extLst>
      <p:ext uri="{BB962C8B-B14F-4D97-AF65-F5344CB8AC3E}">
        <p14:creationId xmlns:p14="http://schemas.microsoft.com/office/powerpoint/2010/main" val="86348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131"/>
          <p:cNvSpPr/>
          <p:nvPr/>
        </p:nvSpPr>
        <p:spPr>
          <a:xfrm>
            <a:off x="3297824" y="3921501"/>
            <a:ext cx="3535968" cy="2186234"/>
          </a:xfrm>
          <a:prstGeom prst="rect">
            <a:avLst/>
          </a:prstGeom>
          <a:solidFill>
            <a:srgbClr val="EAF0F7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3600" spc="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4" name="Shape 66"/>
          <p:cNvSpPr/>
          <p:nvPr/>
        </p:nvSpPr>
        <p:spPr>
          <a:xfrm>
            <a:off x="1267690" y="1322532"/>
            <a:ext cx="4968723" cy="246221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광주과학기술원 이메일 계정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(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  <a:hlinkClick r:id="rId3"/>
              </a:rPr>
              <a:t>****@gist.ac.kr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)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로 가입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493866" y="122762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1 01 Thin"/>
                <a:ea typeface="Sandoll 고딕Neo1 01 Thin"/>
                <a:cs typeface="Sandoll 고딕Neo1 01 Thin"/>
              </a:rPr>
              <a:t>Step2.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866" y="695028"/>
            <a:ext cx="9107334" cy="2616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제휴 대학 회원 가입방법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간단한 가입절차를 통해 생생한 기업정보를 만날 수 있습니다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!</a:t>
            </a:r>
            <a:endParaRPr lang="ko-KR" altLang="en-US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/>
          <a:srcRect l="14100" t="16434" r="16110"/>
          <a:stretch/>
        </p:blipFill>
        <p:spPr>
          <a:xfrm>
            <a:off x="524016" y="1926840"/>
            <a:ext cx="2646146" cy="41738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Shape 554"/>
          <p:cNvSpPr/>
          <p:nvPr/>
        </p:nvSpPr>
        <p:spPr>
          <a:xfrm>
            <a:off x="3360736" y="4061068"/>
            <a:ext cx="338279" cy="345746"/>
          </a:xfrm>
          <a:prstGeom prst="ellipse">
            <a:avLst/>
          </a:prstGeom>
          <a:noFill/>
          <a:ln w="12700" cap="flat">
            <a:solidFill>
              <a:srgbClr val="55ADEE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r>
              <a:rPr lang="en-US" sz="1800" dirty="0"/>
              <a:t>A</a:t>
            </a:r>
            <a:endParaRPr sz="1800" dirty="0"/>
          </a:p>
        </p:txBody>
      </p:sp>
      <p:sp>
        <p:nvSpPr>
          <p:cNvPr id="30" name="Shape 554"/>
          <p:cNvSpPr/>
          <p:nvPr/>
        </p:nvSpPr>
        <p:spPr>
          <a:xfrm>
            <a:off x="3355252" y="4648831"/>
            <a:ext cx="338279" cy="345746"/>
          </a:xfrm>
          <a:prstGeom prst="ellipse">
            <a:avLst/>
          </a:prstGeom>
          <a:noFill/>
          <a:ln w="12700" cap="flat">
            <a:solidFill>
              <a:srgbClr val="55ADEE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r>
              <a:rPr lang="en-US" sz="1800" dirty="0"/>
              <a:t>B</a:t>
            </a:r>
            <a:endParaRPr sz="1800" dirty="0"/>
          </a:p>
        </p:txBody>
      </p:sp>
      <p:sp>
        <p:nvSpPr>
          <p:cNvPr id="33" name="Shape 554"/>
          <p:cNvSpPr/>
          <p:nvPr/>
        </p:nvSpPr>
        <p:spPr>
          <a:xfrm>
            <a:off x="3372762" y="5517385"/>
            <a:ext cx="338279" cy="345746"/>
          </a:xfrm>
          <a:prstGeom prst="ellipse">
            <a:avLst/>
          </a:prstGeom>
          <a:noFill/>
          <a:ln w="12700" cap="flat">
            <a:solidFill>
              <a:srgbClr val="55ADEE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r>
              <a:rPr lang="en-US" sz="1800" dirty="0"/>
              <a:t>C</a:t>
            </a:r>
            <a:endParaRPr sz="1800" dirty="0"/>
          </a:p>
        </p:txBody>
      </p:sp>
      <p:sp>
        <p:nvSpPr>
          <p:cNvPr id="35" name="Shape 553"/>
          <p:cNvSpPr/>
          <p:nvPr/>
        </p:nvSpPr>
        <p:spPr>
          <a:xfrm>
            <a:off x="3681797" y="4634829"/>
            <a:ext cx="3312630" cy="863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71437" tIns="71437" rIns="71437" bIns="71437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비밀번호 설정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l">
              <a:lnSpc>
                <a:spcPct val="100000"/>
              </a:lnSpc>
            </a:pP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잡플래닛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사이트 이용을 위한 비밀번호임으로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 포탈 비밀번호와 동일하지 않아도 됩니다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.)</a:t>
            </a:r>
            <a:endParaRPr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1" name="Shape 387"/>
          <p:cNvSpPr/>
          <p:nvPr/>
        </p:nvSpPr>
        <p:spPr>
          <a:xfrm>
            <a:off x="856539" y="3798565"/>
            <a:ext cx="2088567" cy="290712"/>
          </a:xfrm>
          <a:prstGeom prst="rect">
            <a:avLst/>
          </a:prstGeom>
          <a:solidFill>
            <a:srgbClr val="55ADEE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542"/>
          <p:cNvSpPr/>
          <p:nvPr/>
        </p:nvSpPr>
        <p:spPr>
          <a:xfrm>
            <a:off x="856539" y="3812857"/>
            <a:ext cx="2031633" cy="303937"/>
          </a:xfrm>
          <a:prstGeom prst="rect">
            <a:avLst/>
          </a:prstGeom>
          <a:noFill/>
          <a:ln w="50800" cap="flat">
            <a:solidFill>
              <a:srgbClr val="42A0EE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399"/>
          <p:cNvSpPr/>
          <p:nvPr/>
        </p:nvSpPr>
        <p:spPr>
          <a:xfrm>
            <a:off x="669896" y="3647787"/>
            <a:ext cx="266700" cy="273714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1800" dirty="0"/>
              <a:t>A</a:t>
            </a:r>
            <a:endParaRPr sz="1800" dirty="0"/>
          </a:p>
        </p:txBody>
      </p:sp>
      <p:sp>
        <p:nvSpPr>
          <p:cNvPr id="50" name="Shape 387"/>
          <p:cNvSpPr/>
          <p:nvPr/>
        </p:nvSpPr>
        <p:spPr>
          <a:xfrm>
            <a:off x="856539" y="4866223"/>
            <a:ext cx="2088567" cy="290712"/>
          </a:xfrm>
          <a:prstGeom prst="rect">
            <a:avLst/>
          </a:prstGeom>
          <a:solidFill>
            <a:srgbClr val="55ADEE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42"/>
          <p:cNvSpPr/>
          <p:nvPr/>
        </p:nvSpPr>
        <p:spPr>
          <a:xfrm>
            <a:off x="856539" y="4880515"/>
            <a:ext cx="2031633" cy="303937"/>
          </a:xfrm>
          <a:prstGeom prst="rect">
            <a:avLst/>
          </a:prstGeom>
          <a:noFill/>
          <a:ln w="50800" cap="flat">
            <a:solidFill>
              <a:srgbClr val="42A0EE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387"/>
          <p:cNvSpPr/>
          <p:nvPr/>
        </p:nvSpPr>
        <p:spPr>
          <a:xfrm>
            <a:off x="856539" y="4110652"/>
            <a:ext cx="2088567" cy="629945"/>
          </a:xfrm>
          <a:prstGeom prst="rect">
            <a:avLst/>
          </a:prstGeom>
          <a:solidFill>
            <a:srgbClr val="55ADEE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42"/>
          <p:cNvSpPr/>
          <p:nvPr/>
        </p:nvSpPr>
        <p:spPr>
          <a:xfrm>
            <a:off x="856539" y="4124945"/>
            <a:ext cx="2031633" cy="658602"/>
          </a:xfrm>
          <a:prstGeom prst="rect">
            <a:avLst/>
          </a:prstGeom>
          <a:noFill/>
          <a:ln w="50800" cap="flat">
            <a:solidFill>
              <a:srgbClr val="42A0EE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399"/>
          <p:cNvSpPr/>
          <p:nvPr/>
        </p:nvSpPr>
        <p:spPr>
          <a:xfrm>
            <a:off x="674134" y="4783547"/>
            <a:ext cx="266700" cy="273714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1800" dirty="0"/>
              <a:t>C</a:t>
            </a:r>
            <a:endParaRPr sz="1800" dirty="0"/>
          </a:p>
        </p:txBody>
      </p:sp>
      <p:sp>
        <p:nvSpPr>
          <p:cNvPr id="55" name="Shape 399"/>
          <p:cNvSpPr/>
          <p:nvPr/>
        </p:nvSpPr>
        <p:spPr>
          <a:xfrm>
            <a:off x="669896" y="4032061"/>
            <a:ext cx="266700" cy="273714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1800" dirty="0"/>
              <a:t>B</a:t>
            </a:r>
            <a:endParaRPr sz="1800" dirty="0"/>
          </a:p>
        </p:txBody>
      </p:sp>
      <p:sp>
        <p:nvSpPr>
          <p:cNvPr id="56" name="Shape 553"/>
          <p:cNvSpPr/>
          <p:nvPr/>
        </p:nvSpPr>
        <p:spPr>
          <a:xfrm>
            <a:off x="3703749" y="4061069"/>
            <a:ext cx="2665520" cy="360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71437" tIns="71437" rIns="71437" bIns="71437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 이메일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hlinkClick r:id="rId5"/>
              </a:rPr>
              <a:t>***@gist.ac.kr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입력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6" name="Shape 381"/>
          <p:cNvSpPr/>
          <p:nvPr/>
        </p:nvSpPr>
        <p:spPr>
          <a:xfrm flipH="1" flipV="1">
            <a:off x="3532021" y="5416921"/>
            <a:ext cx="3210427" cy="0"/>
          </a:xfrm>
          <a:prstGeom prst="line">
            <a:avLst/>
          </a:prstGeom>
          <a:ln w="127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ctr" defTabSz="584200">
              <a:defRPr sz="2400" spc="0">
                <a:solidFill>
                  <a:srgbClr val="000000"/>
                </a:solidFill>
              </a:defRPr>
            </a:pPr>
            <a:endParaRPr sz="1800" b="1" dirty="0"/>
          </a:p>
        </p:txBody>
      </p:sp>
      <p:sp>
        <p:nvSpPr>
          <p:cNvPr id="39" name="Shape 381"/>
          <p:cNvSpPr/>
          <p:nvPr/>
        </p:nvSpPr>
        <p:spPr>
          <a:xfrm flipH="1" flipV="1">
            <a:off x="3507241" y="4546983"/>
            <a:ext cx="3210427" cy="0"/>
          </a:xfrm>
          <a:prstGeom prst="line">
            <a:avLst/>
          </a:prstGeom>
          <a:ln w="127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ctr" defTabSz="584200">
              <a:defRPr sz="2400" spc="0">
                <a:solidFill>
                  <a:srgbClr val="000000"/>
                </a:solidFill>
              </a:defRPr>
            </a:pPr>
            <a:endParaRPr sz="1800" b="1" dirty="0"/>
          </a:p>
        </p:txBody>
      </p:sp>
      <p:sp>
        <p:nvSpPr>
          <p:cNvPr id="44" name="Shape 553"/>
          <p:cNvSpPr/>
          <p:nvPr/>
        </p:nvSpPr>
        <p:spPr>
          <a:xfrm>
            <a:off x="3693531" y="5534119"/>
            <a:ext cx="3024137" cy="345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71437" tIns="71437" rIns="71437" bIns="71437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A,B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채운 뒤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이메일로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가입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＂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클릭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Shape 381"/>
          <p:cNvSpPr/>
          <p:nvPr/>
        </p:nvSpPr>
        <p:spPr>
          <a:xfrm flipH="1" flipV="1">
            <a:off x="3507241" y="6001321"/>
            <a:ext cx="3210427" cy="0"/>
          </a:xfrm>
          <a:prstGeom prst="line">
            <a:avLst/>
          </a:prstGeom>
          <a:ln w="127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ctr" defTabSz="584200">
              <a:defRPr sz="2400" spc="0">
                <a:solidFill>
                  <a:srgbClr val="000000"/>
                </a:solidFill>
              </a:defRPr>
            </a:pPr>
            <a:endParaRPr sz="1800" b="1" dirty="0"/>
          </a:p>
        </p:txBody>
      </p:sp>
      <p:sp>
        <p:nvSpPr>
          <p:cNvPr id="48" name="TextBox 7"/>
          <p:cNvSpPr txBox="1"/>
          <p:nvPr/>
        </p:nvSpPr>
        <p:spPr>
          <a:xfrm>
            <a:off x="6717668" y="122762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1 01 Thin"/>
                <a:ea typeface="Sandoll 고딕Neo1 01 Thin"/>
                <a:cs typeface="Sandoll 고딕Neo1 01 Thin"/>
              </a:rPr>
              <a:t>Step3.</a:t>
            </a:r>
          </a:p>
        </p:txBody>
      </p:sp>
      <p:sp>
        <p:nvSpPr>
          <p:cNvPr id="57" name="Shape 66"/>
          <p:cNvSpPr/>
          <p:nvPr/>
        </p:nvSpPr>
        <p:spPr>
          <a:xfrm>
            <a:off x="7516071" y="1322274"/>
            <a:ext cx="10095635" cy="492443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이용약관 과 이용정보 수집 및 이용 동의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(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필수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)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항목 동의 </a:t>
            </a:r>
          </a:p>
          <a:p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&amp; 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성별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/ </a:t>
            </a:r>
            <a:r>
              <a:rPr lang="ko-KR" altLang="en-US" sz="16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출생년도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/ 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근무 경험 등록</a:t>
            </a:r>
            <a:endParaRPr lang="en-US" altLang="ko-KR" sz="16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414222" y="2981201"/>
            <a:ext cx="2278335" cy="3131564"/>
            <a:chOff x="7203419" y="2147208"/>
            <a:chExt cx="2278335" cy="313156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/>
            <a:srcRect l="9826" t="328" r="12358" b="-328"/>
            <a:stretch/>
          </p:blipFill>
          <p:spPr>
            <a:xfrm>
              <a:off x="7203419" y="2147208"/>
              <a:ext cx="2278335" cy="3131564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4365">
              <a:off x="8881611" y="4834710"/>
              <a:ext cx="395544" cy="395544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7194562" y="2109128"/>
            <a:ext cx="2347321" cy="3155416"/>
            <a:chOff x="9346234" y="3011924"/>
            <a:chExt cx="2347321" cy="315541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46234" y="3011924"/>
              <a:ext cx="2347321" cy="315541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8809">
              <a:off x="10831409" y="5787745"/>
              <a:ext cx="379595" cy="3795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9084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A22CD17C-0841-483E-AA17-849D6098A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30" y="2192431"/>
            <a:ext cx="4460044" cy="37996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Shape 66"/>
          <p:cNvSpPr/>
          <p:nvPr/>
        </p:nvSpPr>
        <p:spPr>
          <a:xfrm>
            <a:off x="1338969" y="1376548"/>
            <a:ext cx="10576980" cy="246221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6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사이트에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(A)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와 같은 화면이 뜨면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, 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광주과학기술원 </a:t>
            </a:r>
            <a:r>
              <a:rPr lang="ko-KR" altLang="en-US" sz="16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웹메일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시스템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(B)(</a:t>
            </a:r>
            <a:r>
              <a:rPr lang="en-US" altLang="ko-KR" sz="1600" dirty="0">
                <a:hlinkClick r:id="rId4"/>
              </a:rPr>
              <a:t>https://mail.gist.ac.kr</a:t>
            </a:r>
            <a:r>
              <a:rPr lang="en-US" altLang="ko-KR" sz="1600" dirty="0"/>
              <a:t>)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에 로그인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493866" y="1299604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1 01 Thin"/>
                <a:ea typeface="Sandoll 고딕Neo1 01 Thin"/>
                <a:cs typeface="Sandoll 고딕Neo1 01 Thin"/>
              </a:rPr>
              <a:t>Step4.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866" y="695028"/>
            <a:ext cx="9107334" cy="2616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제휴 대학 회원 가입방법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간단한 가입절차를 통해 생생한 기업정보를 만날 수 있습니다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!</a:t>
            </a:r>
            <a:endParaRPr lang="ko-KR" altLang="en-US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rcRect t="-1" b="-414"/>
          <a:stretch/>
        </p:blipFill>
        <p:spPr>
          <a:xfrm>
            <a:off x="931437" y="2192431"/>
            <a:ext cx="5100506" cy="379966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2" name="Shape 399"/>
          <p:cNvSpPr/>
          <p:nvPr/>
        </p:nvSpPr>
        <p:spPr>
          <a:xfrm>
            <a:off x="6219823" y="2107886"/>
            <a:ext cx="266700" cy="273714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1800" dirty="0"/>
              <a:t>B</a:t>
            </a:r>
            <a:endParaRPr sz="1800" dirty="0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69861B6-5FD1-41FB-84A3-160C5769CD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512"/>
          <a:stretch/>
        </p:blipFill>
        <p:spPr>
          <a:xfrm>
            <a:off x="931437" y="2211833"/>
            <a:ext cx="5100506" cy="610172"/>
          </a:xfrm>
          <a:prstGeom prst="rect">
            <a:avLst/>
          </a:prstGeom>
        </p:spPr>
      </p:pic>
      <p:sp>
        <p:nvSpPr>
          <p:cNvPr id="71" name="Shape 399"/>
          <p:cNvSpPr/>
          <p:nvPr/>
        </p:nvSpPr>
        <p:spPr>
          <a:xfrm>
            <a:off x="743557" y="2055574"/>
            <a:ext cx="266700" cy="273714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1800" dirty="0"/>
              <a:t>A</a:t>
            </a:r>
            <a:endParaRPr sz="1800" dirty="0"/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8CBD0FF9-DE05-44D8-B6A1-798809378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437" y="3061817"/>
            <a:ext cx="5100506" cy="29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546" y="2001451"/>
            <a:ext cx="9456279" cy="36381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93866" y="695028"/>
            <a:ext cx="9107334" cy="2616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제휴 대학 회원 가입방법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간단한 가입절차를 통해 생생한 기업정보를 만날 수 있습니다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!</a:t>
            </a:r>
            <a:endParaRPr lang="ko-KR" altLang="en-US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46" name="Shape 66"/>
          <p:cNvSpPr/>
          <p:nvPr/>
        </p:nvSpPr>
        <p:spPr>
          <a:xfrm>
            <a:off x="1211161" y="1491420"/>
            <a:ext cx="7694499" cy="246221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6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받은메일함에서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</a:t>
            </a:r>
            <a:r>
              <a:rPr lang="ko-KR" altLang="en-US" sz="16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잡플래닛에서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발송된 인증메일 확인</a:t>
            </a:r>
          </a:p>
        </p:txBody>
      </p:sp>
      <p:sp>
        <p:nvSpPr>
          <p:cNvPr id="58" name="TextBox 7"/>
          <p:cNvSpPr txBox="1"/>
          <p:nvPr/>
        </p:nvSpPr>
        <p:spPr>
          <a:xfrm>
            <a:off x="406447" y="1405659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1 01 Thin"/>
                <a:ea typeface="Sandoll 고딕Neo1 01 Thin"/>
                <a:cs typeface="Sandoll 고딕Neo1 01 Thin"/>
              </a:rPr>
              <a:t>Step5.</a:t>
            </a:r>
          </a:p>
        </p:txBody>
      </p:sp>
      <p:sp>
        <p:nvSpPr>
          <p:cNvPr id="73" name="Shape 399"/>
          <p:cNvSpPr/>
          <p:nvPr/>
        </p:nvSpPr>
        <p:spPr>
          <a:xfrm>
            <a:off x="1182551" y="4206059"/>
            <a:ext cx="266700" cy="273714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1800" dirty="0"/>
              <a:t>A</a:t>
            </a:r>
            <a:endParaRPr sz="1800" dirty="0"/>
          </a:p>
        </p:txBody>
      </p:sp>
      <p:sp>
        <p:nvSpPr>
          <p:cNvPr id="74" name="Shape 387"/>
          <p:cNvSpPr/>
          <p:nvPr/>
        </p:nvSpPr>
        <p:spPr>
          <a:xfrm>
            <a:off x="1490715" y="4203272"/>
            <a:ext cx="5813007" cy="278488"/>
          </a:xfrm>
          <a:prstGeom prst="rect">
            <a:avLst/>
          </a:prstGeom>
          <a:solidFill>
            <a:srgbClr val="55ADEE">
              <a:alpha val="1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hape 542"/>
          <p:cNvSpPr/>
          <p:nvPr/>
        </p:nvSpPr>
        <p:spPr>
          <a:xfrm>
            <a:off x="1490715" y="4221086"/>
            <a:ext cx="5813007" cy="291157"/>
          </a:xfrm>
          <a:prstGeom prst="rect">
            <a:avLst/>
          </a:prstGeom>
          <a:noFill/>
          <a:ln w="50800" cap="flat">
            <a:solidFill>
              <a:srgbClr val="42A0EE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131"/>
          <p:cNvSpPr/>
          <p:nvPr/>
        </p:nvSpPr>
        <p:spPr>
          <a:xfrm>
            <a:off x="941546" y="5728716"/>
            <a:ext cx="9456279" cy="527118"/>
          </a:xfrm>
          <a:prstGeom prst="rect">
            <a:avLst/>
          </a:prstGeom>
          <a:solidFill>
            <a:srgbClr val="EAF0F7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3600" spc="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79" name="Shape 554"/>
          <p:cNvSpPr/>
          <p:nvPr/>
        </p:nvSpPr>
        <p:spPr>
          <a:xfrm>
            <a:off x="1110972" y="5818791"/>
            <a:ext cx="338279" cy="345746"/>
          </a:xfrm>
          <a:prstGeom prst="ellipse">
            <a:avLst/>
          </a:prstGeom>
          <a:noFill/>
          <a:ln w="12700" cap="flat">
            <a:solidFill>
              <a:srgbClr val="55ADEE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r>
              <a:rPr lang="en-US" sz="1800" dirty="0"/>
              <a:t>A</a:t>
            </a:r>
            <a:endParaRPr sz="1800" dirty="0"/>
          </a:p>
        </p:txBody>
      </p:sp>
      <p:sp>
        <p:nvSpPr>
          <p:cNvPr id="84" name="Shape 553"/>
          <p:cNvSpPr/>
          <p:nvPr/>
        </p:nvSpPr>
        <p:spPr>
          <a:xfrm>
            <a:off x="1490715" y="5819864"/>
            <a:ext cx="9381724" cy="8637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71437" tIns="71437" rIns="71437" bIns="71437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 링크를 클릭하면 가입이 완료됩니다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최초 가입 시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회만 필요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93866" y="695028"/>
            <a:ext cx="9107334" cy="2616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7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바른고딕" panose="020B0604020202020204" charset="-127"/>
                <a:ea typeface="나눔바른고딕" panose="020B0604020202020204" charset="-127"/>
                <a:cs typeface="Arial" panose="020B0604020202020204" pitchFamily="34" charset="0"/>
              </a:rPr>
              <a:t>제휴 대학 회원 가입방법 </a:t>
            </a:r>
            <a:r>
              <a:rPr lang="ko-KR" altLang="en-US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간단한 가입절차를 통해 생생한 기업정보를 만날 수 있습니다</a:t>
            </a:r>
            <a:r>
              <a:rPr lang="en-US" altLang="ko-KR" sz="14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!</a:t>
            </a:r>
            <a:endParaRPr lang="ko-KR" altLang="en-US" sz="14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4020202020204" charset="-127"/>
              <a:ea typeface="나눔바른고딕" panose="020B0604020202020204" charset="-127"/>
              <a:cs typeface="Sandoll 고딕Neo2 02 Light"/>
            </a:endParaRPr>
          </a:p>
        </p:txBody>
      </p:sp>
      <p:sp>
        <p:nvSpPr>
          <p:cNvPr id="46" name="Shape 66"/>
          <p:cNvSpPr/>
          <p:nvPr/>
        </p:nvSpPr>
        <p:spPr>
          <a:xfrm>
            <a:off x="1211161" y="1491420"/>
            <a:ext cx="7694499" cy="246221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ko-KR" altLang="en-US" sz="1600" spc="-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잡플래닛에서</a:t>
            </a:r>
            <a:r>
              <a:rPr lang="ko-KR" altLang="en-US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4020202020204" charset="-127"/>
                <a:ea typeface="나눔바른고딕" panose="020B0604020202020204" charset="-127"/>
                <a:cs typeface="Sandoll 고딕Neo2 02 Light"/>
              </a:rPr>
              <a:t> 학적 정보 업데이트</a:t>
            </a:r>
          </a:p>
        </p:txBody>
      </p:sp>
      <p:sp>
        <p:nvSpPr>
          <p:cNvPr id="58" name="TextBox 7"/>
          <p:cNvSpPr txBox="1"/>
          <p:nvPr/>
        </p:nvSpPr>
        <p:spPr>
          <a:xfrm>
            <a:off x="406447" y="1405659"/>
            <a:ext cx="728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Sandoll 고딕Neo1 01 Thin"/>
                <a:ea typeface="Sandoll 고딕Neo1 01 Thin"/>
                <a:cs typeface="Sandoll 고딕Neo1 01 Thin"/>
              </a:rPr>
              <a:t>Step6.</a:t>
            </a:r>
          </a:p>
        </p:txBody>
      </p:sp>
      <p:sp>
        <p:nvSpPr>
          <p:cNvPr id="76" name="Shape 131"/>
          <p:cNvSpPr/>
          <p:nvPr/>
        </p:nvSpPr>
        <p:spPr>
          <a:xfrm>
            <a:off x="1211161" y="6028471"/>
            <a:ext cx="9456279" cy="527118"/>
          </a:xfrm>
          <a:prstGeom prst="rect">
            <a:avLst/>
          </a:prstGeom>
          <a:solidFill>
            <a:srgbClr val="EAF0F7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 algn="ctr">
              <a:lnSpc>
                <a:spcPct val="100000"/>
              </a:lnSpc>
              <a:defRPr sz="3600" spc="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/>
          </a:p>
        </p:txBody>
      </p:sp>
      <p:sp>
        <p:nvSpPr>
          <p:cNvPr id="79" name="Shape 554"/>
          <p:cNvSpPr/>
          <p:nvPr/>
        </p:nvSpPr>
        <p:spPr>
          <a:xfrm>
            <a:off x="1380587" y="6118546"/>
            <a:ext cx="338279" cy="345746"/>
          </a:xfrm>
          <a:prstGeom prst="ellipse">
            <a:avLst/>
          </a:prstGeom>
          <a:noFill/>
          <a:ln w="12700" cap="flat">
            <a:solidFill>
              <a:srgbClr val="55ADEE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r>
              <a:rPr lang="en-US" sz="1800" dirty="0"/>
              <a:t>A</a:t>
            </a:r>
            <a:endParaRPr sz="1800" dirty="0"/>
          </a:p>
        </p:txBody>
      </p:sp>
      <p:sp>
        <p:nvSpPr>
          <p:cNvPr id="84" name="Shape 553"/>
          <p:cNvSpPr/>
          <p:nvPr/>
        </p:nvSpPr>
        <p:spPr>
          <a:xfrm>
            <a:off x="1760330" y="6119619"/>
            <a:ext cx="8634401" cy="344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71437" tIns="71437" rIns="71437" bIns="71437" numCol="1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  <a:lvl2pPr marL="0" marR="0" indent="228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2pPr>
            <a:lvl3pPr marL="0" marR="0" indent="457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3pPr>
            <a:lvl4pPr marL="0" marR="0" indent="685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4pPr>
            <a:lvl5pPr marL="0" marR="0" indent="9144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5pPr>
            <a:lvl6pPr marL="0" marR="0" indent="11430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6pPr>
            <a:lvl7pPr marL="0" marR="0" indent="13716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7pPr>
            <a:lvl8pPr marL="0" marR="0" indent="16002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8pPr>
            <a:lvl9pPr marL="0" marR="0" indent="182880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500" b="0" i="0" u="none" strike="noStrike" cap="none" spc="-50" normalizeH="0" baseline="0">
                <a:ln>
                  <a:noFill/>
                </a:ln>
                <a:solidFill>
                  <a:srgbClr val="6A6A6A"/>
                </a:solidFill>
                <a:effectLst/>
                <a:uFillTx/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본인의 단과대학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학과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재적상태를 선택 후 저장합니다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이제 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잡플래닛의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280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개 취업정보를 모두 열람할 수 있어요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E99761E6-24B0-4E19-880B-A05BB640B47B}"/>
              </a:ext>
            </a:extLst>
          </p:cNvPr>
          <p:cNvGrpSpPr/>
          <p:nvPr/>
        </p:nvGrpSpPr>
        <p:grpSpPr>
          <a:xfrm>
            <a:off x="1492883" y="1805769"/>
            <a:ext cx="4659614" cy="4060330"/>
            <a:chOff x="7099185" y="1307124"/>
            <a:chExt cx="4336778" cy="4314830"/>
          </a:xfrm>
        </p:grpSpPr>
        <p:pic>
          <p:nvPicPr>
            <p:cNvPr id="12" name="그림 11">
              <a:extLst>
                <a:ext uri="{FF2B5EF4-FFF2-40B4-BE49-F238E27FC236}">
                  <a16:creationId xmlns="" xmlns:a16="http://schemas.microsoft.com/office/drawing/2014/main" id="{16B7CD1E-30A3-4446-AC2F-B660D3EC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9185" y="1609828"/>
              <a:ext cx="4336778" cy="401212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A5C4E220-9BB2-4EA1-A201-DBA02A451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60" t="31264" r="9081" b="63184"/>
            <a:stretch/>
          </p:blipFill>
          <p:spPr>
            <a:xfrm>
              <a:off x="7099185" y="1307124"/>
              <a:ext cx="4336777" cy="3382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73" name="Shape 399"/>
          <p:cNvSpPr/>
          <p:nvPr/>
        </p:nvSpPr>
        <p:spPr>
          <a:xfrm>
            <a:off x="3399334" y="2959188"/>
            <a:ext cx="250970" cy="257570"/>
          </a:xfrm>
          <a:prstGeom prst="ellipse">
            <a:avLst/>
          </a:prstGeom>
          <a:solidFill>
            <a:srgbClr val="42A0EE">
              <a:alpha val="9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000" spc="0">
                <a:solidFill>
                  <a:srgbClr val="FFFFFF"/>
                </a:solidFill>
                <a:latin typeface="Sandoll 고딕Neo1 02 UltraLight"/>
                <a:ea typeface="Sandoll 고딕Neo1 02 UltraLight"/>
                <a:cs typeface="Sandoll 고딕Neo1 02 UltraLight"/>
                <a:sym typeface="Sandoll 고딕Neo1 02 UltraLight"/>
              </a:defRPr>
            </a:lvl1pPr>
          </a:lstStyle>
          <a:p>
            <a:r>
              <a:rPr lang="en-US" sz="1800" dirty="0"/>
              <a:t>A</a:t>
            </a:r>
            <a:endParaRPr sz="1800" dirty="0"/>
          </a:p>
        </p:txBody>
      </p:sp>
      <p:sp>
        <p:nvSpPr>
          <p:cNvPr id="75" name="Shape 542"/>
          <p:cNvSpPr/>
          <p:nvPr/>
        </p:nvSpPr>
        <p:spPr>
          <a:xfrm>
            <a:off x="3564297" y="3169159"/>
            <a:ext cx="1625753" cy="2414202"/>
          </a:xfrm>
          <a:prstGeom prst="rect">
            <a:avLst/>
          </a:prstGeom>
          <a:noFill/>
          <a:ln w="50800" cap="flat">
            <a:solidFill>
              <a:srgbClr val="42A0EE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B1889632-4C99-4430-95D9-33ABB9999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50" t="28375" r="20259" b="7681"/>
          <a:stretch/>
        </p:blipFill>
        <p:spPr>
          <a:xfrm>
            <a:off x="6510399" y="1805768"/>
            <a:ext cx="2700417" cy="40100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493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직각 삼각형 19"/>
          <p:cNvSpPr/>
          <p:nvPr/>
        </p:nvSpPr>
        <p:spPr>
          <a:xfrm rot="16200000" flipH="1">
            <a:off x="4141471" y="-3249931"/>
            <a:ext cx="4800600" cy="11300461"/>
          </a:xfrm>
          <a:prstGeom prst="rtTriangle">
            <a:avLst/>
          </a:prstGeom>
          <a:gradFill>
            <a:gsLst>
              <a:gs pos="0">
                <a:srgbClr val="33C24D"/>
              </a:gs>
              <a:gs pos="100000">
                <a:srgbClr val="2AA838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각 삼각형 6"/>
          <p:cNvSpPr/>
          <p:nvPr/>
        </p:nvSpPr>
        <p:spPr>
          <a:xfrm flipH="1">
            <a:off x="9439273" y="5133975"/>
            <a:ext cx="2752725" cy="1724025"/>
          </a:xfrm>
          <a:prstGeom prst="rtTriangle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4" y="6377944"/>
            <a:ext cx="1403243" cy="2597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61152" y="6406854"/>
            <a:ext cx="2869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Copyright </a:t>
            </a:r>
            <a:r>
              <a:rPr lang="en-US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©  JOBPLANET  All Rights Reserved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2217" y="1836242"/>
            <a:ext cx="10708144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40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광주과학기술원</a:t>
            </a:r>
            <a:r>
              <a:rPr lang="en-US" altLang="ko-KR" sz="40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X</a:t>
            </a:r>
            <a:r>
              <a:rPr lang="ko-KR" altLang="en-US" sz="4000" spc="-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잡플래닛</a:t>
            </a:r>
            <a:r>
              <a:rPr lang="ko-KR" altLang="en-US" sz="40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 </a:t>
            </a:r>
            <a:endParaRPr lang="en-US" altLang="ko-KR" sz="4000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  <a:cs typeface="Sandoll 고딕Neo2 01 UltraLight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5400" spc="-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  <a:cs typeface="Sandoll 고딕Neo2 01 UltraLight"/>
              </a:rPr>
              <a:t>제휴 대학 서비스 활용 가이드</a:t>
            </a:r>
          </a:p>
        </p:txBody>
      </p:sp>
      <p:cxnSp>
        <p:nvCxnSpPr>
          <p:cNvPr id="9" name="Straight Connector 7"/>
          <p:cNvCxnSpPr/>
          <p:nvPr/>
        </p:nvCxnSpPr>
        <p:spPr>
          <a:xfrm>
            <a:off x="891540" y="1741697"/>
            <a:ext cx="1296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bject 3"/>
          <p:cNvSpPr txBox="1"/>
          <p:nvPr/>
        </p:nvSpPr>
        <p:spPr>
          <a:xfrm>
            <a:off x="822217" y="3762503"/>
            <a:ext cx="6461177" cy="180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ko-KR"/>
            </a:defPPr>
            <a:lvl1pPr marL="361950" indent="-3492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200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  <a:cs typeface="Sandoll 고딕Neo2 01 UltraLight"/>
              </a:defRPr>
            </a:lvl1pPr>
          </a:lstStyle>
          <a:p>
            <a:pPr>
              <a:spcBef>
                <a:spcPts val="1500"/>
              </a:spcBef>
            </a:pPr>
            <a:r>
              <a:rPr lang="ko-KR" altLang="en-US" b="1" dirty="0">
                <a:latin typeface="나눔바른고딕" panose="020B0604020202020204" charset="-127"/>
                <a:ea typeface="나눔바른고딕" panose="020B0604020202020204" charset="-127"/>
              </a:rPr>
              <a:t>제휴 대학 서비스</a:t>
            </a:r>
            <a:r>
              <a:rPr lang="en-US" altLang="ko-KR" b="1" dirty="0">
                <a:latin typeface="나눔바른고딕" panose="020B0604020202020204" charset="-127"/>
                <a:ea typeface="나눔바른고딕" panose="020B0604020202020204" charset="-127"/>
              </a:rPr>
              <a:t>(</a:t>
            </a:r>
            <a:r>
              <a:rPr lang="ko-KR" altLang="en-US" b="1" dirty="0">
                <a:latin typeface="나눔바른고딕" panose="020B0604020202020204" charset="-127"/>
                <a:ea typeface="나눔바른고딕" panose="020B0604020202020204" charset="-127"/>
              </a:rPr>
              <a:t>제공 </a:t>
            </a:r>
            <a:r>
              <a:rPr lang="ko-KR" altLang="en-US" b="1" dirty="0" err="1">
                <a:latin typeface="나눔바른고딕" panose="020B0604020202020204" charset="-127"/>
                <a:ea typeface="나눔바른고딕" panose="020B0604020202020204" charset="-127"/>
              </a:rPr>
              <a:t>콘텐츠</a:t>
            </a:r>
            <a:r>
              <a:rPr lang="en-US" altLang="ko-KR" b="1" dirty="0">
                <a:latin typeface="나눔바른고딕" panose="020B0604020202020204" charset="-127"/>
                <a:ea typeface="나눔바른고딕" panose="020B0604020202020204" charset="-127"/>
              </a:rPr>
              <a:t>) </a:t>
            </a:r>
            <a:r>
              <a:rPr lang="ko-KR" altLang="en-US" b="1" dirty="0">
                <a:latin typeface="나눔바른고딕" panose="020B0604020202020204" charset="-127"/>
                <a:ea typeface="나눔바른고딕" panose="020B0604020202020204" charset="-127"/>
              </a:rPr>
              <a:t>안내</a:t>
            </a:r>
            <a:endParaRPr lang="en-US" altLang="ko-KR" b="1" dirty="0">
              <a:latin typeface="나눔바른고딕" panose="020B0604020202020204" charset="-127"/>
              <a:ea typeface="나눔바른고딕" panose="020B0604020202020204" charset="-127"/>
            </a:endParaRPr>
          </a:p>
          <a:p>
            <a:pPr>
              <a:spcBef>
                <a:spcPts val="1500"/>
              </a:spcBef>
            </a:pPr>
            <a:r>
              <a:rPr lang="ko-KR" altLang="en-US" b="1" dirty="0">
                <a:latin typeface="나눔바른고딕" panose="020B0604020202020204" charset="-127"/>
                <a:ea typeface="나눔바른고딕" panose="020B0604020202020204" charset="-127"/>
              </a:rPr>
              <a:t>잡플래닛 취업 리포트 소개 </a:t>
            </a:r>
          </a:p>
          <a:p>
            <a:pPr>
              <a:spcBef>
                <a:spcPts val="1500"/>
              </a:spcBef>
            </a:pPr>
            <a:r>
              <a:rPr lang="ko-KR" altLang="en-US" b="1" dirty="0">
                <a:latin typeface="나눔바른고딕" panose="020B0604020202020204" charset="-127"/>
                <a:ea typeface="나눔바른고딕" panose="020B0604020202020204" charset="-127"/>
              </a:rPr>
              <a:t>온라인 직무적성 검사</a:t>
            </a:r>
            <a:endParaRPr lang="en-US" altLang="ko-KR" b="1" dirty="0">
              <a:latin typeface="나눔바른고딕" panose="020B0604020202020204" charset="-127"/>
              <a:ea typeface="나눔바른고딕" panose="020B0604020202020204" charset="-127"/>
            </a:endParaRPr>
          </a:p>
          <a:p>
            <a:pPr>
              <a:spcBef>
                <a:spcPts val="1500"/>
              </a:spcBef>
            </a:pPr>
            <a:r>
              <a:rPr lang="ko-KR" altLang="en-US" b="1" dirty="0">
                <a:latin typeface="나눔바른고딕" panose="020B0604020202020204" charset="-127"/>
                <a:ea typeface="나눔바른고딕" panose="020B0604020202020204" charset="-127"/>
              </a:rPr>
              <a:t>온라인 동영상 강의</a:t>
            </a:r>
          </a:p>
        </p:txBody>
      </p:sp>
    </p:spTree>
    <p:extLst>
      <p:ext uri="{BB962C8B-B14F-4D97-AF65-F5344CB8AC3E}">
        <p14:creationId xmlns:p14="http://schemas.microsoft.com/office/powerpoint/2010/main" val="275278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17007</TotalTime>
  <Words>585</Words>
  <Application>Microsoft Office PowerPoint</Application>
  <PresentationFormat>사용자 지정</PresentationFormat>
  <Paragraphs>110</Paragraphs>
  <Slides>16</Slides>
  <Notes>7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Office 테마</vt:lpstr>
      <vt:lpstr>비트맵 이미지</vt:lpstr>
      <vt:lpstr>광주과학기술원 &amp; 잡플래닛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광주과학기술원 &amp; 잡플래닛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yura park</dc:creator>
  <cp:keywords>인하대학교</cp:keywords>
  <cp:lastModifiedBy>LG</cp:lastModifiedBy>
  <cp:revision>709</cp:revision>
  <cp:lastPrinted>2016-08-04T11:04:23Z</cp:lastPrinted>
  <dcterms:created xsi:type="dcterms:W3CDTF">2016-07-08T01:20:04Z</dcterms:created>
  <dcterms:modified xsi:type="dcterms:W3CDTF">2018-11-30T05:00:48Z</dcterms:modified>
</cp:coreProperties>
</file>