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8288000" cy="10287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00"/>
    <a:srgbClr val="0053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>
        <p:scale>
          <a:sx n="66" d="100"/>
          <a:sy n="66" d="100"/>
        </p:scale>
        <p:origin x="1050" y="216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lvl="0"/>
            <a:fld id="{F9A0D5E4-B0F6-4CF7-93C5-73F83EB8DDFF}" type="datetime1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lvl="0"/>
            <a:fld id="{45CE9E05-BF8B-47FA-B5FF-CA75C1F4A1A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97279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936C08-89E6-477D-97ED-4484E01AD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5D27A89-6C96-4CE0-8B8F-71793C6D0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BD65B8-0805-4C3F-AC56-D7F35131D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18F8F7C-EDC2-410B-BF2B-A07A52D0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DCDB37-624A-4BCE-87BE-461A7A37F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14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983E6F-A24D-4CA7-A83E-4D8F2B2DB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4810B4D-3434-4592-9844-B4107616B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65241B-012F-4E2B-A623-986F0A73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D7D3D1-BA50-4606-8830-0B2163EAD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AE851E0-9C95-4BE3-8790-F708422CE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6194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F6283EB-5292-4CC9-94BB-257E5224C4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843A2DF-06CF-4298-875C-25659C8B4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2BD5816-00A5-441B-ACC8-C886B466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5A4CCD-AE35-4BFC-90C2-D6308B91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EC8C23-8980-4D0B-9918-E13DD157B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86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B1832424-E0C5-15E9-CD84-7381982B3DC9}"/>
              </a:ext>
            </a:extLst>
          </p:cNvPr>
          <p:cNvGrpSpPr/>
          <p:nvPr userDrawn="1"/>
        </p:nvGrpSpPr>
        <p:grpSpPr>
          <a:xfrm>
            <a:off x="1371601" y="3947341"/>
            <a:ext cx="15300959" cy="2392322"/>
            <a:chOff x="1002000" y="2590801"/>
            <a:chExt cx="10188001" cy="1594881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AD0B9925-0A82-23FC-3D67-058E5F51D6DA}"/>
                </a:ext>
              </a:extLst>
            </p:cNvPr>
            <p:cNvSpPr/>
            <p:nvPr/>
          </p:nvSpPr>
          <p:spPr>
            <a:xfrm rot="16200000">
              <a:off x="6072688" y="-2479887"/>
              <a:ext cx="46624" cy="10188000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 w="1905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ctr">
              <a:noAutofit/>
            </a:bodyPr>
            <a:lstStyle/>
            <a:p>
              <a:pPr latinLnBrk="0" hangingPunct="0"/>
              <a:endParaRPr lang="ko-KR" altLang="en-US" sz="2700" dirty="0">
                <a:solidFill>
                  <a:srgbClr val="00000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sym typeface="맑은 고딕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CE37AD70-6D50-3484-7C05-6FE5C66F2CEE}"/>
                </a:ext>
              </a:extLst>
            </p:cNvPr>
            <p:cNvSpPr/>
            <p:nvPr/>
          </p:nvSpPr>
          <p:spPr>
            <a:xfrm rot="5400000" flipH="1">
              <a:off x="6072689" y="-931630"/>
              <a:ext cx="46624" cy="10188000"/>
            </a:xfrm>
            <a:prstGeom prst="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</a:gradFill>
            <a:ln w="1905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ctr">
              <a:noAutofit/>
            </a:bodyPr>
            <a:lstStyle/>
            <a:p>
              <a:pPr latinLnBrk="0" hangingPunct="0"/>
              <a:endParaRPr lang="ko-KR" altLang="en-US" sz="2700" dirty="0">
                <a:solidFill>
                  <a:srgbClr val="00000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  <a:sym typeface="맑은 고딕"/>
              </a:endParaRPr>
            </a:p>
          </p:txBody>
        </p:sp>
      </p:grpSp>
      <p:sp>
        <p:nvSpPr>
          <p:cNvPr id="5" name="Slide Number">
            <a:extLst>
              <a:ext uri="{FF2B5EF4-FFF2-40B4-BE49-F238E27FC236}">
                <a16:creationId xmlns:a16="http://schemas.microsoft.com/office/drawing/2014/main" id="{A7B6CD86-64B9-CCA7-5BFF-1F8393F9914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7514095" y="9758833"/>
            <a:ext cx="410486" cy="40386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2E2E2E">
                    <a:tint val="82000"/>
                  </a:srgbClr>
                </a:solidFill>
              </a:rPr>
              <a:pPr/>
              <a:t>‹#›</a:t>
            </a:fld>
            <a:endParaRPr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AD86EBE-5A56-FF24-5BB4-1B7C9E0FFF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0" y="4409455"/>
            <a:ext cx="15300957" cy="14680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lvl1pPr>
              <a:lnSpc>
                <a:spcPct val="250000"/>
              </a:lnSpc>
              <a:defRPr lang="en-US" sz="2400" b="1" dirty="0">
                <a:solidFill>
                  <a:schemeClr val="tx1"/>
                </a:solidFill>
                <a:latin typeface="+mj-ea"/>
                <a:ea typeface="+mj-ea"/>
                <a:cs typeface="Pretendard ExtraBold" panose="02000903000000020004" pitchFamily="50" charset="-127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ko-KR" altLang="en-US" dirty="0">
                <a:latin typeface="+mj-ea"/>
                <a:ea typeface="+mj-ea"/>
              </a:rPr>
              <a:t>해당 사업계획서는 </a:t>
            </a:r>
            <a:r>
              <a:rPr lang="en-US" altLang="ko-KR" dirty="0">
                <a:latin typeface="+mj-ea"/>
                <a:ea typeface="+mj-ea"/>
              </a:rPr>
              <a:t>POSCO Idea Market Place (POSCO IMP) </a:t>
            </a:r>
            <a:r>
              <a:rPr lang="ko-KR" altLang="en-US" dirty="0">
                <a:latin typeface="+mj-ea"/>
                <a:ea typeface="+mj-ea"/>
              </a:rPr>
              <a:t>전용 사업계획서 양식으로</a:t>
            </a:r>
            <a:br>
              <a:rPr lang="en-US" altLang="ko-KR" dirty="0">
                <a:latin typeface="+mj-ea"/>
                <a:ea typeface="+mj-ea"/>
              </a:rPr>
            </a:br>
            <a:br>
              <a:rPr lang="en-US" altLang="ko-KR" dirty="0">
                <a:latin typeface="+mj-ea"/>
                <a:ea typeface="+mj-ea"/>
              </a:rPr>
            </a:br>
            <a:r>
              <a:rPr lang="en-US" altLang="ko-KR" dirty="0">
                <a:latin typeface="+mj-ea"/>
                <a:ea typeface="+mj-ea"/>
              </a:rPr>
              <a:t>IMP </a:t>
            </a:r>
            <a:r>
              <a:rPr lang="ko-KR" altLang="en-US" dirty="0">
                <a:latin typeface="+mj-ea"/>
                <a:ea typeface="+mj-ea"/>
              </a:rPr>
              <a:t>프로그램 참가를 희망하는 창업팀께서는 본 양식을 준용해 주시길 바랍니다</a:t>
            </a:r>
            <a:r>
              <a:rPr lang="en-US" altLang="ko-KR" dirty="0">
                <a:latin typeface="+mj-ea"/>
                <a:ea typeface="+mj-ea"/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FBA3AA0-C396-14E2-129D-3772E9E8340A}"/>
              </a:ext>
            </a:extLst>
          </p:cNvPr>
          <p:cNvSpPr/>
          <p:nvPr userDrawn="1"/>
        </p:nvSpPr>
        <p:spPr>
          <a:xfrm>
            <a:off x="0" y="2"/>
            <a:ext cx="18288000" cy="2200274"/>
          </a:xfrm>
          <a:prstGeom prst="rect">
            <a:avLst/>
          </a:prstGeom>
          <a:gradFill>
            <a:gsLst>
              <a:gs pos="0">
                <a:srgbClr val="1EDAD8">
                  <a:alpha val="10000"/>
                </a:srgbClr>
              </a:gs>
              <a:gs pos="100000">
                <a:srgbClr val="1EDAD8">
                  <a:alpha val="0"/>
                </a:srgbClr>
              </a:gs>
            </a:gsLst>
            <a:lin ang="5400000" scaled="1"/>
          </a:gradFill>
          <a:ln w="1905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8579" tIns="68579" rIns="68579" bIns="68579" numCol="1" spcCol="38100" rtlCol="0" anchor="ctr">
            <a:noAutofit/>
          </a:bodyPr>
          <a:lstStyle/>
          <a:p>
            <a:pPr latinLnBrk="0" hangingPunct="0"/>
            <a:endParaRPr lang="ko-KR" altLang="en-US" sz="2700" dirty="0">
              <a:solidFill>
                <a:srgbClr val="000000"/>
              </a:solidFill>
              <a:latin typeface="Pretendard SemiBold"/>
              <a:ea typeface="Pretendard SemiBold"/>
              <a:sym typeface="맑은 고딕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F53995B-1B84-46C8-5B92-B28D4389D193}"/>
              </a:ext>
            </a:extLst>
          </p:cNvPr>
          <p:cNvSpPr/>
          <p:nvPr userDrawn="1"/>
        </p:nvSpPr>
        <p:spPr>
          <a:xfrm>
            <a:off x="689136" y="487836"/>
            <a:ext cx="37800" cy="5400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 w="1905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noAutofit/>
          </a:bodyPr>
          <a:lstStyle/>
          <a:p>
            <a:pPr latinLnBrk="0" hangingPunct="0"/>
            <a:endParaRPr lang="ko-KR" altLang="en-US" sz="2700" dirty="0">
              <a:solidFill>
                <a:srgbClr val="000000"/>
              </a:solidFill>
              <a:latin typeface="Pretendard SemiBold"/>
              <a:ea typeface="Pretendard SemiBold"/>
              <a:sym typeface="맑은 고딕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AD1FC692-ED96-ECB3-6B4E-3C8C597BF8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397" y="508225"/>
            <a:ext cx="1310466" cy="49922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56E5225-E937-C2E2-5042-0E4B63D449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26902" y="371584"/>
            <a:ext cx="1751742" cy="77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86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pos="7265">
          <p15:clr>
            <a:srgbClr val="FBAE40"/>
          </p15:clr>
        </p15:guide>
        <p15:guide id="3" orient="horz" pos="799">
          <p15:clr>
            <a:srgbClr val="FBAE40"/>
          </p15:clr>
        </p15:guide>
        <p15:guide id="4" orient="horz" pos="420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>
            <a:extLst>
              <a:ext uri="{FF2B5EF4-FFF2-40B4-BE49-F238E27FC236}">
                <a16:creationId xmlns:a16="http://schemas.microsoft.com/office/drawing/2014/main" id="{48384CD4-36D2-8C10-4346-D2FFBF754D1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7514095" y="9758833"/>
            <a:ext cx="671036" cy="403862"/>
          </a:xfrm>
          <a:prstGeom prst="rect">
            <a:avLst/>
          </a:prstGeom>
        </p:spPr>
        <p:txBody>
          <a:bodyPr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86CB4B4D-7CA3-9044-876B-883B54F8677D}" type="slidenum">
              <a:rPr lang="en-US" altLang="ko-KR" smtClean="0">
                <a:solidFill>
                  <a:srgbClr val="2E2E2E">
                    <a:tint val="82000"/>
                  </a:srgbClr>
                </a:solidFill>
              </a:rPr>
              <a:pPr/>
              <a:t>‹#›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FBA3AA0-C396-14E2-129D-3772E9E8340A}"/>
              </a:ext>
            </a:extLst>
          </p:cNvPr>
          <p:cNvSpPr/>
          <p:nvPr userDrawn="1"/>
        </p:nvSpPr>
        <p:spPr>
          <a:xfrm>
            <a:off x="0" y="2"/>
            <a:ext cx="18288000" cy="2200274"/>
          </a:xfrm>
          <a:prstGeom prst="rect">
            <a:avLst/>
          </a:prstGeom>
          <a:gradFill>
            <a:gsLst>
              <a:gs pos="0">
                <a:srgbClr val="1EDAD8">
                  <a:alpha val="10000"/>
                </a:srgbClr>
              </a:gs>
              <a:gs pos="100000">
                <a:srgbClr val="1EDAD8">
                  <a:alpha val="0"/>
                </a:srgbClr>
              </a:gs>
            </a:gsLst>
            <a:lin ang="5400000" scaled="1"/>
          </a:gradFill>
          <a:ln w="1905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8579" tIns="68579" rIns="68579" bIns="68579" numCol="1" spcCol="38100" rtlCol="0" anchor="ctr">
            <a:noAutofit/>
          </a:bodyPr>
          <a:lstStyle/>
          <a:p>
            <a:pPr latinLnBrk="0" hangingPunct="0"/>
            <a:endParaRPr lang="ko-KR" altLang="en-US" sz="2700" dirty="0">
              <a:solidFill>
                <a:srgbClr val="000000"/>
              </a:solidFill>
              <a:latin typeface="Pretendard SemiBold"/>
              <a:ea typeface="Pretendard SemiBold"/>
              <a:sym typeface="맑은 고딕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F53995B-1B84-46C8-5B92-B28D4389D193}"/>
              </a:ext>
            </a:extLst>
          </p:cNvPr>
          <p:cNvSpPr/>
          <p:nvPr userDrawn="1"/>
        </p:nvSpPr>
        <p:spPr>
          <a:xfrm>
            <a:off x="689136" y="487836"/>
            <a:ext cx="37800" cy="5400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 w="1905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noAutofit/>
          </a:bodyPr>
          <a:lstStyle/>
          <a:p>
            <a:pPr latinLnBrk="0" hangingPunct="0"/>
            <a:endParaRPr lang="ko-KR" altLang="en-US" sz="2700" dirty="0">
              <a:solidFill>
                <a:srgbClr val="000000"/>
              </a:solidFill>
              <a:latin typeface="Pretendard SemiBold"/>
              <a:ea typeface="Pretendard SemiBold"/>
              <a:sym typeface="맑은 고딕"/>
            </a:endParaRPr>
          </a:p>
        </p:txBody>
      </p:sp>
      <p:pic>
        <p:nvPicPr>
          <p:cNvPr id="26" name="그래픽 8">
            <a:extLst>
              <a:ext uri="{FF2B5EF4-FFF2-40B4-BE49-F238E27FC236}">
                <a16:creationId xmlns:a16="http://schemas.microsoft.com/office/drawing/2014/main" id="{AD1FC692-ED96-ECB3-6B4E-3C8C597BF8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397" y="508225"/>
            <a:ext cx="1310466" cy="499226"/>
          </a:xfrm>
          <a:prstGeom prst="rect">
            <a:avLst/>
          </a:prstGeom>
        </p:spPr>
      </p:pic>
      <p:pic>
        <p:nvPicPr>
          <p:cNvPr id="27" name="그래픽 9">
            <a:extLst>
              <a:ext uri="{FF2B5EF4-FFF2-40B4-BE49-F238E27FC236}">
                <a16:creationId xmlns:a16="http://schemas.microsoft.com/office/drawing/2014/main" id="{556E5225-E937-C2E2-5042-0E4B63D449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826902" y="371584"/>
            <a:ext cx="1751742" cy="77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98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orient="horz" pos="4201">
          <p15:clr>
            <a:srgbClr val="FBAE40"/>
          </p15:clr>
        </p15:guide>
        <p15:guide id="4" pos="72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B58D29-5E52-4E6C-B212-953319D2C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D0DE05-DF42-4382-B5BD-EF9A9DCE0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5F39B61-49E0-4021-9778-CE8351205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0467EA-0890-4898-8DF7-96B73BBF6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41FBDEB-A61E-4DF5-BE9D-7EB7A389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2204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ACC5BB-B582-405A-885D-99DF2C5BC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BC9B7DD-54BC-4A52-A352-7845529DB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30DB1EC-F9DC-49BD-95F6-B1F9C6E4A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EC5343-A2A0-4BC1-9E89-337B4CCF7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8587816-0045-4C4B-AACB-824A5DCCC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0561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5FAFB4-B53B-4E6C-B663-D4DFAF955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86D2CF0-1B2B-448A-B021-4C608A6F7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90585F8-6384-4DB1-98CC-A664CDC0E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766ECC-1D35-4EDD-B4F1-FF0D9BA8A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DEB267F-BDAC-4020-A64F-6621DA124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6662D18-1DB6-4D71-978F-B57026011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412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702546-F1F0-49F5-9145-6D2E02885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F0907AE-328F-4AC8-9552-9BF9263DF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FF62B15-6CBB-4735-81D7-E0C6EA7A4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E563463-6D9F-442F-9C72-02B98E6096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9231E57-2100-4B2C-89F1-BFB05E4FBD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29D5402-DF11-4D2D-8ED1-24A9200F2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300A0CE-699D-41B5-8ABD-A652EBAC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0E7A3CD-86F1-453E-BD7D-5FDDE7425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73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6C8A64-EBF6-4B04-B551-7C6C0B338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C68C5E0-EEE5-45C6-AED2-7B8A806B8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AA1403C-E22A-470C-B134-B5F4A916E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EC7D44F-BAF4-4607-A6F4-72BAFD133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215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F639CBE-08EA-4DDF-8268-A8A7BC5FB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90A356D-6BEF-4116-8491-C2DDA1867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9669CDD-D884-4074-9539-34CA7200F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0842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76F50-8453-4352-8BF2-FD5AEAB16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8963A07-F954-43EF-B8CD-C501ABFDB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70EFDEE-A126-4457-85AF-CBE2B470E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EA148E-51CF-433C-876C-4F008F41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89212A4-9A08-4970-8D7A-9750FD458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2C46157-FAF5-4A17-87A5-461D761D5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23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76EBC5-23D2-4FB8-BF30-39BBC757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A689EF5-38F6-4D3C-A304-71F65BD425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39DF2CE-A15D-409F-BB5B-7513C3AB3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816CF63-C95F-49CB-BDBD-DD145ACEC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375870A-D185-4E19-A92A-62AD09124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CFCC0B4-FCD6-405F-B40D-C929BA2EB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8471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442456A-C81D-497B-90B2-6A2B5B20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1557EB-C9CE-44E5-8582-AF76EFC8E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C7442A3-5826-4F09-BF57-C8EDB60D9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CF0BC-C693-45B4-AA54-2DBF36185C20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160855-750A-4257-8769-29008C3C2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C075246-C065-4889-A5F7-1009D5A52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DE554-5704-4488-8A65-1E0E4415BCF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8634EF8-F64C-4D1A-AAA3-96BBEC58B33F}"/>
              </a:ext>
            </a:extLst>
          </p:cNvPr>
          <p:cNvSpPr/>
          <p:nvPr userDrawn="1"/>
        </p:nvSpPr>
        <p:spPr>
          <a:xfrm>
            <a:off x="0" y="0"/>
            <a:ext cx="18288000" cy="895500"/>
          </a:xfrm>
          <a:prstGeom prst="rect">
            <a:avLst/>
          </a:prstGeom>
          <a:gradFill flip="none" rotWithShape="1">
            <a:gsLst>
              <a:gs pos="0">
                <a:srgbClr val="ED1C24"/>
              </a:gs>
              <a:gs pos="50000">
                <a:srgbClr val="004098"/>
              </a:gs>
              <a:gs pos="100000">
                <a:schemeClr val="bg1">
                  <a:lumMod val="9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8420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72" r:id="rId12"/>
    <p:sldLayoutId id="2147483673" r:id="rId13"/>
  </p:sldLayoutIdLst>
  <p:txStyles>
    <p:titleStyle>
      <a:lvl1pPr algn="l" defTabSz="1371600" rtl="0" eaLnBrk="1" latinLnBrk="1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1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287761-0B54-7C2A-AF41-D79C2ACD00AF}"/>
              </a:ext>
            </a:extLst>
          </p:cNvPr>
          <p:cNvSpPr txBox="1"/>
          <p:nvPr/>
        </p:nvSpPr>
        <p:spPr>
          <a:xfrm>
            <a:off x="745236" y="2449620"/>
            <a:ext cx="15958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600" b="1" dirty="0">
                <a:solidFill>
                  <a:srgbClr val="005386"/>
                </a:solidFill>
                <a:latin typeface="페이퍼로지 8 ExtraBold" pitchFamily="2" charset="-127"/>
                <a:ea typeface="페이퍼로지 8 ExtraBold" pitchFamily="2" charset="-127"/>
              </a:rPr>
              <a:t>POSCO</a:t>
            </a:r>
            <a:r>
              <a:rPr lang="en-US" altLang="ko-KR" sz="6600" b="1" dirty="0">
                <a:solidFill>
                  <a:srgbClr val="012644"/>
                </a:solidFill>
                <a:latin typeface="페이퍼로지 8 ExtraBold" pitchFamily="2" charset="-127"/>
                <a:ea typeface="페이퍼로지 8 ExtraBold" pitchFamily="2" charset="-127"/>
              </a:rPr>
              <a:t> x</a:t>
            </a:r>
            <a:r>
              <a:rPr lang="ko-KR" altLang="en-US" sz="6600" b="1" dirty="0">
                <a:solidFill>
                  <a:srgbClr val="012644"/>
                </a:solidFill>
                <a:latin typeface="페이퍼로지 8 ExtraBold" pitchFamily="2" charset="-127"/>
                <a:ea typeface="페이퍼로지 8 ExtraBold" pitchFamily="2" charset="-127"/>
              </a:rPr>
              <a:t> </a:t>
            </a:r>
            <a:r>
              <a:rPr lang="en-US" altLang="ko-KR" sz="6600" b="1" dirty="0">
                <a:solidFill>
                  <a:srgbClr val="FE0000"/>
                </a:solidFill>
                <a:latin typeface="페이퍼로지 8 ExtraBold" pitchFamily="2" charset="-127"/>
                <a:ea typeface="페이퍼로지 8 ExtraBold" pitchFamily="2" charset="-127"/>
              </a:rPr>
              <a:t>KEPCO</a:t>
            </a:r>
            <a:r>
              <a:rPr lang="ko-KR" altLang="en-US" sz="6600" b="1" dirty="0">
                <a:solidFill>
                  <a:srgbClr val="012644"/>
                </a:solidFill>
                <a:latin typeface="페이퍼로지 8 ExtraBold" pitchFamily="2" charset="-127"/>
                <a:ea typeface="페이퍼로지 8 ExtraBold" pitchFamily="2" charset="-127"/>
              </a:rPr>
              <a:t> </a:t>
            </a:r>
            <a:r>
              <a:rPr lang="en-US" altLang="ko-KR" sz="6600" b="1" dirty="0">
                <a:solidFill>
                  <a:srgbClr val="012644"/>
                </a:solidFill>
                <a:latin typeface="페이퍼로지 8 ExtraBold" pitchFamily="2" charset="-127"/>
                <a:ea typeface="페이퍼로지 8 ExtraBold" pitchFamily="2" charset="-127"/>
              </a:rPr>
              <a:t>Connect</a:t>
            </a:r>
            <a:r>
              <a:rPr lang="ko-KR" altLang="en-US" sz="6600" b="1" dirty="0">
                <a:solidFill>
                  <a:srgbClr val="012644"/>
                </a:solidFill>
                <a:latin typeface="페이퍼로지 8 ExtraBold" pitchFamily="2" charset="-127"/>
                <a:ea typeface="페이퍼로지 8 ExtraBold" pitchFamily="2" charset="-127"/>
              </a:rPr>
              <a:t> </a:t>
            </a:r>
            <a:r>
              <a:rPr lang="en-US" altLang="ko-KR" sz="7200" b="1" dirty="0">
                <a:solidFill>
                  <a:srgbClr val="012644"/>
                </a:solidFill>
                <a:latin typeface="페이퍼로지 8 ExtraBold" pitchFamily="2" charset="-127"/>
                <a:ea typeface="페이퍼로지 8 ExtraBold" pitchFamily="2" charset="-127"/>
              </a:rPr>
              <a:t>Stage</a:t>
            </a:r>
            <a:endParaRPr lang="en-US" altLang="ko-KR" sz="6600" b="1" dirty="0">
              <a:solidFill>
                <a:srgbClr val="012644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F87AE4-B2F1-A0B0-85C2-46BFF252FF26}"/>
              </a:ext>
            </a:extLst>
          </p:cNvPr>
          <p:cNvSpPr txBox="1"/>
          <p:nvPr/>
        </p:nvSpPr>
        <p:spPr>
          <a:xfrm>
            <a:off x="864000" y="8815500"/>
            <a:ext cx="1781257" cy="661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3600" dirty="0" err="1">
                <a:solidFill>
                  <a:srgbClr val="FF0000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창업팀명</a:t>
            </a:r>
            <a:endParaRPr lang="en-US" altLang="ko-KR" sz="3600" dirty="0">
              <a:solidFill>
                <a:srgbClr val="FF0000"/>
              </a:solidFill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287761-0B54-7C2A-AF41-D79C2ACD00AF}"/>
              </a:ext>
            </a:extLst>
          </p:cNvPr>
          <p:cNvSpPr txBox="1"/>
          <p:nvPr/>
        </p:nvSpPr>
        <p:spPr>
          <a:xfrm>
            <a:off x="763293" y="3896170"/>
            <a:ext cx="59683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400" b="1" dirty="0" err="1">
                <a:solidFill>
                  <a:srgbClr val="012644"/>
                </a:solidFill>
                <a:latin typeface="+mj-ea"/>
                <a:ea typeface="+mj-ea"/>
              </a:rPr>
              <a:t>창업팀</a:t>
            </a:r>
            <a:r>
              <a:rPr lang="ko-KR" altLang="en-US" sz="5400" b="1" dirty="0">
                <a:solidFill>
                  <a:srgbClr val="012644"/>
                </a:solidFill>
                <a:latin typeface="+mj-ea"/>
                <a:ea typeface="+mj-ea"/>
              </a:rPr>
              <a:t> 사업계획서</a:t>
            </a:r>
            <a:endParaRPr lang="en-US" altLang="ko-KR" sz="5400" b="1" dirty="0">
              <a:solidFill>
                <a:srgbClr val="012644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4000" y="5425421"/>
            <a:ext cx="90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b="1" dirty="0" err="1">
                <a:solidFill>
                  <a:srgbClr val="FF0000"/>
                </a:solidFill>
                <a:latin typeface="+mj-ea"/>
                <a:ea typeface="+mj-ea"/>
              </a:rPr>
              <a:t>사업명</a:t>
            </a:r>
            <a:r>
              <a:rPr lang="en-US" altLang="ko-KR" sz="2400" b="1" dirty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지원 </a:t>
            </a:r>
            <a:r>
              <a:rPr lang="ko-KR" altLang="en-US" sz="2400" b="1" dirty="0" err="1">
                <a:solidFill>
                  <a:srgbClr val="FF0000"/>
                </a:solidFill>
                <a:latin typeface="+mj-ea"/>
                <a:ea typeface="+mj-ea"/>
              </a:rPr>
              <a:t>창업팀</a:t>
            </a: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 사업아이템 </a:t>
            </a:r>
            <a:r>
              <a:rPr lang="ko-KR" altLang="en-US" sz="2400" b="1" dirty="0" err="1">
                <a:solidFill>
                  <a:srgbClr val="FF0000"/>
                </a:solidFill>
                <a:latin typeface="+mj-ea"/>
                <a:ea typeface="+mj-ea"/>
              </a:rPr>
              <a:t>한줄</a:t>
            </a:r>
            <a:r>
              <a:rPr lang="ko-KR" altLang="en-US" sz="2400" b="1" dirty="0">
                <a:solidFill>
                  <a:srgbClr val="FF0000"/>
                </a:solidFill>
                <a:latin typeface="+mj-ea"/>
                <a:ea typeface="+mj-ea"/>
              </a:rPr>
              <a:t> 소개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4C99379-9AAC-4BFF-B205-E1DA8974A7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DA8BB3B-F41E-4C41-8754-48F447A829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  <p:pic>
        <p:nvPicPr>
          <p:cNvPr id="1028" name="Picture 4" descr="연구개발특구진흥재단, 특구기업 글로벌 진출 가속화 견인 - 전북도민일보">
            <a:extLst>
              <a:ext uri="{FF2B5EF4-FFF2-40B4-BE49-F238E27FC236}">
                <a16:creationId xmlns:a16="http://schemas.microsoft.com/office/drawing/2014/main" id="{635F8E08-EF8A-4E7C-A2B7-CB5A31E2C1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19" b="26667"/>
          <a:stretch/>
        </p:blipFill>
        <p:spPr bwMode="auto">
          <a:xfrm>
            <a:off x="13680000" y="8694007"/>
            <a:ext cx="4371375" cy="134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537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988218" y="7607566"/>
            <a:ext cx="16311563" cy="201785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54000" bIns="216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창업팀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상황에 따라 선택적으로 작성</a:t>
            </a:r>
          </a:p>
          <a:p>
            <a:pPr>
              <a:lnSpc>
                <a:spcPct val="120000"/>
              </a:lnSpc>
            </a:pP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작성 시 글로벌 진출을 위한 단계별 진입 전략 기재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실현 가능하고 구체적인 실적 및 계획을 작성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법인설립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투자유치 등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해외법인 등 관계사를 보유하고 있는 </a:t>
            </a:r>
            <a:r>
              <a:rPr lang="ko-KR" altLang="en-US" sz="2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창업팀은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필수 기재 </a:t>
            </a: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86042FB2-359D-43B3-B51F-B5605D0A9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10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81EB1EEA-9EEF-40C5-84C5-5CA1F99D9E8E}"/>
              </a:ext>
            </a:extLst>
          </p:cNvPr>
          <p:cNvSpPr txBox="1">
            <a:spLocks/>
          </p:cNvSpPr>
          <p:nvPr/>
        </p:nvSpPr>
        <p:spPr>
          <a:xfrm>
            <a:off x="864000" y="1658399"/>
            <a:ext cx="619012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6.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글로벌 진출 전략 </a:t>
            </a:r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(Optional) </a:t>
            </a:r>
            <a:endParaRPr lang="ko-KR" altLang="en-US" sz="3000" b="1" spc="-165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Pretendard ExtraBold" panose="02000903000000020004" pitchFamily="2" charset="-127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814AD8D6-0CE2-4428-9955-78A7897A4BAA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Ⅲ.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사업화 전략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(Value-up)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B0CAA11-CC9E-4622-A604-BC6F81452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275546C-56EB-46BC-B750-BEF9F6C811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521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988220" y="7603403"/>
            <a:ext cx="16311563" cy="18904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창업팀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소개 시 </a:t>
            </a:r>
            <a:r>
              <a:rPr lang="ko-KR" altLang="en-US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대표자 주요 이력서 </a:t>
            </a:r>
            <a:r>
              <a:rPr lang="en-US" altLang="ko-KR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페이지 필수 기재</a:t>
            </a:r>
            <a:r>
              <a:rPr lang="en-US" altLang="ko-KR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공동</a:t>
            </a:r>
            <a:r>
              <a:rPr lang="en-US" altLang="ko-KR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각자 대표인 경우 추가 기재</a:t>
            </a:r>
            <a:r>
              <a:rPr lang="en-US" altLang="ko-KR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100" b="1" dirty="0">
              <a:solidFill>
                <a:srgbClr val="0066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학력 및 경력사항에 포함되지 않은 주요 경험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진행 프로젝트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 업무 내용 등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대해 양식 구애 없이 자유롭게 기재 </a:t>
            </a:r>
          </a:p>
        </p:txBody>
      </p:sp>
      <p:sp>
        <p:nvSpPr>
          <p:cNvPr id="19" name="제목 1">
            <a:extLst>
              <a:ext uri="{FF2B5EF4-FFF2-40B4-BE49-F238E27FC236}">
                <a16:creationId xmlns:a16="http://schemas.microsoft.com/office/drawing/2014/main" id="{40D59C42-E081-6C81-E152-A91243DB2935}"/>
              </a:ext>
            </a:extLst>
          </p:cNvPr>
          <p:cNvSpPr txBox="1">
            <a:spLocks/>
          </p:cNvSpPr>
          <p:nvPr/>
        </p:nvSpPr>
        <p:spPr>
          <a:xfrm>
            <a:off x="792938" y="1516500"/>
            <a:ext cx="619012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1.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팀 소개</a:t>
            </a:r>
          </a:p>
          <a:p>
            <a:pPr>
              <a:lnSpc>
                <a:spcPct val="120000"/>
              </a:lnSpc>
            </a:pP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  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1)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대표자 이력 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F7F504B1-DA9B-7C17-C956-6460EA14D04E}"/>
              </a:ext>
            </a:extLst>
          </p:cNvPr>
          <p:cNvGraphicFramePr>
            <a:graphicFrameLocks noGrp="1"/>
          </p:cNvGraphicFramePr>
          <p:nvPr/>
        </p:nvGraphicFramePr>
        <p:xfrm>
          <a:off x="1194955" y="2735179"/>
          <a:ext cx="16104828" cy="478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186">
                  <a:extLst>
                    <a:ext uri="{9D8B030D-6E8A-4147-A177-3AD203B41FA5}">
                      <a16:colId xmlns:a16="http://schemas.microsoft.com/office/drawing/2014/main" val="3912678031"/>
                    </a:ext>
                  </a:extLst>
                </a:gridCol>
                <a:gridCol w="3463911">
                  <a:extLst>
                    <a:ext uri="{9D8B030D-6E8A-4147-A177-3AD203B41FA5}">
                      <a16:colId xmlns:a16="http://schemas.microsoft.com/office/drawing/2014/main" val="3326430167"/>
                    </a:ext>
                  </a:extLst>
                </a:gridCol>
                <a:gridCol w="3463910">
                  <a:extLst>
                    <a:ext uri="{9D8B030D-6E8A-4147-A177-3AD203B41FA5}">
                      <a16:colId xmlns:a16="http://schemas.microsoft.com/office/drawing/2014/main" val="535419034"/>
                    </a:ext>
                  </a:extLst>
                </a:gridCol>
                <a:gridCol w="3463910">
                  <a:extLst>
                    <a:ext uri="{9D8B030D-6E8A-4147-A177-3AD203B41FA5}">
                      <a16:colId xmlns:a16="http://schemas.microsoft.com/office/drawing/2014/main" val="829858110"/>
                    </a:ext>
                  </a:extLst>
                </a:gridCol>
                <a:gridCol w="3463911">
                  <a:extLst>
                    <a:ext uri="{9D8B030D-6E8A-4147-A177-3AD203B41FA5}">
                      <a16:colId xmlns:a16="http://schemas.microsoft.com/office/drawing/2014/main" val="1874139298"/>
                    </a:ext>
                  </a:extLst>
                </a:gridCol>
              </a:tblGrid>
              <a:tr h="518171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성명</a:t>
                      </a:r>
                      <a:endParaRPr lang="en-US" altLang="ko-KR" sz="41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직함</a:t>
                      </a:r>
                      <a:r>
                        <a:rPr lang="en-US" altLang="ko-KR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41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0386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1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학력 및 경력사항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004562"/>
                  </a:ext>
                </a:extLst>
              </a:tr>
              <a:tr h="51817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연도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학교</a:t>
                      </a:r>
                      <a:r>
                        <a:rPr lang="en-US" altLang="ko-KR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 명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학위</a:t>
                      </a:r>
                      <a:r>
                        <a:rPr lang="en-US" altLang="ko-KR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직위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</a:t>
                      </a:r>
                      <a:r>
                        <a:rPr lang="en-US" altLang="ko-KR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근무 부서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041770"/>
                  </a:ext>
                </a:extLst>
              </a:tr>
              <a:tr h="57298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660389"/>
                  </a:ext>
                </a:extLst>
              </a:tr>
              <a:tr h="57298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534987"/>
                  </a:ext>
                </a:extLst>
              </a:tr>
              <a:tr h="57298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경험</a:t>
                      </a:r>
                    </a:p>
                  </a:txBody>
                  <a:tcPr marL="137160" marR="137160" marT="68580" marB="6858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451835"/>
                  </a:ext>
                </a:extLst>
              </a:tr>
              <a:tr h="202685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진행 프로젝트</a:t>
                      </a:r>
                      <a:r>
                        <a:rPr lang="en-US" altLang="ko-KR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</a:t>
                      </a:r>
                      <a:r>
                        <a:rPr lang="en-US" altLang="ko-KR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업무 내용 등에 대해 자유롭게 기재</a:t>
                      </a:r>
                      <a:r>
                        <a:rPr lang="en-US" altLang="ko-KR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21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872535"/>
                  </a:ext>
                </a:extLst>
              </a:tr>
            </a:tbl>
          </a:graphicData>
        </a:graphic>
      </p:graphicFrame>
      <p:sp>
        <p:nvSpPr>
          <p:cNvPr id="11" name="슬라이드 번호 개체 틀 3">
            <a:extLst>
              <a:ext uri="{FF2B5EF4-FFF2-40B4-BE49-F238E27FC236}">
                <a16:creationId xmlns:a16="http://schemas.microsoft.com/office/drawing/2014/main" id="{989BB429-DCB1-4A41-955D-CA98B6CC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11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CD35E000-2F3C-4967-AB16-3E9FABE7FD24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Ⅳ.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팀 소개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(Team)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1234C3D-A824-4151-9D22-7B17A7C85E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68F5DB5-83B3-4CC0-8417-2E1BB18DBD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38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988220" y="7667355"/>
            <a:ext cx="16311563" cy="18904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창업팀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소개 시 주요 핵심인력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인에 대한 이력 기재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시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학력 및 경력사항에 포함되지 않은 주요 경험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진행 프로젝트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주요 업무 내용 등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대해 양식 구애 없이 자유롭게 기재 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F7F504B1-DA9B-7C17-C956-6460EA14D04E}"/>
              </a:ext>
            </a:extLst>
          </p:cNvPr>
          <p:cNvGraphicFramePr>
            <a:graphicFrameLocks noGrp="1"/>
          </p:cNvGraphicFramePr>
          <p:nvPr/>
        </p:nvGraphicFramePr>
        <p:xfrm>
          <a:off x="1194955" y="2735179"/>
          <a:ext cx="16104828" cy="478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186">
                  <a:extLst>
                    <a:ext uri="{9D8B030D-6E8A-4147-A177-3AD203B41FA5}">
                      <a16:colId xmlns:a16="http://schemas.microsoft.com/office/drawing/2014/main" val="3912678031"/>
                    </a:ext>
                  </a:extLst>
                </a:gridCol>
                <a:gridCol w="3463911">
                  <a:extLst>
                    <a:ext uri="{9D8B030D-6E8A-4147-A177-3AD203B41FA5}">
                      <a16:colId xmlns:a16="http://schemas.microsoft.com/office/drawing/2014/main" val="3326430167"/>
                    </a:ext>
                  </a:extLst>
                </a:gridCol>
                <a:gridCol w="3463910">
                  <a:extLst>
                    <a:ext uri="{9D8B030D-6E8A-4147-A177-3AD203B41FA5}">
                      <a16:colId xmlns:a16="http://schemas.microsoft.com/office/drawing/2014/main" val="535419034"/>
                    </a:ext>
                  </a:extLst>
                </a:gridCol>
                <a:gridCol w="3463910">
                  <a:extLst>
                    <a:ext uri="{9D8B030D-6E8A-4147-A177-3AD203B41FA5}">
                      <a16:colId xmlns:a16="http://schemas.microsoft.com/office/drawing/2014/main" val="829858110"/>
                    </a:ext>
                  </a:extLst>
                </a:gridCol>
                <a:gridCol w="3463911">
                  <a:extLst>
                    <a:ext uri="{9D8B030D-6E8A-4147-A177-3AD203B41FA5}">
                      <a16:colId xmlns:a16="http://schemas.microsoft.com/office/drawing/2014/main" val="1874139298"/>
                    </a:ext>
                  </a:extLst>
                </a:gridCol>
              </a:tblGrid>
              <a:tr h="518171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성명</a:t>
                      </a:r>
                      <a:endParaRPr lang="en-US" altLang="ko-KR" sz="41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직함</a:t>
                      </a:r>
                      <a:r>
                        <a:rPr lang="en-US" altLang="ko-KR" sz="4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4100" b="1" dirty="0">
                        <a:solidFill>
                          <a:schemeClr val="bg1">
                            <a:lumMod val="9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0386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1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학력 및 경력사항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004562"/>
                  </a:ext>
                </a:extLst>
              </a:tr>
              <a:tr h="51817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연도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학교</a:t>
                      </a:r>
                      <a:r>
                        <a:rPr lang="en-US" altLang="ko-KR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 명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학위</a:t>
                      </a:r>
                      <a:r>
                        <a:rPr lang="en-US" altLang="ko-KR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직위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</a:t>
                      </a:r>
                      <a:r>
                        <a:rPr lang="en-US" altLang="ko-KR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근무 부서</a:t>
                      </a: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041770"/>
                  </a:ext>
                </a:extLst>
              </a:tr>
              <a:tr h="57298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660389"/>
                  </a:ext>
                </a:extLst>
              </a:tr>
              <a:tr h="57298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1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534987"/>
                  </a:ext>
                </a:extLst>
              </a:tr>
              <a:tr h="57298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1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경험</a:t>
                      </a:r>
                    </a:p>
                  </a:txBody>
                  <a:tcPr marL="137160" marR="137160" marT="68580" marB="6858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451835"/>
                  </a:ext>
                </a:extLst>
              </a:tr>
              <a:tr h="202685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진행 프로젝트</a:t>
                      </a:r>
                      <a:r>
                        <a:rPr lang="en-US" altLang="ko-KR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</a:t>
                      </a:r>
                      <a:r>
                        <a:rPr lang="en-US" altLang="ko-KR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업무 내용 등에 대해 자유롭게 기재</a:t>
                      </a:r>
                      <a:r>
                        <a:rPr lang="en-US" altLang="ko-KR" sz="21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21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872535"/>
                  </a:ext>
                </a:extLst>
              </a:tr>
            </a:tbl>
          </a:graphicData>
        </a:graphic>
      </p:graphicFrame>
      <p:sp>
        <p:nvSpPr>
          <p:cNvPr id="9" name="슬라이드 번호 개체 틀 3">
            <a:extLst>
              <a:ext uri="{FF2B5EF4-FFF2-40B4-BE49-F238E27FC236}">
                <a16:creationId xmlns:a16="http://schemas.microsoft.com/office/drawing/2014/main" id="{DA2DDA0F-7A50-48F4-86AA-499DE24D1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12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F35908A7-4DE5-4EDA-BB6E-2AC985F4FFB4}"/>
              </a:ext>
            </a:extLst>
          </p:cNvPr>
          <p:cNvSpPr txBox="1">
            <a:spLocks/>
          </p:cNvSpPr>
          <p:nvPr/>
        </p:nvSpPr>
        <p:spPr>
          <a:xfrm>
            <a:off x="792938" y="1516500"/>
            <a:ext cx="619012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1.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팀 소개</a:t>
            </a:r>
          </a:p>
          <a:p>
            <a:pPr>
              <a:lnSpc>
                <a:spcPct val="120000"/>
              </a:lnSpc>
            </a:pP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  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2)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핵심인력 이력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(Optional)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 </a:t>
            </a:r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id="{90215564-7087-49BE-B1D6-342ADF8CD4A8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Ⅳ.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팀 소개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(Team)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BAE7AF4-DD98-4FE3-B814-0371B0BC21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1D5AC69-09EB-47DE-8341-CD605ADBFE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2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652637" y="8490544"/>
            <a:ext cx="16311563" cy="11174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108000" bIns="162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旣 투자 현황 해당 없을 시 생략</a:t>
            </a:r>
          </a:p>
        </p:txBody>
      </p:sp>
      <p:graphicFrame>
        <p:nvGraphicFramePr>
          <p:cNvPr id="9" name="표 3">
            <a:extLst>
              <a:ext uri="{FF2B5EF4-FFF2-40B4-BE49-F238E27FC236}">
                <a16:creationId xmlns:a16="http://schemas.microsoft.com/office/drawing/2014/main" id="{FDFEC356-43B9-4E5B-9759-3AE9D013555D}"/>
              </a:ext>
            </a:extLst>
          </p:cNvPr>
          <p:cNvGraphicFramePr>
            <a:graphicFrameLocks noGrp="1"/>
          </p:cNvGraphicFramePr>
          <p:nvPr/>
        </p:nvGraphicFramePr>
        <p:xfrm>
          <a:off x="777663" y="2925635"/>
          <a:ext cx="15786077" cy="2165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624">
                  <a:extLst>
                    <a:ext uri="{9D8B030D-6E8A-4147-A177-3AD203B41FA5}">
                      <a16:colId xmlns:a16="http://schemas.microsoft.com/office/drawing/2014/main" val="3040551106"/>
                    </a:ext>
                  </a:extLst>
                </a:gridCol>
                <a:gridCol w="1853921">
                  <a:extLst>
                    <a:ext uri="{9D8B030D-6E8A-4147-A177-3AD203B41FA5}">
                      <a16:colId xmlns:a16="http://schemas.microsoft.com/office/drawing/2014/main" val="3783145279"/>
                    </a:ext>
                  </a:extLst>
                </a:gridCol>
                <a:gridCol w="1748414">
                  <a:extLst>
                    <a:ext uri="{9D8B030D-6E8A-4147-A177-3AD203B41FA5}">
                      <a16:colId xmlns:a16="http://schemas.microsoft.com/office/drawing/2014/main" val="2135118367"/>
                    </a:ext>
                  </a:extLst>
                </a:gridCol>
                <a:gridCol w="2652765">
                  <a:extLst>
                    <a:ext uri="{9D8B030D-6E8A-4147-A177-3AD203B41FA5}">
                      <a16:colId xmlns:a16="http://schemas.microsoft.com/office/drawing/2014/main" val="4030304861"/>
                    </a:ext>
                  </a:extLst>
                </a:gridCol>
                <a:gridCol w="1537398">
                  <a:extLst>
                    <a:ext uri="{9D8B030D-6E8A-4147-A177-3AD203B41FA5}">
                      <a16:colId xmlns:a16="http://schemas.microsoft.com/office/drawing/2014/main" val="2980667364"/>
                    </a:ext>
                  </a:extLst>
                </a:gridCol>
                <a:gridCol w="2381459">
                  <a:extLst>
                    <a:ext uri="{9D8B030D-6E8A-4147-A177-3AD203B41FA5}">
                      <a16:colId xmlns:a16="http://schemas.microsoft.com/office/drawing/2014/main" val="1263098385"/>
                    </a:ext>
                  </a:extLst>
                </a:gridCol>
                <a:gridCol w="2440496">
                  <a:extLst>
                    <a:ext uri="{9D8B030D-6E8A-4147-A177-3AD203B41FA5}">
                      <a16:colId xmlns:a16="http://schemas.microsoft.com/office/drawing/2014/main" val="1137032837"/>
                    </a:ext>
                  </a:extLst>
                </a:gridCol>
              </a:tblGrid>
              <a:tr h="4330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주주명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주식종류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소유주식수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금액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지분율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국적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01893"/>
                  </a:ext>
                </a:extLst>
              </a:tr>
              <a:tr h="433034">
                <a:tc>
                  <a:txBody>
                    <a:bodyPr/>
                    <a:lstStyle/>
                    <a:p>
                      <a:pPr algn="ctr" latinLnBrk="1"/>
                      <a:endParaRPr lang="ko-KR" altLang="en-US" sz="18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보통주</a:t>
                      </a:r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창업자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459692"/>
                  </a:ext>
                </a:extLst>
              </a:tr>
              <a:tr h="433034">
                <a:tc>
                  <a:txBody>
                    <a:bodyPr/>
                    <a:lstStyle/>
                    <a:p>
                      <a:pPr algn="ctr" latinLnBrk="1"/>
                      <a:endParaRPr lang="ko-KR" altLang="en-US" sz="18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투자자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657343"/>
                  </a:ext>
                </a:extLst>
              </a:tr>
              <a:tr h="433034">
                <a:tc>
                  <a:txBody>
                    <a:bodyPr/>
                    <a:lstStyle/>
                    <a:p>
                      <a:pPr algn="ctr" latinLnBrk="1"/>
                      <a:endParaRPr lang="ko-KR" altLang="en-US" sz="18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051310"/>
                  </a:ext>
                </a:extLst>
              </a:tr>
              <a:tr h="43303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000</a:t>
                      </a:r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주당 액면가 </a:t>
                      </a:r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000</a:t>
                      </a:r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751262"/>
                  </a:ext>
                </a:extLst>
              </a:tr>
            </a:tbl>
          </a:graphicData>
        </a:graphic>
      </p:graphicFrame>
      <p:graphicFrame>
        <p:nvGraphicFramePr>
          <p:cNvPr id="10" name="표 3">
            <a:extLst>
              <a:ext uri="{FF2B5EF4-FFF2-40B4-BE49-F238E27FC236}">
                <a16:creationId xmlns:a16="http://schemas.microsoft.com/office/drawing/2014/main" id="{04AB5A65-7E4D-6C19-CF8B-04589222092E}"/>
              </a:ext>
            </a:extLst>
          </p:cNvPr>
          <p:cNvGraphicFramePr>
            <a:graphicFrameLocks noGrp="1"/>
          </p:cNvGraphicFramePr>
          <p:nvPr/>
        </p:nvGraphicFramePr>
        <p:xfrm>
          <a:off x="777663" y="6063939"/>
          <a:ext cx="15798746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2218">
                  <a:extLst>
                    <a:ext uri="{9D8B030D-6E8A-4147-A177-3AD203B41FA5}">
                      <a16:colId xmlns:a16="http://schemas.microsoft.com/office/drawing/2014/main" val="3040551106"/>
                    </a:ext>
                  </a:extLst>
                </a:gridCol>
                <a:gridCol w="1850126">
                  <a:extLst>
                    <a:ext uri="{9D8B030D-6E8A-4147-A177-3AD203B41FA5}">
                      <a16:colId xmlns:a16="http://schemas.microsoft.com/office/drawing/2014/main" val="3783145279"/>
                    </a:ext>
                  </a:extLst>
                </a:gridCol>
                <a:gridCol w="2930778">
                  <a:extLst>
                    <a:ext uri="{9D8B030D-6E8A-4147-A177-3AD203B41FA5}">
                      <a16:colId xmlns:a16="http://schemas.microsoft.com/office/drawing/2014/main" val="2135118367"/>
                    </a:ext>
                  </a:extLst>
                </a:gridCol>
                <a:gridCol w="3026072">
                  <a:extLst>
                    <a:ext uri="{9D8B030D-6E8A-4147-A177-3AD203B41FA5}">
                      <a16:colId xmlns:a16="http://schemas.microsoft.com/office/drawing/2014/main" val="1137032837"/>
                    </a:ext>
                  </a:extLst>
                </a:gridCol>
                <a:gridCol w="2366387">
                  <a:extLst>
                    <a:ext uri="{9D8B030D-6E8A-4147-A177-3AD203B41FA5}">
                      <a16:colId xmlns:a16="http://schemas.microsoft.com/office/drawing/2014/main" val="3649366566"/>
                    </a:ext>
                  </a:extLst>
                </a:gridCol>
                <a:gridCol w="2453165">
                  <a:extLst>
                    <a:ext uri="{9D8B030D-6E8A-4147-A177-3AD203B41FA5}">
                      <a16:colId xmlns:a16="http://schemas.microsoft.com/office/drawing/2014/main" val="2919061527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투자자명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투자종류</a:t>
                      </a:r>
                      <a:endParaRPr lang="en-US" altLang="ko-KR" sz="18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금액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원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8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800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등기 일자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0189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보통주</a:t>
                      </a:r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개인 엔젤투자자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2024.01.01.</a:t>
                      </a:r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45969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RCPS </a:t>
                      </a:r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</a:t>
                      </a:r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65734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예정</a:t>
                      </a:r>
                      <a:r>
                        <a:rPr lang="en-US" altLang="ko-KR" sz="1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05131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AD2AB06-CD79-FFB9-9003-6805CAC614F2}"/>
              </a:ext>
            </a:extLst>
          </p:cNvPr>
          <p:cNvSpPr txBox="1"/>
          <p:nvPr/>
        </p:nvSpPr>
        <p:spPr>
          <a:xfrm>
            <a:off x="652637" y="2356724"/>
            <a:ext cx="215956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 주주 구성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505436-7717-19D8-CB42-2DB468DCC3D3}"/>
              </a:ext>
            </a:extLst>
          </p:cNvPr>
          <p:cNvSpPr txBox="1"/>
          <p:nvPr/>
        </p:nvSpPr>
        <p:spPr>
          <a:xfrm>
            <a:off x="652637" y="5468296"/>
            <a:ext cx="40350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 旣투자 현황 </a:t>
            </a:r>
            <a:r>
              <a:rPr lang="en-US" altLang="ko-KR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해당 시</a:t>
            </a:r>
            <a:r>
              <a:rPr lang="en-US" altLang="ko-KR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7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슬라이드 번호 개체 틀 3">
            <a:extLst>
              <a:ext uri="{FF2B5EF4-FFF2-40B4-BE49-F238E27FC236}">
                <a16:creationId xmlns:a16="http://schemas.microsoft.com/office/drawing/2014/main" id="{423C853C-6FFC-418F-9141-C8998EDA4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13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id="{5CC2608B-CA5C-49E7-BE25-DB2F1C6A741C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Ⅳ.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팀 소개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(Team)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B938C7C5-44EE-4570-A556-B7849E6F246E}"/>
              </a:ext>
            </a:extLst>
          </p:cNvPr>
          <p:cNvSpPr txBox="1">
            <a:spLocks/>
          </p:cNvSpPr>
          <p:nvPr/>
        </p:nvSpPr>
        <p:spPr>
          <a:xfrm>
            <a:off x="792938" y="1516500"/>
            <a:ext cx="7487062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2.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주주 및 旣투자 현황 </a:t>
            </a:r>
            <a:r>
              <a:rPr lang="en-US" altLang="ko-KR" sz="18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(2026. 8. 1. </a:t>
            </a:r>
            <a:r>
              <a:rPr lang="ko-KR" altLang="en-US" sz="18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기준</a:t>
            </a:r>
            <a:r>
              <a:rPr lang="en-US" altLang="ko-KR" sz="18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)</a:t>
            </a:r>
            <a:r>
              <a:rPr lang="ko-KR" altLang="en-US" sz="16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 </a:t>
            </a:r>
            <a:endParaRPr lang="ko-KR" altLang="en-US" sz="2700" b="1" spc="-165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Pretendard ExtraBold" panose="02000903000000020004" pitchFamily="2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BA34276-6D01-4E7D-81BF-BCDD46FA9E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8AA42D87-03C8-4F44-AF5D-EF4EFF38EA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10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988220" y="4312168"/>
            <a:ext cx="16311563" cy="11174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108000" bIns="162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정성적 요소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수상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MOU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체결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정부사업수주 등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기재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D2AB06-CD79-FFB9-9003-6805CAC614F2}"/>
              </a:ext>
            </a:extLst>
          </p:cNvPr>
          <p:cNvSpPr txBox="1"/>
          <p:nvPr/>
        </p:nvSpPr>
        <p:spPr>
          <a:xfrm>
            <a:off x="652637" y="2219564"/>
            <a:ext cx="215956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 주요 연혁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B3556F-67CE-44A0-A0DA-D07346F3EEC1}"/>
              </a:ext>
            </a:extLst>
          </p:cNvPr>
          <p:cNvSpPr txBox="1"/>
          <p:nvPr/>
        </p:nvSpPr>
        <p:spPr>
          <a:xfrm>
            <a:off x="770825" y="2773562"/>
            <a:ext cx="16270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Tx/>
              <a:buChar char="-"/>
            </a:pPr>
            <a:r>
              <a:rPr lang="en-US" altLang="ko-KR" sz="2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’24.00.00 TIPS </a:t>
            </a:r>
            <a:r>
              <a:rPr lang="ko-KR" altLang="en-US" sz="2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과제 선정 </a:t>
            </a:r>
            <a:endParaRPr lang="en-US" altLang="ko-KR" sz="2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28625" indent="-428625">
              <a:buFontTx/>
              <a:buChar char="-"/>
            </a:pPr>
            <a:r>
              <a:rPr lang="en-US" altLang="ko-KR" sz="2700">
                <a:latin typeface="맑은 고딕" panose="020B0503020000020004" pitchFamily="50" charset="-127"/>
                <a:ea typeface="맑은 고딕" panose="020B0503020000020004" pitchFamily="50" charset="-127"/>
              </a:rPr>
              <a:t>‘25.00.00 </a:t>
            </a:r>
            <a:r>
              <a:rPr lang="en-US" altLang="ko-KR" sz="2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K-Startup </a:t>
            </a:r>
            <a:r>
              <a:rPr lang="ko-KR" altLang="en-US" sz="2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대상 수상 </a:t>
            </a:r>
          </a:p>
        </p:txBody>
      </p:sp>
      <p:sp>
        <p:nvSpPr>
          <p:cNvPr id="13" name="슬라이드 번호 개체 틀 3">
            <a:extLst>
              <a:ext uri="{FF2B5EF4-FFF2-40B4-BE49-F238E27FC236}">
                <a16:creationId xmlns:a16="http://schemas.microsoft.com/office/drawing/2014/main" id="{88F6C0F5-4D3D-45AD-A0C4-387E6AFCD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14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id="{3DBD99CF-3BBE-4376-8D20-83BFDE8EAE4B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Ⅳ.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팀 소개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(Team)</a:t>
            </a:r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116526DD-069A-4795-A8DE-BBF25DC794CF}"/>
              </a:ext>
            </a:extLst>
          </p:cNvPr>
          <p:cNvSpPr txBox="1">
            <a:spLocks/>
          </p:cNvSpPr>
          <p:nvPr/>
        </p:nvSpPr>
        <p:spPr>
          <a:xfrm>
            <a:off x="792938" y="1516500"/>
            <a:ext cx="7487062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3.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주요 연혁</a:t>
            </a:r>
            <a:endParaRPr lang="ko-KR" altLang="en-US" sz="2700" b="1" spc="-165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Pretendard ExtraBold" panose="02000903000000020004" pitchFamily="2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A2D6014-AE1D-4538-AF66-F1034BF7E8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101F863-EC19-417D-98B1-1286558963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941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2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864480" y="7725422"/>
            <a:ext cx="16311563" cy="18904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295275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</a:t>
            </a:r>
            <a:b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문제점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 Ⅲ.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사업화 </a:t>
            </a:r>
            <a:r>
              <a:rPr lang="ko-KR" altLang="en-US" sz="2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전략”에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한하여 </a:t>
            </a:r>
            <a:r>
              <a:rPr lang="en-US" altLang="ko-KR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ko-KR" altLang="en-US" sz="2100" b="1" dirty="0">
                <a:solidFill>
                  <a:srgbClr val="0066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페이지 이내 작성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“Ⅳ.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소개“ 는 분량 자유이나 필수 작성</a:t>
            </a:r>
            <a:b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초과된 분량에 대한 내용은 평가에 반영되지 않을 수 있음을 미리 안내 드립니다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2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5137511" y="2910114"/>
            <a:ext cx="2496444" cy="1050836"/>
            <a:chOff x="641007" y="1539564"/>
            <a:chExt cx="1664296" cy="7005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7DFB15-D6C7-7543-FD2F-4D1DFBFFCDAA}"/>
                </a:ext>
              </a:extLst>
            </p:cNvPr>
            <p:cNvSpPr txBox="1"/>
            <p:nvPr/>
          </p:nvSpPr>
          <p:spPr>
            <a:xfrm>
              <a:off x="1123889" y="1624568"/>
              <a:ext cx="1181414" cy="615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 lIns="0" tIns="0" rIns="0" bIns="0">
              <a:spAutoFit/>
            </a:bodyPr>
            <a:lstStyle/>
            <a:p>
              <a:r>
                <a:rPr lang="ko-KR" altLang="en-US" sz="3000" b="1" dirty="0">
                  <a:solidFill>
                    <a:srgbClr val="2E2E2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SemiBold" panose="02000703000000020004" pitchFamily="50" charset="-127"/>
                </a:rPr>
                <a:t>문제점</a:t>
              </a:r>
              <a:br>
                <a:rPr lang="en-US" altLang="ko-KR" sz="3000" b="1" dirty="0">
                  <a:solidFill>
                    <a:srgbClr val="2E2E2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SemiBold" panose="02000703000000020004" pitchFamily="50" charset="-127"/>
                </a:rPr>
              </a:br>
              <a:r>
                <a:rPr lang="en-US" altLang="ko-KR" sz="3000" b="1" dirty="0">
                  <a:solidFill>
                    <a:srgbClr val="2E2E2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SemiBold" panose="02000703000000020004" pitchFamily="50" charset="-127"/>
                </a:rPr>
                <a:t>(Problem)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7CD976-FA1C-2FA7-AB57-CD7A3C8C33BF}"/>
                </a:ext>
              </a:extLst>
            </p:cNvPr>
            <p:cNvSpPr txBox="1"/>
            <p:nvPr/>
          </p:nvSpPr>
          <p:spPr>
            <a:xfrm>
              <a:off x="641007" y="1539564"/>
              <a:ext cx="424796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 lIns="0" tIns="0" rIns="0" bIns="0">
              <a:spAutoFit/>
            </a:bodyPr>
            <a:lstStyle/>
            <a:p>
              <a:r>
                <a:rPr lang="en-US" altLang="ko-KR" sz="6300" dirty="0">
                  <a:solidFill>
                    <a:srgbClr val="00409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ExtraBold" panose="02000903000000020004" pitchFamily="50" charset="-127"/>
                </a:rPr>
                <a:t>I. </a:t>
              </a:r>
              <a:endParaRPr lang="ko-KR" altLang="en-US" sz="6300" dirty="0">
                <a:solidFill>
                  <a:srgbClr val="00409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50" charset="-127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9675485" y="4188559"/>
            <a:ext cx="3911466" cy="1671993"/>
            <a:chOff x="8939323" y="1539564"/>
            <a:chExt cx="2607644" cy="11146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158AFB-AAA6-714C-0A2E-993C201EF844}"/>
                </a:ext>
              </a:extLst>
            </p:cNvPr>
            <p:cNvSpPr txBox="1"/>
            <p:nvPr/>
          </p:nvSpPr>
          <p:spPr>
            <a:xfrm>
              <a:off x="9832820" y="1624568"/>
              <a:ext cx="862416" cy="615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 lIns="0" tIns="0" rIns="0" bIns="0">
              <a:spAutoFit/>
            </a:bodyPr>
            <a:lstStyle/>
            <a:p>
              <a:r>
                <a:rPr lang="ko-KR" altLang="en-US" sz="3000" b="1" dirty="0">
                  <a:solidFill>
                    <a:srgbClr val="2E2E2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SemiBold" panose="02000703000000020004" pitchFamily="50" charset="-127"/>
                </a:rPr>
                <a:t>팀 소개</a:t>
              </a:r>
            </a:p>
            <a:p>
              <a:r>
                <a:rPr lang="en-US" altLang="ko-KR" sz="3000" b="1" dirty="0">
                  <a:solidFill>
                    <a:srgbClr val="2E2E2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SemiBold" panose="02000703000000020004" pitchFamily="50" charset="-127"/>
                </a:rPr>
                <a:t>(Team)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109C67-93E7-5072-8E2C-61002416AD57}"/>
                </a:ext>
              </a:extLst>
            </p:cNvPr>
            <p:cNvSpPr txBox="1"/>
            <p:nvPr/>
          </p:nvSpPr>
          <p:spPr>
            <a:xfrm>
              <a:off x="8939323" y="1539564"/>
              <a:ext cx="823944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 lIns="0" tIns="0" rIns="0" bIns="0">
              <a:spAutoFit/>
            </a:bodyPr>
            <a:lstStyle/>
            <a:p>
              <a:r>
                <a:rPr lang="en-US" altLang="ko-KR" sz="6300" dirty="0">
                  <a:solidFill>
                    <a:srgbClr val="00409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ExtraBold" panose="02000903000000020004" pitchFamily="50" charset="-127"/>
                </a:rPr>
                <a:t>Ⅳ. </a:t>
              </a:r>
            </a:p>
          </p:txBody>
        </p:sp>
        <p:sp>
          <p:nvSpPr>
            <p:cNvPr id="16" name="내용 개체 틀 2">
              <a:extLst>
                <a:ext uri="{FF2B5EF4-FFF2-40B4-BE49-F238E27FC236}">
                  <a16:creationId xmlns:a16="http://schemas.microsoft.com/office/drawing/2014/main" id="{16B078C6-3AFF-8837-6F99-79FB0F0A5650}"/>
                </a:ext>
              </a:extLst>
            </p:cNvPr>
            <p:cNvSpPr txBox="1">
              <a:spLocks/>
            </p:cNvSpPr>
            <p:nvPr/>
          </p:nvSpPr>
          <p:spPr>
            <a:xfrm>
              <a:off x="9832820" y="2366370"/>
              <a:ext cx="1714147" cy="287856"/>
            </a:xfrm>
            <a:prstGeom prst="rect">
              <a:avLst/>
            </a:prstGeom>
          </p:spPr>
          <p:txBody>
            <a:bodyPr wrap="none" lIns="0" tIns="162000" rIns="0">
              <a:noAutofit/>
            </a:bodyPr>
            <a:lstStyle>
              <a:lvl1pPr marL="0" indent="0" algn="l" defTabSz="914400" rtl="0" eaLnBrk="1" latinLnBrk="1" hangingPunct="1">
                <a:lnSpc>
                  <a:spcPct val="6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소개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    1)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대표자 이력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    2)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핵심인력 이력 </a:t>
              </a:r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(optional)</a:t>
              </a: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2.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주주 및 </a:t>
              </a:r>
              <a:r>
                <a:rPr lang="ko-KR" altLang="en-US" sz="2100" spc="-75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旣투자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현황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3.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주요 연혁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4608000" y="4143916"/>
            <a:ext cx="3906827" cy="1671993"/>
            <a:chOff x="6265218" y="1539564"/>
            <a:chExt cx="2604551" cy="1114662"/>
          </a:xfrm>
        </p:grpSpPr>
        <p:grpSp>
          <p:nvGrpSpPr>
            <p:cNvPr id="6" name="그룹 5"/>
            <p:cNvGrpSpPr/>
            <p:nvPr/>
          </p:nvGrpSpPr>
          <p:grpSpPr>
            <a:xfrm>
              <a:off x="6265218" y="1539564"/>
              <a:ext cx="2604551" cy="700557"/>
              <a:chOff x="6265218" y="1539564"/>
              <a:chExt cx="2604551" cy="700557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21B961-0EE4-8536-6C5B-0756FCCFBDC3}"/>
                  </a:ext>
                </a:extLst>
              </p:cNvPr>
              <p:cNvSpPr txBox="1"/>
              <p:nvPr/>
            </p:nvSpPr>
            <p:spPr>
              <a:xfrm>
                <a:off x="7038990" y="1624568"/>
                <a:ext cx="1830779" cy="61555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 lIns="0" tIns="0" rIns="0" bIns="0">
                <a:spAutoFit/>
              </a:bodyPr>
              <a:lstStyle/>
              <a:p>
                <a:r>
                  <a:rPr lang="ko-KR" altLang="en-US" sz="3000" b="1" dirty="0">
                    <a:solidFill>
                      <a:srgbClr val="2E2E2E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Pretendard SemiBold" panose="02000703000000020004" pitchFamily="50" charset="-127"/>
                  </a:rPr>
                  <a:t>사업화 전략</a:t>
                </a:r>
              </a:p>
              <a:p>
                <a:r>
                  <a:rPr lang="en-US" altLang="ko-KR" sz="3000" b="1" dirty="0">
                    <a:solidFill>
                      <a:srgbClr val="2E2E2E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Pretendard SemiBold" panose="02000703000000020004" pitchFamily="50" charset="-127"/>
                  </a:rPr>
                  <a:t>(Value-up)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777570-755B-D50C-FBBA-D1467845D57B}"/>
                  </a:ext>
                </a:extLst>
              </p:cNvPr>
              <p:cNvSpPr txBox="1"/>
              <p:nvPr/>
            </p:nvSpPr>
            <p:spPr>
              <a:xfrm>
                <a:off x="6265218" y="1539564"/>
                <a:ext cx="823944" cy="64633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6300" dirty="0">
                    <a:solidFill>
                      <a:srgbClr val="004098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Pretendard ExtraBold" panose="02000903000000020004" pitchFamily="50" charset="-127"/>
                  </a:rPr>
                  <a:t>Ⅲ. </a:t>
                </a:r>
              </a:p>
            </p:txBody>
          </p:sp>
        </p:grpSp>
        <p:sp>
          <p:nvSpPr>
            <p:cNvPr id="18" name="내용 개체 틀 2">
              <a:extLst>
                <a:ext uri="{FF2B5EF4-FFF2-40B4-BE49-F238E27FC236}">
                  <a16:creationId xmlns:a16="http://schemas.microsoft.com/office/drawing/2014/main" id="{31D2435C-56A1-D67B-056B-0469110A1A8D}"/>
                </a:ext>
              </a:extLst>
            </p:cNvPr>
            <p:cNvSpPr txBox="1">
              <a:spLocks/>
            </p:cNvSpPr>
            <p:nvPr/>
          </p:nvSpPr>
          <p:spPr>
            <a:xfrm>
              <a:off x="7038991" y="2366370"/>
              <a:ext cx="1714147" cy="287856"/>
            </a:xfrm>
            <a:prstGeom prst="rect">
              <a:avLst/>
            </a:prstGeom>
          </p:spPr>
          <p:txBody>
            <a:bodyPr wrap="none" lIns="0" tIns="162000" rIns="0">
              <a:noAutofit/>
            </a:bodyPr>
            <a:lstStyle>
              <a:lvl1pPr marL="0" indent="0" algn="l" defTabSz="914400" rtl="0" eaLnBrk="1" latinLnBrk="1" hangingPunct="1">
                <a:lnSpc>
                  <a:spcPct val="6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목표 시장 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경쟁사 분석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사업화 계획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4.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매출 전략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협업 제안</a:t>
              </a:r>
              <a:endParaRPr lang="en-US" altLang="ko-KR" sz="2100" spc="-75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6. </a:t>
              </a:r>
              <a:r>
                <a:rPr lang="ko-KR" altLang="en-US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글로벌 진출 전략 </a:t>
              </a:r>
              <a:r>
                <a:rPr lang="en-US" altLang="ko-KR" sz="2100" spc="-75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(optional)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10008000" y="3042754"/>
            <a:ext cx="5108017" cy="1019418"/>
            <a:chOff x="2859874" y="1560509"/>
            <a:chExt cx="3405344" cy="67961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CDDA5C-70D2-4643-64AA-381044ABC4E4}"/>
                </a:ext>
              </a:extLst>
            </p:cNvPr>
            <p:cNvSpPr txBox="1"/>
            <p:nvPr/>
          </p:nvSpPr>
          <p:spPr>
            <a:xfrm>
              <a:off x="3513230" y="1624568"/>
              <a:ext cx="2751988" cy="615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 lIns="0" tIns="0" rIns="0" bIns="0">
              <a:spAutoFit/>
            </a:bodyPr>
            <a:lstStyle/>
            <a:p>
              <a:r>
                <a:rPr lang="ko-KR" altLang="en-US" sz="3000" b="1" dirty="0">
                  <a:solidFill>
                    <a:srgbClr val="2E2E2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SemiBold" panose="02000703000000020004" pitchFamily="50" charset="-127"/>
                </a:rPr>
                <a:t>솔루션 및 핵심 경쟁력</a:t>
              </a:r>
            </a:p>
            <a:p>
              <a:r>
                <a:rPr lang="en-US" altLang="ko-KR" sz="3000" b="1" dirty="0">
                  <a:solidFill>
                    <a:srgbClr val="2E2E2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SemiBold" panose="02000703000000020004" pitchFamily="50" charset="-127"/>
                </a:rPr>
                <a:t>(Solution)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CD9FF3-4E26-8949-614E-F0EEEE4F9CE4}"/>
                </a:ext>
              </a:extLst>
            </p:cNvPr>
            <p:cNvSpPr txBox="1"/>
            <p:nvPr/>
          </p:nvSpPr>
          <p:spPr>
            <a:xfrm>
              <a:off x="2859874" y="1560509"/>
              <a:ext cx="823944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 lIns="0" tIns="0" rIns="0" bIns="0">
              <a:spAutoFit/>
            </a:bodyPr>
            <a:lstStyle/>
            <a:p>
              <a:r>
                <a:rPr lang="en-US" altLang="ko-KR" sz="6300" dirty="0">
                  <a:solidFill>
                    <a:srgbClr val="00409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Pretendard ExtraBold" panose="02000903000000020004" pitchFamily="50" charset="-127"/>
                </a:rPr>
                <a:t>II.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07DFB15-D6C7-7543-FD2F-4D1DFBFFCDAA}"/>
              </a:ext>
            </a:extLst>
          </p:cNvPr>
          <p:cNvSpPr txBox="1"/>
          <p:nvPr/>
        </p:nvSpPr>
        <p:spPr>
          <a:xfrm>
            <a:off x="1" y="1484636"/>
            <a:ext cx="18287999" cy="7386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2E2E2E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SemiBold" panose="02000703000000020004" pitchFamily="50" charset="-127"/>
              </a:rPr>
              <a:t>목  차</a:t>
            </a:r>
            <a:endParaRPr lang="en-US" altLang="ko-KR" sz="4800" b="1" dirty="0">
              <a:solidFill>
                <a:srgbClr val="2E2E2E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Pretendard SemiBold" panose="02000703000000020004" pitchFamily="50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306C603C-F27F-4F09-AB3D-502D1DD8C9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C96E175F-38D2-43EE-9973-F8E52E4E20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62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988220" y="8417955"/>
            <a:ext cx="16311563" cy="13183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향후 개발하고자 하는 기술의 국내외 시장의 문제점 등을 서술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인용 시 출처 표기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제목 1">
            <a:extLst>
              <a:ext uri="{FF2B5EF4-FFF2-40B4-BE49-F238E27FC236}">
                <a16:creationId xmlns:a16="http://schemas.microsoft.com/office/drawing/2014/main" id="{40D59C42-E081-6C81-E152-A91243DB2935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3781325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I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문제점 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(Problem)</a:t>
            </a:r>
            <a:endParaRPr lang="ko-KR" altLang="en-US" sz="6000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슬라이드 번호 개체 틀 3">
            <a:extLst>
              <a:ext uri="{FF2B5EF4-FFF2-40B4-BE49-F238E27FC236}">
                <a16:creationId xmlns:a16="http://schemas.microsoft.com/office/drawing/2014/main" id="{BA32F5C2-9C67-4E52-8845-47B24BBD3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3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D391CAB-DD2D-42C7-B6B0-58324D622C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EA2380B-A8C8-4753-91B7-7EE1F09C7F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30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988218" y="8008823"/>
            <a:ext cx="16311563" cy="18904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앞서 제시한 문제점을 해결하기 위한 솔루션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등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 </a:t>
            </a: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핵심 경쟁력</a:t>
            </a:r>
            <a:r>
              <a:rPr lang="en-US" altLang="ko-KR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보유 기술 등</a:t>
            </a:r>
            <a:r>
              <a:rPr lang="en-US" altLang="ko-KR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명시</a:t>
            </a:r>
            <a:endParaRPr lang="en-US" altLang="ko-KR" sz="2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 개발 관련 내용</a:t>
            </a:r>
            <a:r>
              <a:rPr lang="en-US" altLang="ko-KR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특허출원</a:t>
            </a:r>
            <a:r>
              <a:rPr lang="en-US" altLang="ko-KR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논문</a:t>
            </a:r>
            <a:r>
              <a:rPr lang="en-US" altLang="ko-KR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기술이전 등</a:t>
            </a:r>
            <a:r>
              <a:rPr lang="en-US" altLang="ko-KR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은 영업 비밀에 해당하지 않는 수준에서 </a:t>
            </a: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최대한 자세히 기재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8FD1075B-FF92-40D1-ABA3-C5D01464A72D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Ⅱ.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솔루션 및 핵심 경쟁력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(Solution)</a:t>
            </a:r>
          </a:p>
        </p:txBody>
      </p:sp>
      <p:sp>
        <p:nvSpPr>
          <p:cNvPr id="11" name="슬라이드 번호 개체 틀 3">
            <a:extLst>
              <a:ext uri="{FF2B5EF4-FFF2-40B4-BE49-F238E27FC236}">
                <a16:creationId xmlns:a16="http://schemas.microsoft.com/office/drawing/2014/main" id="{BF0E895E-A6BF-4596-B053-C9442EFAB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4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EFE3715-E4CC-4D23-BDA9-CDA26F04A5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93D7DB2-9D95-494E-8031-87CD927AEC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46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988218" y="7770822"/>
            <a:ext cx="16311563" cy="18904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진입하고자 하는 국내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 목표 시장의 분류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규모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시장점유율 및 성장가능성 등 객관적 수치를 바탕으로 작성</a:t>
            </a:r>
          </a:p>
          <a:p>
            <a:pPr>
              <a:lnSpc>
                <a:spcPct val="120000"/>
              </a:lnSpc>
            </a:pP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신시장 창출 시 향후 예상되는 시장의 가치 산출하여 기재 </a:t>
            </a:r>
          </a:p>
        </p:txBody>
      </p:sp>
      <p:sp>
        <p:nvSpPr>
          <p:cNvPr id="19" name="제목 1">
            <a:extLst>
              <a:ext uri="{FF2B5EF4-FFF2-40B4-BE49-F238E27FC236}">
                <a16:creationId xmlns:a16="http://schemas.microsoft.com/office/drawing/2014/main" id="{40D59C42-E081-6C81-E152-A91243DB2935}"/>
              </a:ext>
            </a:extLst>
          </p:cNvPr>
          <p:cNvSpPr txBox="1">
            <a:spLocks/>
          </p:cNvSpPr>
          <p:nvPr/>
        </p:nvSpPr>
        <p:spPr>
          <a:xfrm>
            <a:off x="864000" y="1658399"/>
            <a:ext cx="619012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1.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목표 시장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DC15C34-A744-4E63-8DE0-C011C2BDF7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4192119-2250-4F29-A77D-978DD1EC1D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  <p:sp>
        <p:nvSpPr>
          <p:cNvPr id="12" name="제목 1">
            <a:extLst>
              <a:ext uri="{FF2B5EF4-FFF2-40B4-BE49-F238E27FC236}">
                <a16:creationId xmlns:a16="http://schemas.microsoft.com/office/drawing/2014/main" id="{02962B7F-76F2-4B98-A552-2BDB4C68FDF2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Ⅲ.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사업화 전략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(Value-up)</a:t>
            </a:r>
          </a:p>
        </p:txBody>
      </p:sp>
      <p:sp>
        <p:nvSpPr>
          <p:cNvPr id="13" name="슬라이드 번호 개체 틀 3">
            <a:extLst>
              <a:ext uri="{FF2B5EF4-FFF2-40B4-BE49-F238E27FC236}">
                <a16:creationId xmlns:a16="http://schemas.microsoft.com/office/drawing/2014/main" id="{00FC8D07-2635-4995-95CE-E1882299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5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75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1152000" y="7812514"/>
            <a:ext cx="16311563" cy="18904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직간접적 경쟁관계에 있는 국내외 업체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제품 및 서비스 등 분석</a:t>
            </a:r>
          </a:p>
          <a:p>
            <a:pPr>
              <a:lnSpc>
                <a:spcPct val="120000"/>
              </a:lnSpc>
            </a:pP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경쟁사 대비 차별화 포인트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사업화 전략 등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중점적으로 제시</a:t>
            </a: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7C5C2315-83FA-422B-9C5F-8FF144E4E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6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AD22E64F-2B9F-471F-9840-26F0EEAB2551}"/>
              </a:ext>
            </a:extLst>
          </p:cNvPr>
          <p:cNvSpPr txBox="1">
            <a:spLocks/>
          </p:cNvSpPr>
          <p:nvPr/>
        </p:nvSpPr>
        <p:spPr>
          <a:xfrm>
            <a:off x="864000" y="1658399"/>
            <a:ext cx="619012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1.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경쟁사 분석</a:t>
            </a: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F8DC9175-C94F-4A39-B3E0-3EF8240D56EF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Ⅲ.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사업화 전략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(Value-up)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018679E-C142-4614-B93C-B25D871B53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101FAAE-E632-4B88-B42E-BEC320DD41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96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1152000" y="7734979"/>
            <a:ext cx="16311563" cy="18904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비즈니스 모델 등 사업화 전략 작성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비즈니스 모델은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Ⅲ.-4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매출 계획과 함께 작성하여도 무방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시장 진입 전략 작성 시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앞서 제시한 목표 시장 및 경쟁사 분석을 기초로 하여 구체적으로 서술 </a:t>
            </a: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7146867B-1AC9-4467-9953-701FE6DF9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7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13933B6B-38DE-4A1C-AC50-A740E0E3D96E}"/>
              </a:ext>
            </a:extLst>
          </p:cNvPr>
          <p:cNvSpPr txBox="1">
            <a:spLocks/>
          </p:cNvSpPr>
          <p:nvPr/>
        </p:nvSpPr>
        <p:spPr>
          <a:xfrm>
            <a:off x="864000" y="1658399"/>
            <a:ext cx="619012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3.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사업화 계획</a:t>
            </a: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67FB45EC-FB93-4B5F-80CC-A0CA07382082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Ⅲ.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사업화 전략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(Value-up)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AEA1E9E-4E82-4A6D-A5A7-32A18EC0A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52405BA-3FCD-4264-B192-84591B1A32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33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988219" y="7502216"/>
            <a:ext cx="16311564" cy="1875648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anchor="ctr" anchorCtr="0">
            <a:spAutoFit/>
          </a:bodyPr>
          <a:lstStyle/>
          <a:p>
            <a:pPr marL="428625" lvl="0" indent="-428625">
              <a:lnSpc>
                <a:spcPct val="120000"/>
              </a:lnSpc>
              <a:buFont typeface="Arial"/>
              <a:buChar char="•"/>
              <a:defRPr/>
            </a:pPr>
            <a:r>
              <a:rPr lang="ko-KR" altLang="en-US" sz="2100" b="1">
                <a:solidFill>
                  <a:srgbClr val="002060"/>
                </a:solidFill>
                <a:latin typeface="맑은 고딕"/>
                <a:ea typeface="맑은 고딕"/>
              </a:rPr>
              <a:t>체크 포인트 </a:t>
            </a:r>
          </a:p>
          <a:p>
            <a:pPr lvl="0">
              <a:lnSpc>
                <a:spcPct val="120000"/>
              </a:lnSpc>
              <a:defRPr/>
            </a:pPr>
            <a:r>
              <a:rPr lang="en-US" altLang="ko-KR" sz="2100">
                <a:solidFill>
                  <a:srgbClr val="002060"/>
                </a:solidFill>
                <a:latin typeface="맑은 고딕"/>
                <a:ea typeface="맑은 고딕"/>
              </a:rPr>
              <a:t>  - </a:t>
            </a: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직전연도 </a:t>
            </a:r>
            <a:r>
              <a:rPr lang="en-US" altLang="ko-KR" sz="2100">
                <a:solidFill>
                  <a:srgbClr val="002060"/>
                </a:solidFill>
                <a:latin typeface="맑은 고딕"/>
                <a:ea typeface="맑은 고딕"/>
              </a:rPr>
              <a:t>(`25</a:t>
            </a: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년도 결산 기준</a:t>
            </a:r>
            <a:r>
              <a:rPr lang="en-US" altLang="ko-KR" sz="2100">
                <a:solidFill>
                  <a:srgbClr val="002060"/>
                </a:solidFill>
                <a:latin typeface="맑은 고딕"/>
                <a:ea typeface="맑은 고딕"/>
              </a:rPr>
              <a:t>) </a:t>
            </a: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총 매출액 작성</a:t>
            </a:r>
          </a:p>
          <a:p>
            <a:pPr lvl="0">
              <a:lnSpc>
                <a:spcPct val="120000"/>
              </a:lnSpc>
              <a:defRPr/>
            </a:pP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  </a:t>
            </a:r>
            <a:r>
              <a:rPr lang="en-US" altLang="ko-KR" sz="2100">
                <a:solidFill>
                  <a:srgbClr val="002060"/>
                </a:solidFill>
                <a:latin typeface="맑은 고딕"/>
                <a:ea typeface="맑은 고딕"/>
              </a:rPr>
              <a:t>- </a:t>
            </a: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향후 </a:t>
            </a:r>
            <a:r>
              <a:rPr lang="en-US" altLang="ko-KR" sz="2100">
                <a:solidFill>
                  <a:srgbClr val="002060"/>
                </a:solidFill>
                <a:latin typeface="맑은 고딕"/>
                <a:ea typeface="맑은 고딕"/>
              </a:rPr>
              <a:t>3</a:t>
            </a: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개년도 </a:t>
            </a:r>
            <a:r>
              <a:rPr lang="en-US" altLang="ko-KR" sz="2100">
                <a:solidFill>
                  <a:srgbClr val="002060"/>
                </a:solidFill>
                <a:latin typeface="맑은 고딕"/>
                <a:ea typeface="맑은 고딕"/>
              </a:rPr>
              <a:t>(`26</a:t>
            </a: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년도</a:t>
            </a:r>
            <a:r>
              <a:rPr lang="en-US" altLang="ko-KR" sz="2100">
                <a:solidFill>
                  <a:srgbClr val="002060"/>
                </a:solidFill>
                <a:latin typeface="맑은 고딕"/>
                <a:ea typeface="맑은 고딕"/>
              </a:rPr>
              <a:t>~`28</a:t>
            </a: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년도</a:t>
            </a:r>
            <a:r>
              <a:rPr lang="en-US" altLang="ko-KR" sz="2100">
                <a:solidFill>
                  <a:srgbClr val="002060"/>
                </a:solidFill>
                <a:latin typeface="맑은 고딕"/>
                <a:ea typeface="맑은 고딕"/>
              </a:rPr>
              <a:t>) </a:t>
            </a:r>
            <a:r>
              <a:rPr lang="ko-KR" altLang="en-US" sz="2100">
                <a:solidFill>
                  <a:srgbClr val="002060"/>
                </a:solidFill>
                <a:latin typeface="맑은 고딕"/>
                <a:ea typeface="맑은 고딕"/>
              </a:rPr>
              <a:t>예상 매출액 산정 및 구체적인 근거 제시 필수 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338424"/>
              </p:ext>
            </p:extLst>
          </p:nvPr>
        </p:nvGraphicFramePr>
        <p:xfrm>
          <a:off x="988220" y="6433353"/>
          <a:ext cx="16255200" cy="921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800">
                  <a:extLst>
                    <a:ext uri="{9D8B030D-6E8A-4147-A177-3AD203B41FA5}">
                      <a16:colId xmlns:a16="http://schemas.microsoft.com/office/drawing/2014/main" val="2382299841"/>
                    </a:ext>
                  </a:extLst>
                </a:gridCol>
                <a:gridCol w="3047850">
                  <a:extLst>
                    <a:ext uri="{9D8B030D-6E8A-4147-A177-3AD203B41FA5}">
                      <a16:colId xmlns:a16="http://schemas.microsoft.com/office/drawing/2014/main" val="2423137918"/>
                    </a:ext>
                  </a:extLst>
                </a:gridCol>
                <a:gridCol w="3047850">
                  <a:extLst>
                    <a:ext uri="{9D8B030D-6E8A-4147-A177-3AD203B41FA5}">
                      <a16:colId xmlns:a16="http://schemas.microsoft.com/office/drawing/2014/main" val="2391158563"/>
                    </a:ext>
                  </a:extLst>
                </a:gridCol>
                <a:gridCol w="3047850">
                  <a:extLst>
                    <a:ext uri="{9D8B030D-6E8A-4147-A177-3AD203B41FA5}">
                      <a16:colId xmlns:a16="http://schemas.microsoft.com/office/drawing/2014/main" val="3256397794"/>
                    </a:ext>
                  </a:extLst>
                </a:gridCol>
                <a:gridCol w="3047850">
                  <a:extLst>
                    <a:ext uri="{9D8B030D-6E8A-4147-A177-3AD203B41FA5}">
                      <a16:colId xmlns:a16="http://schemas.microsoft.com/office/drawing/2014/main" val="866364154"/>
                    </a:ext>
                  </a:extLst>
                </a:gridCol>
              </a:tblGrid>
              <a:tr h="4606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구분</a:t>
                      </a:r>
                    </a:p>
                  </a:txBody>
                  <a:tcPr marL="137160" marR="137160" marT="62346" marB="62346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/>
                        <a:t>2025</a:t>
                      </a:r>
                      <a:r>
                        <a:rPr lang="ko-KR" altLang="en-US" sz="2000" b="1" dirty="0"/>
                        <a:t>년</a:t>
                      </a:r>
                      <a:r>
                        <a:rPr lang="en-US" altLang="ko-KR" sz="2000" b="1" dirty="0"/>
                        <a:t>(</a:t>
                      </a:r>
                      <a:r>
                        <a:rPr lang="ko-KR" altLang="en-US" sz="2000" b="1" dirty="0"/>
                        <a:t>결산 기준</a:t>
                      </a:r>
                      <a:r>
                        <a:rPr lang="en-US" altLang="ko-KR" sz="2000" b="1" dirty="0"/>
                        <a:t>)</a:t>
                      </a:r>
                      <a:endParaRPr lang="ko-KR" altLang="en-US" sz="2000" b="1" dirty="0"/>
                    </a:p>
                  </a:txBody>
                  <a:tcPr marL="137160" marR="137160" marT="62346" marB="62346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/>
                        <a:t>2026</a:t>
                      </a:r>
                      <a:r>
                        <a:rPr lang="ko-KR" altLang="en-US" sz="2000" b="1" dirty="0"/>
                        <a:t>년</a:t>
                      </a:r>
                      <a:r>
                        <a:rPr lang="en-US" altLang="ko-KR" sz="2000" b="1" dirty="0"/>
                        <a:t>(E)</a:t>
                      </a:r>
                      <a:endParaRPr lang="ko-KR" altLang="en-US" sz="2000" b="1" dirty="0"/>
                    </a:p>
                  </a:txBody>
                  <a:tcPr marL="137160" marR="137160" marT="62346" marB="62346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/>
                        <a:t>2027</a:t>
                      </a:r>
                      <a:r>
                        <a:rPr lang="ko-KR" altLang="en-US" sz="2000" b="1" dirty="0"/>
                        <a:t>년</a:t>
                      </a:r>
                      <a:r>
                        <a:rPr lang="en-US" altLang="ko-KR" sz="2000" b="1" dirty="0"/>
                        <a:t>(E)</a:t>
                      </a:r>
                      <a:endParaRPr lang="ko-KR" altLang="en-US" sz="2000" b="1" dirty="0"/>
                    </a:p>
                  </a:txBody>
                  <a:tcPr marL="137160" marR="137160" marT="62346" marB="62346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/>
                        <a:t>2028</a:t>
                      </a:r>
                      <a:r>
                        <a:rPr lang="ko-KR" altLang="en-US" sz="2000" b="1" dirty="0"/>
                        <a:t>년</a:t>
                      </a:r>
                      <a:r>
                        <a:rPr lang="en-US" altLang="ko-KR" sz="2000" b="1" dirty="0"/>
                        <a:t>(E)</a:t>
                      </a:r>
                      <a:endParaRPr lang="ko-KR" altLang="en-US" sz="2000" b="1" dirty="0"/>
                    </a:p>
                  </a:txBody>
                  <a:tcPr marL="137160" marR="137160" marT="62346" marB="62346"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670791"/>
                  </a:ext>
                </a:extLst>
              </a:tr>
              <a:tr h="4606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/>
                        <a:t>총 매출액</a:t>
                      </a:r>
                    </a:p>
                  </a:txBody>
                  <a:tcPr marL="137160" marR="137160" marT="62346" marB="62346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/>
                    </a:p>
                  </a:txBody>
                  <a:tcPr marL="137160" marR="137160" marT="62346" marB="62346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/>
                    </a:p>
                  </a:txBody>
                  <a:tcPr marL="137160" marR="137160" marT="62346" marB="62346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/>
                    </a:p>
                  </a:txBody>
                  <a:tcPr marL="137160" marR="137160" marT="62346" marB="62346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/>
                    </a:p>
                  </a:txBody>
                  <a:tcPr marL="137160" marR="137160" marT="62346" marB="62346"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36191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FB1A226-89FD-C883-4EF9-63DFFDF5586D}"/>
              </a:ext>
            </a:extLst>
          </p:cNvPr>
          <p:cNvSpPr txBox="1"/>
          <p:nvPr/>
        </p:nvSpPr>
        <p:spPr>
          <a:xfrm>
            <a:off x="14888323" y="5933871"/>
            <a:ext cx="2355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단위</a:t>
            </a:r>
            <a:r>
              <a:rPr lang="en-US" altLang="ko-KR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백만원</a:t>
            </a:r>
            <a:r>
              <a:rPr lang="en-US" altLang="ko-KR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슬라이드 번호 개체 틀 3">
            <a:extLst>
              <a:ext uri="{FF2B5EF4-FFF2-40B4-BE49-F238E27FC236}">
                <a16:creationId xmlns:a16="http://schemas.microsoft.com/office/drawing/2014/main" id="{EBA5D8D4-DF8C-4662-984B-E0CA4834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8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14" name="제목 1">
            <a:extLst>
              <a:ext uri="{FF2B5EF4-FFF2-40B4-BE49-F238E27FC236}">
                <a16:creationId xmlns:a16="http://schemas.microsoft.com/office/drawing/2014/main" id="{4125B656-D347-414C-A384-2106DDF92E85}"/>
              </a:ext>
            </a:extLst>
          </p:cNvPr>
          <p:cNvSpPr txBox="1">
            <a:spLocks/>
          </p:cNvSpPr>
          <p:nvPr/>
        </p:nvSpPr>
        <p:spPr>
          <a:xfrm>
            <a:off x="864000" y="1658399"/>
            <a:ext cx="619012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4.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매출 계획</a:t>
            </a:r>
          </a:p>
        </p:txBody>
      </p:sp>
      <p:sp>
        <p:nvSpPr>
          <p:cNvPr id="15" name="제목 1">
            <a:extLst>
              <a:ext uri="{FF2B5EF4-FFF2-40B4-BE49-F238E27FC236}">
                <a16:creationId xmlns:a16="http://schemas.microsoft.com/office/drawing/2014/main" id="{DA41F6EC-687A-4F9E-B5CB-9E4C399A0033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Ⅲ.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사업화 전략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(Value-up)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7776A83-D611-4BC4-B630-5C0E9811B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F1D944D-1A26-4C59-BB84-A95A10B2CA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07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489BB72-E919-CD47-8FE3-4930959C6054}"/>
              </a:ext>
            </a:extLst>
          </p:cNvPr>
          <p:cNvSpPr txBox="1"/>
          <p:nvPr/>
        </p:nvSpPr>
        <p:spPr>
          <a:xfrm>
            <a:off x="1080000" y="7753450"/>
            <a:ext cx="16311563" cy="18904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432000" tIns="216000" bIns="324000" rtlCol="0" anchor="ctr" anchorCtr="0">
            <a:spAutoFit/>
          </a:bodyPr>
          <a:lstStyle/>
          <a:p>
            <a:pPr marL="428625" indent="-428625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2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체크 포인트 </a:t>
            </a:r>
            <a:endParaRPr lang="en-US" altLang="ko-KR" sz="2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POSCO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혹은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KEPCO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와 </a:t>
            </a:r>
            <a:r>
              <a:rPr lang="ko-KR" altLang="en-US" sz="2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오픈이노베이션을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통해 제안하고자 하는 협업분야와 실행계획</a:t>
            </a:r>
            <a:endParaRPr lang="en-US" altLang="ko-KR" sz="2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협업을 통한 기대 효과 명시 </a:t>
            </a:r>
            <a:r>
              <a:rPr lang="en-US" altLang="ko-KR" sz="2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(As is → To be) </a:t>
            </a:r>
            <a:endParaRPr lang="ko-KR" altLang="en-US" sz="2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7F5CE2A9-F6F7-4F4E-B760-F08C5487C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80000" y="9625421"/>
            <a:ext cx="4114800" cy="547688"/>
          </a:xfrm>
        </p:spPr>
        <p:txBody>
          <a:bodyPr/>
          <a:lstStyle/>
          <a:p>
            <a:fld id="{2EA0334F-5B98-4D74-8A56-C6238D7355A5}" type="slidenum">
              <a:rPr lang="ko-KR" altLang="en-US" smtClean="0">
                <a:solidFill>
                  <a:srgbClr val="2E2E2E">
                    <a:tint val="82000"/>
                  </a:srgbClr>
                </a:solidFill>
              </a:rPr>
              <a:pPr/>
              <a:t>9</a:t>
            </a:fld>
            <a:endParaRPr lang="ko-KR" altLang="en-US" dirty="0">
              <a:solidFill>
                <a:srgbClr val="2E2E2E">
                  <a:tint val="82000"/>
                </a:srgbClr>
              </a:solidFill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9FAB32AF-F566-42F7-8E5D-B912FE3CD842}"/>
              </a:ext>
            </a:extLst>
          </p:cNvPr>
          <p:cNvSpPr txBox="1">
            <a:spLocks/>
          </p:cNvSpPr>
          <p:nvPr/>
        </p:nvSpPr>
        <p:spPr>
          <a:xfrm>
            <a:off x="864000" y="1658399"/>
            <a:ext cx="619012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5. </a:t>
            </a:r>
            <a:r>
              <a:rPr lang="ko-KR" altLang="en-US" sz="30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Pretendard ExtraBold" panose="02000903000000020004" pitchFamily="2" charset="-127"/>
              </a:rPr>
              <a:t>협업 제안</a:t>
            </a: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088D1967-9CFA-4C30-872D-8E4ABE6B3D45}"/>
              </a:ext>
            </a:extLst>
          </p:cNvPr>
          <p:cNvSpPr txBox="1">
            <a:spLocks/>
          </p:cNvSpPr>
          <p:nvPr/>
        </p:nvSpPr>
        <p:spPr>
          <a:xfrm>
            <a:off x="576000" y="1111500"/>
            <a:ext cx="5577714" cy="55399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Ⅲ. </a:t>
            </a:r>
            <a:r>
              <a:rPr lang="ko-KR" altLang="en-US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사업화 전략 </a:t>
            </a:r>
            <a:r>
              <a:rPr lang="en-US" altLang="ko-KR" sz="2700" b="1" spc="-165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cs typeface="Pretendard ExtraBold" panose="02000903000000020004" pitchFamily="2" charset="-127"/>
              </a:rPr>
              <a:t>(Value-up)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4C0AD1D-30F2-4934-8EAC-FAE59FE63A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89577" l="2744" r="94207">
                        <a14:foregroundMark x1="8994" y1="23453" x2="8994" y2="23453"/>
                        <a14:foregroundMark x1="6098" y1="31596" x2="12195" y2="38762"/>
                        <a14:foregroundMark x1="12195" y1="38762" x2="23780" y2="66124"/>
                        <a14:foregroundMark x1="2820" y1="42997" x2="2820" y2="42997"/>
                        <a14:foregroundMark x1="35061" y1="45277" x2="35061" y2="45277"/>
                        <a14:foregroundMark x1="39939" y1="24756" x2="36433" y2="37459"/>
                        <a14:foregroundMark x1="36433" y1="37459" x2="35595" y2="42997"/>
                        <a14:foregroundMark x1="36738" y1="55700" x2="43979" y2="64821"/>
                        <a14:foregroundMark x1="32698" y1="28013" x2="32927" y2="62541"/>
                        <a14:foregroundMark x1="44207" y1="23453" x2="44207" y2="23453"/>
                        <a14:foregroundMark x1="41540" y1="28013" x2="41540" y2="28013"/>
                        <a14:foregroundMark x1="42378" y1="23453" x2="42378" y2="23453"/>
                        <a14:foregroundMark x1="33460" y1="64821" x2="33460" y2="64821"/>
                        <a14:foregroundMark x1="48628" y1="30945" x2="47485" y2="50163"/>
                        <a14:foregroundMark x1="48552" y1="48534" x2="55107" y2="48534"/>
                        <a14:foregroundMark x1="55183" y1="25733" x2="50229" y2="28990"/>
                        <a14:foregroundMark x1="50229" y1="28990" x2="46570" y2="39088"/>
                        <a14:foregroundMark x1="46570" y1="39088" x2="47713" y2="58632"/>
                        <a14:foregroundMark x1="47713" y1="58632" x2="56098" y2="63192"/>
                        <a14:foregroundMark x1="60518" y1="27362" x2="65091" y2="28339"/>
                        <a14:foregroundMark x1="65091" y1="28339" x2="68979" y2="41368"/>
                        <a14:foregroundMark x1="68979" y1="41368" x2="66311" y2="57655"/>
                        <a14:foregroundMark x1="66311" y1="57655" x2="61433" y2="64495"/>
                        <a14:foregroundMark x1="61433" y1="64495" x2="60442" y2="80130"/>
                        <a14:foregroundMark x1="55640" y1="42671" x2="55945" y2="43322"/>
                        <a14:foregroundMark x1="56250" y1="43322" x2="56707" y2="48208"/>
                        <a14:foregroundMark x1="78277" y1="24756" x2="72332" y2="31922"/>
                        <a14:foregroundMark x1="72332" y1="31922" x2="71799" y2="51140"/>
                        <a14:foregroundMark x1="71799" y1="51140" x2="75305" y2="63844"/>
                        <a14:foregroundMark x1="75305" y1="63844" x2="79345" y2="67427"/>
                        <a14:foregroundMark x1="90244" y1="26384" x2="85671" y2="31922"/>
                        <a14:foregroundMark x1="85671" y1="31922" x2="83994" y2="53746"/>
                        <a14:foregroundMark x1="83994" y1="53746" x2="86814" y2="61889"/>
                        <a14:foregroundMark x1="94131" y1="29316" x2="96570" y2="45928"/>
                        <a14:foregroundMark x1="96570" y1="45928" x2="94207" y2="62541"/>
                        <a14:foregroundMark x1="94207" y1="62541" x2="89863" y2="67427"/>
                        <a14:foregroundMark x1="89863" y1="67427" x2="89787" y2="67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000" y="190014"/>
            <a:ext cx="2520000" cy="58966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56FC61E-F0FC-453C-9BF2-20A61FDA56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9894" r="8151" b="18868"/>
          <a:stretch/>
        </p:blipFill>
        <p:spPr>
          <a:xfrm>
            <a:off x="432000" y="46014"/>
            <a:ext cx="2304000" cy="8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205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886</Words>
  <Application>Microsoft Office PowerPoint</Application>
  <PresentationFormat>사용자 지정</PresentationFormat>
  <Paragraphs>155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2" baseType="lpstr">
      <vt:lpstr>Pretendard</vt:lpstr>
      <vt:lpstr>Pretendard Medium</vt:lpstr>
      <vt:lpstr>Pretendard SemiBold</vt:lpstr>
      <vt:lpstr>맑은 고딕</vt:lpstr>
      <vt:lpstr>페이퍼로지 8 ExtraBold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다름과이음 주식회사</dc:creator>
  <cp:lastModifiedBy>송 정하</cp:lastModifiedBy>
  <cp:revision>42</cp:revision>
  <dcterms:created xsi:type="dcterms:W3CDTF">2025-10-21T06:38:54Z</dcterms:created>
  <dcterms:modified xsi:type="dcterms:W3CDTF">2026-08-12T00:21:56Z</dcterms:modified>
  <cp:version/>
</cp:coreProperties>
</file>