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</p:sldIdLst>
  <p:sldSz cx="21599525" cy="32399288"/>
  <p:notesSz cx="6858000" cy="9144000"/>
  <p:defaultTextStyle>
    <a:defPPr>
      <a:defRPr lang="ko-KR"/>
    </a:defPPr>
    <a:lvl1pPr marL="0" algn="l" defTabSz="2591867" rtl="0" eaLnBrk="1" latinLnBrk="1" hangingPunct="1">
      <a:defRPr sz="5102" kern="1200">
        <a:solidFill>
          <a:schemeClr val="tx1"/>
        </a:solidFill>
        <a:latin typeface="+mn-lt"/>
        <a:ea typeface="+mn-ea"/>
        <a:cs typeface="+mn-cs"/>
      </a:defRPr>
    </a:lvl1pPr>
    <a:lvl2pPr marL="1295933" algn="l" defTabSz="2591867" rtl="0" eaLnBrk="1" latinLnBrk="1" hangingPunct="1">
      <a:defRPr sz="5102" kern="1200">
        <a:solidFill>
          <a:schemeClr val="tx1"/>
        </a:solidFill>
        <a:latin typeface="+mn-lt"/>
        <a:ea typeface="+mn-ea"/>
        <a:cs typeface="+mn-cs"/>
      </a:defRPr>
    </a:lvl2pPr>
    <a:lvl3pPr marL="2591867" algn="l" defTabSz="2591867" rtl="0" eaLnBrk="1" latinLnBrk="1" hangingPunct="1">
      <a:defRPr sz="5102" kern="1200">
        <a:solidFill>
          <a:schemeClr val="tx1"/>
        </a:solidFill>
        <a:latin typeface="+mn-lt"/>
        <a:ea typeface="+mn-ea"/>
        <a:cs typeface="+mn-cs"/>
      </a:defRPr>
    </a:lvl3pPr>
    <a:lvl4pPr marL="3887800" algn="l" defTabSz="2591867" rtl="0" eaLnBrk="1" latinLnBrk="1" hangingPunct="1">
      <a:defRPr sz="5102" kern="1200">
        <a:solidFill>
          <a:schemeClr val="tx1"/>
        </a:solidFill>
        <a:latin typeface="+mn-lt"/>
        <a:ea typeface="+mn-ea"/>
        <a:cs typeface="+mn-cs"/>
      </a:defRPr>
    </a:lvl4pPr>
    <a:lvl5pPr marL="5183734" algn="l" defTabSz="2591867" rtl="0" eaLnBrk="1" latinLnBrk="1" hangingPunct="1">
      <a:defRPr sz="5102" kern="1200">
        <a:solidFill>
          <a:schemeClr val="tx1"/>
        </a:solidFill>
        <a:latin typeface="+mn-lt"/>
        <a:ea typeface="+mn-ea"/>
        <a:cs typeface="+mn-cs"/>
      </a:defRPr>
    </a:lvl5pPr>
    <a:lvl6pPr marL="6479667" algn="l" defTabSz="2591867" rtl="0" eaLnBrk="1" latinLnBrk="1" hangingPunct="1">
      <a:defRPr sz="5102" kern="1200">
        <a:solidFill>
          <a:schemeClr val="tx1"/>
        </a:solidFill>
        <a:latin typeface="+mn-lt"/>
        <a:ea typeface="+mn-ea"/>
        <a:cs typeface="+mn-cs"/>
      </a:defRPr>
    </a:lvl6pPr>
    <a:lvl7pPr marL="7775600" algn="l" defTabSz="2591867" rtl="0" eaLnBrk="1" latinLnBrk="1" hangingPunct="1">
      <a:defRPr sz="5102" kern="1200">
        <a:solidFill>
          <a:schemeClr val="tx1"/>
        </a:solidFill>
        <a:latin typeface="+mn-lt"/>
        <a:ea typeface="+mn-ea"/>
        <a:cs typeface="+mn-cs"/>
      </a:defRPr>
    </a:lvl7pPr>
    <a:lvl8pPr marL="9071534" algn="l" defTabSz="2591867" rtl="0" eaLnBrk="1" latinLnBrk="1" hangingPunct="1">
      <a:defRPr sz="5102" kern="1200">
        <a:solidFill>
          <a:schemeClr val="tx1"/>
        </a:solidFill>
        <a:latin typeface="+mn-lt"/>
        <a:ea typeface="+mn-ea"/>
        <a:cs typeface="+mn-cs"/>
      </a:defRPr>
    </a:lvl8pPr>
    <a:lvl9pPr marL="10367467" algn="l" defTabSz="2591867" rtl="0" eaLnBrk="1" latinLnBrk="1" hangingPunct="1">
      <a:defRPr sz="510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66"/>
    <a:srgbClr val="FF66FF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270" autoAdjust="0"/>
    <p:restoredTop sz="94660"/>
  </p:normalViewPr>
  <p:slideViewPr>
    <p:cSldViewPr snapToGrid="0">
      <p:cViewPr varScale="1">
        <p:scale>
          <a:sx n="25" d="100"/>
          <a:sy n="25" d="100"/>
        </p:scale>
        <p:origin x="279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965" y="5302386"/>
            <a:ext cx="18359596" cy="11279752"/>
          </a:xfrm>
        </p:spPr>
        <p:txBody>
          <a:bodyPr anchor="b"/>
          <a:lstStyle>
            <a:lvl1pPr algn="ctr">
              <a:defRPr sz="14173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9941" y="17017128"/>
            <a:ext cx="16199644" cy="7822326"/>
          </a:xfrm>
        </p:spPr>
        <p:txBody>
          <a:bodyPr/>
          <a:lstStyle>
            <a:lvl1pPr marL="0" indent="0" algn="ctr">
              <a:buNone/>
              <a:defRPr sz="5669"/>
            </a:lvl1pPr>
            <a:lvl2pPr marL="1079998" indent="0" algn="ctr">
              <a:buNone/>
              <a:defRPr sz="4724"/>
            </a:lvl2pPr>
            <a:lvl3pPr marL="2159996" indent="0" algn="ctr">
              <a:buNone/>
              <a:defRPr sz="4252"/>
            </a:lvl3pPr>
            <a:lvl4pPr marL="3239994" indent="0" algn="ctr">
              <a:buNone/>
              <a:defRPr sz="3780"/>
            </a:lvl4pPr>
            <a:lvl5pPr marL="4319991" indent="0" algn="ctr">
              <a:buNone/>
              <a:defRPr sz="3780"/>
            </a:lvl5pPr>
            <a:lvl6pPr marL="5399989" indent="0" algn="ctr">
              <a:buNone/>
              <a:defRPr sz="3780"/>
            </a:lvl6pPr>
            <a:lvl7pPr marL="6479987" indent="0" algn="ctr">
              <a:buNone/>
              <a:defRPr sz="3780"/>
            </a:lvl7pPr>
            <a:lvl8pPr marL="7559985" indent="0" algn="ctr">
              <a:buNone/>
              <a:defRPr sz="3780"/>
            </a:lvl8pPr>
            <a:lvl9pPr marL="8639983" indent="0" algn="ctr">
              <a:buNone/>
              <a:defRPr sz="3780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C78D0-258E-4757-BF22-4E2E95933ED5}" type="datetimeFigureOut">
              <a:rPr lang="ko-KR" altLang="en-US" smtClean="0"/>
              <a:t>2017-09-15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AB965-4EA4-477C-862C-B1773126254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80467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C78D0-258E-4757-BF22-4E2E95933ED5}" type="datetimeFigureOut">
              <a:rPr lang="ko-KR" altLang="en-US" smtClean="0"/>
              <a:t>2017-09-15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AB965-4EA4-477C-862C-B1773126254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30744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457161" y="1724962"/>
            <a:ext cx="4657398" cy="27456899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968" y="1724962"/>
            <a:ext cx="13702199" cy="27456899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C78D0-258E-4757-BF22-4E2E95933ED5}" type="datetimeFigureOut">
              <a:rPr lang="ko-KR" altLang="en-US" smtClean="0"/>
              <a:t>2017-09-15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AB965-4EA4-477C-862C-B1773126254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55288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C78D0-258E-4757-BF22-4E2E95933ED5}" type="datetimeFigureOut">
              <a:rPr lang="ko-KR" altLang="en-US" smtClean="0"/>
              <a:t>2017-09-15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AB965-4EA4-477C-862C-B1773126254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179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3719" y="8077332"/>
            <a:ext cx="18629590" cy="13477201"/>
          </a:xfrm>
        </p:spPr>
        <p:txBody>
          <a:bodyPr anchor="b"/>
          <a:lstStyle>
            <a:lvl1pPr>
              <a:defRPr sz="14173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3719" y="21682033"/>
            <a:ext cx="18629590" cy="7087342"/>
          </a:xfrm>
        </p:spPr>
        <p:txBody>
          <a:bodyPr/>
          <a:lstStyle>
            <a:lvl1pPr marL="0" indent="0">
              <a:buNone/>
              <a:defRPr sz="5669">
                <a:solidFill>
                  <a:schemeClr val="tx1"/>
                </a:solidFill>
              </a:defRPr>
            </a:lvl1pPr>
            <a:lvl2pPr marL="1079998" indent="0">
              <a:buNone/>
              <a:defRPr sz="4724">
                <a:solidFill>
                  <a:schemeClr val="tx1">
                    <a:tint val="75000"/>
                  </a:schemeClr>
                </a:solidFill>
              </a:defRPr>
            </a:lvl2pPr>
            <a:lvl3pPr marL="2159996" indent="0">
              <a:buNone/>
              <a:defRPr sz="4252">
                <a:solidFill>
                  <a:schemeClr val="tx1">
                    <a:tint val="75000"/>
                  </a:schemeClr>
                </a:solidFill>
              </a:defRPr>
            </a:lvl3pPr>
            <a:lvl4pPr marL="3239994" indent="0">
              <a:buNone/>
              <a:defRPr sz="3780">
                <a:solidFill>
                  <a:schemeClr val="tx1">
                    <a:tint val="75000"/>
                  </a:schemeClr>
                </a:solidFill>
              </a:defRPr>
            </a:lvl4pPr>
            <a:lvl5pPr marL="4319991" indent="0">
              <a:buNone/>
              <a:defRPr sz="3780">
                <a:solidFill>
                  <a:schemeClr val="tx1">
                    <a:tint val="75000"/>
                  </a:schemeClr>
                </a:solidFill>
              </a:defRPr>
            </a:lvl5pPr>
            <a:lvl6pPr marL="5399989" indent="0">
              <a:buNone/>
              <a:defRPr sz="3780">
                <a:solidFill>
                  <a:schemeClr val="tx1">
                    <a:tint val="75000"/>
                  </a:schemeClr>
                </a:solidFill>
              </a:defRPr>
            </a:lvl6pPr>
            <a:lvl7pPr marL="6479987" indent="0">
              <a:buNone/>
              <a:defRPr sz="3780">
                <a:solidFill>
                  <a:schemeClr val="tx1">
                    <a:tint val="75000"/>
                  </a:schemeClr>
                </a:solidFill>
              </a:defRPr>
            </a:lvl7pPr>
            <a:lvl8pPr marL="7559985" indent="0">
              <a:buNone/>
              <a:defRPr sz="3780">
                <a:solidFill>
                  <a:schemeClr val="tx1">
                    <a:tint val="75000"/>
                  </a:schemeClr>
                </a:solidFill>
              </a:defRPr>
            </a:lvl8pPr>
            <a:lvl9pPr marL="8639983" indent="0">
              <a:buNone/>
              <a:defRPr sz="37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C78D0-258E-4757-BF22-4E2E95933ED5}" type="datetimeFigureOut">
              <a:rPr lang="ko-KR" altLang="en-US" smtClean="0"/>
              <a:t>2017-09-15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AB965-4EA4-477C-862C-B1773126254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50692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967" y="8624810"/>
            <a:ext cx="9179798" cy="20557051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34760" y="8624810"/>
            <a:ext cx="9179798" cy="20557051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C78D0-258E-4757-BF22-4E2E95933ED5}" type="datetimeFigureOut">
              <a:rPr lang="ko-KR" altLang="en-US" smtClean="0"/>
              <a:t>2017-09-15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AB965-4EA4-477C-862C-B1773126254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918282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7781" y="1724969"/>
            <a:ext cx="18629590" cy="626236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7783" y="7942328"/>
            <a:ext cx="9137610" cy="3892412"/>
          </a:xfrm>
        </p:spPr>
        <p:txBody>
          <a:bodyPr anchor="b"/>
          <a:lstStyle>
            <a:lvl1pPr marL="0" indent="0">
              <a:buNone/>
              <a:defRPr sz="5669" b="1"/>
            </a:lvl1pPr>
            <a:lvl2pPr marL="1079998" indent="0">
              <a:buNone/>
              <a:defRPr sz="4724" b="1"/>
            </a:lvl2pPr>
            <a:lvl3pPr marL="2159996" indent="0">
              <a:buNone/>
              <a:defRPr sz="4252" b="1"/>
            </a:lvl3pPr>
            <a:lvl4pPr marL="3239994" indent="0">
              <a:buNone/>
              <a:defRPr sz="3780" b="1"/>
            </a:lvl4pPr>
            <a:lvl5pPr marL="4319991" indent="0">
              <a:buNone/>
              <a:defRPr sz="3780" b="1"/>
            </a:lvl5pPr>
            <a:lvl6pPr marL="5399989" indent="0">
              <a:buNone/>
              <a:defRPr sz="3780" b="1"/>
            </a:lvl6pPr>
            <a:lvl7pPr marL="6479987" indent="0">
              <a:buNone/>
              <a:defRPr sz="3780" b="1"/>
            </a:lvl7pPr>
            <a:lvl8pPr marL="7559985" indent="0">
              <a:buNone/>
              <a:defRPr sz="3780" b="1"/>
            </a:lvl8pPr>
            <a:lvl9pPr marL="8639983" indent="0">
              <a:buNone/>
              <a:defRPr sz="378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7783" y="11834740"/>
            <a:ext cx="9137610" cy="1740712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934761" y="7942328"/>
            <a:ext cx="9182611" cy="3892412"/>
          </a:xfrm>
        </p:spPr>
        <p:txBody>
          <a:bodyPr anchor="b"/>
          <a:lstStyle>
            <a:lvl1pPr marL="0" indent="0">
              <a:buNone/>
              <a:defRPr sz="5669" b="1"/>
            </a:lvl1pPr>
            <a:lvl2pPr marL="1079998" indent="0">
              <a:buNone/>
              <a:defRPr sz="4724" b="1"/>
            </a:lvl2pPr>
            <a:lvl3pPr marL="2159996" indent="0">
              <a:buNone/>
              <a:defRPr sz="4252" b="1"/>
            </a:lvl3pPr>
            <a:lvl4pPr marL="3239994" indent="0">
              <a:buNone/>
              <a:defRPr sz="3780" b="1"/>
            </a:lvl4pPr>
            <a:lvl5pPr marL="4319991" indent="0">
              <a:buNone/>
              <a:defRPr sz="3780" b="1"/>
            </a:lvl5pPr>
            <a:lvl6pPr marL="5399989" indent="0">
              <a:buNone/>
              <a:defRPr sz="3780" b="1"/>
            </a:lvl6pPr>
            <a:lvl7pPr marL="6479987" indent="0">
              <a:buNone/>
              <a:defRPr sz="3780" b="1"/>
            </a:lvl7pPr>
            <a:lvl8pPr marL="7559985" indent="0">
              <a:buNone/>
              <a:defRPr sz="3780" b="1"/>
            </a:lvl8pPr>
            <a:lvl9pPr marL="8639983" indent="0">
              <a:buNone/>
              <a:defRPr sz="378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934761" y="11834740"/>
            <a:ext cx="9182611" cy="1740712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C78D0-258E-4757-BF22-4E2E95933ED5}" type="datetimeFigureOut">
              <a:rPr lang="ko-KR" altLang="en-US" smtClean="0"/>
              <a:t>2017-09-15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AB965-4EA4-477C-862C-B1773126254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92493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C78D0-258E-4757-BF22-4E2E95933ED5}" type="datetimeFigureOut">
              <a:rPr lang="ko-KR" altLang="en-US" smtClean="0"/>
              <a:t>2017-09-15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AB965-4EA4-477C-862C-B1773126254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41356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C78D0-258E-4757-BF22-4E2E95933ED5}" type="datetimeFigureOut">
              <a:rPr lang="ko-KR" altLang="en-US" smtClean="0"/>
              <a:t>2017-09-15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AB965-4EA4-477C-862C-B1773126254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26767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7781" y="2159952"/>
            <a:ext cx="6966409" cy="7559834"/>
          </a:xfrm>
        </p:spPr>
        <p:txBody>
          <a:bodyPr anchor="b"/>
          <a:lstStyle>
            <a:lvl1pPr>
              <a:defRPr sz="7559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82611" y="4664905"/>
            <a:ext cx="10934760" cy="23024494"/>
          </a:xfrm>
        </p:spPr>
        <p:txBody>
          <a:bodyPr/>
          <a:lstStyle>
            <a:lvl1pPr>
              <a:defRPr sz="7559"/>
            </a:lvl1pPr>
            <a:lvl2pPr>
              <a:defRPr sz="6614"/>
            </a:lvl2pPr>
            <a:lvl3pPr>
              <a:defRPr sz="5669"/>
            </a:lvl3pPr>
            <a:lvl4pPr>
              <a:defRPr sz="4724"/>
            </a:lvl4pPr>
            <a:lvl5pPr>
              <a:defRPr sz="4724"/>
            </a:lvl5pPr>
            <a:lvl6pPr>
              <a:defRPr sz="4724"/>
            </a:lvl6pPr>
            <a:lvl7pPr>
              <a:defRPr sz="4724"/>
            </a:lvl7pPr>
            <a:lvl8pPr>
              <a:defRPr sz="4724"/>
            </a:lvl8pPr>
            <a:lvl9pPr>
              <a:defRPr sz="4724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7781" y="9719786"/>
            <a:ext cx="6966409" cy="18007107"/>
          </a:xfrm>
        </p:spPr>
        <p:txBody>
          <a:bodyPr/>
          <a:lstStyle>
            <a:lvl1pPr marL="0" indent="0">
              <a:buNone/>
              <a:defRPr sz="3780"/>
            </a:lvl1pPr>
            <a:lvl2pPr marL="1079998" indent="0">
              <a:buNone/>
              <a:defRPr sz="3307"/>
            </a:lvl2pPr>
            <a:lvl3pPr marL="2159996" indent="0">
              <a:buNone/>
              <a:defRPr sz="2835"/>
            </a:lvl3pPr>
            <a:lvl4pPr marL="3239994" indent="0">
              <a:buNone/>
              <a:defRPr sz="2362"/>
            </a:lvl4pPr>
            <a:lvl5pPr marL="4319991" indent="0">
              <a:buNone/>
              <a:defRPr sz="2362"/>
            </a:lvl5pPr>
            <a:lvl6pPr marL="5399989" indent="0">
              <a:buNone/>
              <a:defRPr sz="2362"/>
            </a:lvl6pPr>
            <a:lvl7pPr marL="6479987" indent="0">
              <a:buNone/>
              <a:defRPr sz="2362"/>
            </a:lvl7pPr>
            <a:lvl8pPr marL="7559985" indent="0">
              <a:buNone/>
              <a:defRPr sz="2362"/>
            </a:lvl8pPr>
            <a:lvl9pPr marL="8639983" indent="0">
              <a:buNone/>
              <a:defRPr sz="2362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C78D0-258E-4757-BF22-4E2E95933ED5}" type="datetimeFigureOut">
              <a:rPr lang="ko-KR" altLang="en-US" smtClean="0"/>
              <a:t>2017-09-15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AB965-4EA4-477C-862C-B1773126254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0757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7781" y="2159952"/>
            <a:ext cx="6966409" cy="7559834"/>
          </a:xfrm>
        </p:spPr>
        <p:txBody>
          <a:bodyPr anchor="b"/>
          <a:lstStyle>
            <a:lvl1pPr>
              <a:defRPr sz="7559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82611" y="4664905"/>
            <a:ext cx="10934760" cy="23024494"/>
          </a:xfrm>
        </p:spPr>
        <p:txBody>
          <a:bodyPr anchor="t"/>
          <a:lstStyle>
            <a:lvl1pPr marL="0" indent="0">
              <a:buNone/>
              <a:defRPr sz="7559"/>
            </a:lvl1pPr>
            <a:lvl2pPr marL="1079998" indent="0">
              <a:buNone/>
              <a:defRPr sz="6614"/>
            </a:lvl2pPr>
            <a:lvl3pPr marL="2159996" indent="0">
              <a:buNone/>
              <a:defRPr sz="5669"/>
            </a:lvl3pPr>
            <a:lvl4pPr marL="3239994" indent="0">
              <a:buNone/>
              <a:defRPr sz="4724"/>
            </a:lvl4pPr>
            <a:lvl5pPr marL="4319991" indent="0">
              <a:buNone/>
              <a:defRPr sz="4724"/>
            </a:lvl5pPr>
            <a:lvl6pPr marL="5399989" indent="0">
              <a:buNone/>
              <a:defRPr sz="4724"/>
            </a:lvl6pPr>
            <a:lvl7pPr marL="6479987" indent="0">
              <a:buNone/>
              <a:defRPr sz="4724"/>
            </a:lvl7pPr>
            <a:lvl8pPr marL="7559985" indent="0">
              <a:buNone/>
              <a:defRPr sz="4724"/>
            </a:lvl8pPr>
            <a:lvl9pPr marL="8639983" indent="0">
              <a:buNone/>
              <a:defRPr sz="4724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7781" y="9719786"/>
            <a:ext cx="6966409" cy="18007107"/>
          </a:xfrm>
        </p:spPr>
        <p:txBody>
          <a:bodyPr/>
          <a:lstStyle>
            <a:lvl1pPr marL="0" indent="0">
              <a:buNone/>
              <a:defRPr sz="3780"/>
            </a:lvl1pPr>
            <a:lvl2pPr marL="1079998" indent="0">
              <a:buNone/>
              <a:defRPr sz="3307"/>
            </a:lvl2pPr>
            <a:lvl3pPr marL="2159996" indent="0">
              <a:buNone/>
              <a:defRPr sz="2835"/>
            </a:lvl3pPr>
            <a:lvl4pPr marL="3239994" indent="0">
              <a:buNone/>
              <a:defRPr sz="2362"/>
            </a:lvl4pPr>
            <a:lvl5pPr marL="4319991" indent="0">
              <a:buNone/>
              <a:defRPr sz="2362"/>
            </a:lvl5pPr>
            <a:lvl6pPr marL="5399989" indent="0">
              <a:buNone/>
              <a:defRPr sz="2362"/>
            </a:lvl6pPr>
            <a:lvl7pPr marL="6479987" indent="0">
              <a:buNone/>
              <a:defRPr sz="2362"/>
            </a:lvl7pPr>
            <a:lvl8pPr marL="7559985" indent="0">
              <a:buNone/>
              <a:defRPr sz="2362"/>
            </a:lvl8pPr>
            <a:lvl9pPr marL="8639983" indent="0">
              <a:buNone/>
              <a:defRPr sz="2362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C78D0-258E-4757-BF22-4E2E95933ED5}" type="datetimeFigureOut">
              <a:rPr lang="ko-KR" altLang="en-US" smtClean="0"/>
              <a:t>2017-09-15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AB965-4EA4-477C-862C-B1773126254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21094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968" y="1724969"/>
            <a:ext cx="18629590" cy="62623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968" y="8624810"/>
            <a:ext cx="18629590" cy="205570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84967" y="30029347"/>
            <a:ext cx="4859893" cy="17249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6C78D0-258E-4757-BF22-4E2E95933ED5}" type="datetimeFigureOut">
              <a:rPr lang="ko-KR" altLang="en-US" smtClean="0"/>
              <a:t>2017-09-15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154843" y="30029347"/>
            <a:ext cx="7289840" cy="17249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254665" y="30029347"/>
            <a:ext cx="4859893" cy="17249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FAB965-4EA4-477C-862C-B1773126254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5977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2159996" rtl="0" eaLnBrk="1" latinLnBrk="1" hangingPunct="1">
        <a:lnSpc>
          <a:spcPct val="90000"/>
        </a:lnSpc>
        <a:spcBef>
          <a:spcPct val="0"/>
        </a:spcBef>
        <a:buNone/>
        <a:defRPr sz="1039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39999" indent="-539999" algn="l" defTabSz="2159996" rtl="0" eaLnBrk="1" latinLnBrk="1" hangingPunct="1">
        <a:lnSpc>
          <a:spcPct val="90000"/>
        </a:lnSpc>
        <a:spcBef>
          <a:spcPts val="2362"/>
        </a:spcBef>
        <a:buFont typeface="Arial" panose="020B0604020202020204" pitchFamily="34" charset="0"/>
        <a:buChar char="•"/>
        <a:defRPr sz="6614" kern="1200">
          <a:solidFill>
            <a:schemeClr val="tx1"/>
          </a:solidFill>
          <a:latin typeface="+mn-lt"/>
          <a:ea typeface="+mn-ea"/>
          <a:cs typeface="+mn-cs"/>
        </a:defRPr>
      </a:lvl1pPr>
      <a:lvl2pPr marL="1619997" indent="-539999" algn="l" defTabSz="2159996" rtl="0" eaLnBrk="1" latinLnBrk="1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2pPr>
      <a:lvl3pPr marL="2699995" indent="-539999" algn="l" defTabSz="2159996" rtl="0" eaLnBrk="1" latinLnBrk="1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sz="4724" kern="1200">
          <a:solidFill>
            <a:schemeClr val="tx1"/>
          </a:solidFill>
          <a:latin typeface="+mn-lt"/>
          <a:ea typeface="+mn-ea"/>
          <a:cs typeface="+mn-cs"/>
        </a:defRPr>
      </a:lvl3pPr>
      <a:lvl4pPr marL="3779992" indent="-539999" algn="l" defTabSz="2159996" rtl="0" eaLnBrk="1" latinLnBrk="1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sz="4252" kern="1200">
          <a:solidFill>
            <a:schemeClr val="tx1"/>
          </a:solidFill>
          <a:latin typeface="+mn-lt"/>
          <a:ea typeface="+mn-ea"/>
          <a:cs typeface="+mn-cs"/>
        </a:defRPr>
      </a:lvl4pPr>
      <a:lvl5pPr marL="4859990" indent="-539999" algn="l" defTabSz="2159996" rtl="0" eaLnBrk="1" latinLnBrk="1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sz="4252" kern="1200">
          <a:solidFill>
            <a:schemeClr val="tx1"/>
          </a:solidFill>
          <a:latin typeface="+mn-lt"/>
          <a:ea typeface="+mn-ea"/>
          <a:cs typeface="+mn-cs"/>
        </a:defRPr>
      </a:lvl5pPr>
      <a:lvl6pPr marL="5939988" indent="-539999" algn="l" defTabSz="2159996" rtl="0" eaLnBrk="1" latinLnBrk="1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sz="4252" kern="1200">
          <a:solidFill>
            <a:schemeClr val="tx1"/>
          </a:solidFill>
          <a:latin typeface="+mn-lt"/>
          <a:ea typeface="+mn-ea"/>
          <a:cs typeface="+mn-cs"/>
        </a:defRPr>
      </a:lvl6pPr>
      <a:lvl7pPr marL="7019986" indent="-539999" algn="l" defTabSz="2159996" rtl="0" eaLnBrk="1" latinLnBrk="1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sz="4252" kern="1200">
          <a:solidFill>
            <a:schemeClr val="tx1"/>
          </a:solidFill>
          <a:latin typeface="+mn-lt"/>
          <a:ea typeface="+mn-ea"/>
          <a:cs typeface="+mn-cs"/>
        </a:defRPr>
      </a:lvl7pPr>
      <a:lvl8pPr marL="8099984" indent="-539999" algn="l" defTabSz="2159996" rtl="0" eaLnBrk="1" latinLnBrk="1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sz="4252" kern="1200">
          <a:solidFill>
            <a:schemeClr val="tx1"/>
          </a:solidFill>
          <a:latin typeface="+mn-lt"/>
          <a:ea typeface="+mn-ea"/>
          <a:cs typeface="+mn-cs"/>
        </a:defRPr>
      </a:lvl8pPr>
      <a:lvl9pPr marL="9179982" indent="-539999" algn="l" defTabSz="2159996" rtl="0" eaLnBrk="1" latinLnBrk="1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sz="425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59996" rtl="0" eaLnBrk="1" latinLnBrk="1" hangingPunct="1">
        <a:defRPr sz="4252" kern="1200">
          <a:solidFill>
            <a:schemeClr val="tx1"/>
          </a:solidFill>
          <a:latin typeface="+mn-lt"/>
          <a:ea typeface="+mn-ea"/>
          <a:cs typeface="+mn-cs"/>
        </a:defRPr>
      </a:lvl1pPr>
      <a:lvl2pPr marL="1079998" algn="l" defTabSz="2159996" rtl="0" eaLnBrk="1" latinLnBrk="1" hangingPunct="1">
        <a:defRPr sz="4252" kern="1200">
          <a:solidFill>
            <a:schemeClr val="tx1"/>
          </a:solidFill>
          <a:latin typeface="+mn-lt"/>
          <a:ea typeface="+mn-ea"/>
          <a:cs typeface="+mn-cs"/>
        </a:defRPr>
      </a:lvl2pPr>
      <a:lvl3pPr marL="2159996" algn="l" defTabSz="2159996" rtl="0" eaLnBrk="1" latinLnBrk="1" hangingPunct="1">
        <a:defRPr sz="4252" kern="1200">
          <a:solidFill>
            <a:schemeClr val="tx1"/>
          </a:solidFill>
          <a:latin typeface="+mn-lt"/>
          <a:ea typeface="+mn-ea"/>
          <a:cs typeface="+mn-cs"/>
        </a:defRPr>
      </a:lvl3pPr>
      <a:lvl4pPr marL="3239994" algn="l" defTabSz="2159996" rtl="0" eaLnBrk="1" latinLnBrk="1" hangingPunct="1">
        <a:defRPr sz="4252" kern="1200">
          <a:solidFill>
            <a:schemeClr val="tx1"/>
          </a:solidFill>
          <a:latin typeface="+mn-lt"/>
          <a:ea typeface="+mn-ea"/>
          <a:cs typeface="+mn-cs"/>
        </a:defRPr>
      </a:lvl4pPr>
      <a:lvl5pPr marL="4319991" algn="l" defTabSz="2159996" rtl="0" eaLnBrk="1" latinLnBrk="1" hangingPunct="1">
        <a:defRPr sz="4252" kern="1200">
          <a:solidFill>
            <a:schemeClr val="tx1"/>
          </a:solidFill>
          <a:latin typeface="+mn-lt"/>
          <a:ea typeface="+mn-ea"/>
          <a:cs typeface="+mn-cs"/>
        </a:defRPr>
      </a:lvl5pPr>
      <a:lvl6pPr marL="5399989" algn="l" defTabSz="2159996" rtl="0" eaLnBrk="1" latinLnBrk="1" hangingPunct="1">
        <a:defRPr sz="4252" kern="1200">
          <a:solidFill>
            <a:schemeClr val="tx1"/>
          </a:solidFill>
          <a:latin typeface="+mn-lt"/>
          <a:ea typeface="+mn-ea"/>
          <a:cs typeface="+mn-cs"/>
        </a:defRPr>
      </a:lvl6pPr>
      <a:lvl7pPr marL="6479987" algn="l" defTabSz="2159996" rtl="0" eaLnBrk="1" latinLnBrk="1" hangingPunct="1">
        <a:defRPr sz="4252" kern="1200">
          <a:solidFill>
            <a:schemeClr val="tx1"/>
          </a:solidFill>
          <a:latin typeface="+mn-lt"/>
          <a:ea typeface="+mn-ea"/>
          <a:cs typeface="+mn-cs"/>
        </a:defRPr>
      </a:lvl7pPr>
      <a:lvl8pPr marL="7559985" algn="l" defTabSz="2159996" rtl="0" eaLnBrk="1" latinLnBrk="1" hangingPunct="1">
        <a:defRPr sz="4252" kern="1200">
          <a:solidFill>
            <a:schemeClr val="tx1"/>
          </a:solidFill>
          <a:latin typeface="+mn-lt"/>
          <a:ea typeface="+mn-ea"/>
          <a:cs typeface="+mn-cs"/>
        </a:defRPr>
      </a:lvl8pPr>
      <a:lvl9pPr marL="8639983" algn="l" defTabSz="2159996" rtl="0" eaLnBrk="1" latinLnBrk="1" hangingPunct="1">
        <a:defRPr sz="425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png"/><Relationship Id="rId5" Type="http://schemas.openxmlformats.org/officeDocument/2006/relationships/image" Target="../media/image3.jpeg"/><Relationship Id="rId10" Type="http://schemas.openxmlformats.org/officeDocument/2006/relationships/image" Target="../media/image8.png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12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15.png"/><Relationship Id="rId5" Type="http://schemas.openxmlformats.org/officeDocument/2006/relationships/image" Target="../media/image3.jpeg"/><Relationship Id="rId15" Type="http://schemas.openxmlformats.org/officeDocument/2006/relationships/image" Target="../media/image19.png"/><Relationship Id="rId10" Type="http://schemas.openxmlformats.org/officeDocument/2006/relationships/image" Target="../media/image14.png"/><Relationship Id="rId4" Type="http://schemas.openxmlformats.org/officeDocument/2006/relationships/image" Target="../media/image2.jpe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png"/><Relationship Id="rId5" Type="http://schemas.openxmlformats.org/officeDocument/2006/relationships/image" Target="../media/image3.jpeg"/><Relationship Id="rId10" Type="http://schemas.openxmlformats.org/officeDocument/2006/relationships/image" Target="../media/image8.png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12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15.png"/><Relationship Id="rId5" Type="http://schemas.openxmlformats.org/officeDocument/2006/relationships/image" Target="../media/image3.jpeg"/><Relationship Id="rId15" Type="http://schemas.openxmlformats.org/officeDocument/2006/relationships/image" Target="../media/image19.png"/><Relationship Id="rId10" Type="http://schemas.openxmlformats.org/officeDocument/2006/relationships/image" Target="../media/image14.png"/><Relationship Id="rId4" Type="http://schemas.openxmlformats.org/officeDocument/2006/relationships/image" Target="../media/image2.jpe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그림 3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-40000"/>
                    </a14:imgEffect>
                  </a14:imgLayer>
                </a14:imgProps>
              </a:ext>
            </a:extLst>
          </a:blip>
          <a:srcRect l="10024" r="31334"/>
          <a:stretch/>
        </p:blipFill>
        <p:spPr>
          <a:xfrm>
            <a:off x="0" y="0"/>
            <a:ext cx="21599525" cy="53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직사각형 18"/>
          <p:cNvSpPr/>
          <p:nvPr/>
        </p:nvSpPr>
        <p:spPr>
          <a:xfrm>
            <a:off x="1" y="30949107"/>
            <a:ext cx="21599524" cy="1450181"/>
          </a:xfrm>
          <a:prstGeom prst="rect">
            <a:avLst/>
          </a:prstGeom>
          <a:gradFill>
            <a:gsLst>
              <a:gs pos="0">
                <a:schemeClr val="accent5">
                  <a:lumMod val="20000"/>
                  <a:lumOff val="80000"/>
                  <a:alpha val="55000"/>
                </a:schemeClr>
              </a:gs>
              <a:gs pos="34000">
                <a:schemeClr val="accent5">
                  <a:lumMod val="40000"/>
                  <a:lumOff val="60000"/>
                </a:schemeClr>
              </a:gs>
              <a:gs pos="66000">
                <a:schemeClr val="accent5">
                  <a:lumMod val="60000"/>
                  <a:lumOff val="40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smtClean="0">
                <a:solidFill>
                  <a:schemeClr val="bg1">
                    <a:lumMod val="85000"/>
                  </a:schemeClr>
                </a:solidFill>
                <a:latin typeface="+mn-ea"/>
              </a:rPr>
              <a:t>  </a:t>
            </a:r>
            <a:endParaRPr lang="en-US" altLang="ko-KR" sz="1600" dirty="0" smtClean="0">
              <a:solidFill>
                <a:schemeClr val="bg1">
                  <a:lumMod val="85000"/>
                </a:schemeClr>
              </a:solidFill>
              <a:latin typeface="+mn-ea"/>
            </a:endParaRPr>
          </a:p>
          <a:p>
            <a:pPr algn="ctr"/>
            <a:r>
              <a:rPr lang="en-US" altLang="ko-KR" sz="3600" b="1" dirty="0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2017</a:t>
            </a:r>
            <a:r>
              <a:rPr lang="ko-KR" altLang="en-US" sz="3600" b="1" dirty="0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년 </a:t>
            </a:r>
            <a:r>
              <a:rPr lang="ko-KR" altLang="en-US" sz="3600" b="1" dirty="0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하</a:t>
            </a:r>
            <a:r>
              <a:rPr lang="ko-KR" altLang="en-US" sz="3600" b="1" dirty="0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반기 </a:t>
            </a:r>
            <a:r>
              <a:rPr lang="ko-KR" altLang="en-US" sz="3600" b="1" dirty="0" err="1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에너지밸리</a:t>
            </a:r>
            <a:r>
              <a:rPr lang="ko-KR" altLang="en-US" sz="3600" b="1" dirty="0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 상생발전 워크숍</a:t>
            </a:r>
            <a:endParaRPr lang="ko-KR" altLang="en-US" sz="3600" b="1" dirty="0">
              <a:solidFill>
                <a:schemeClr val="accent1">
                  <a:lumMod val="75000"/>
                </a:schemeClr>
              </a:solidFill>
              <a:latin typeface="+mn-ea"/>
            </a:endParaRPr>
          </a:p>
        </p:txBody>
      </p:sp>
      <p:cxnSp>
        <p:nvCxnSpPr>
          <p:cNvPr id="5" name="직선 연결선 4"/>
          <p:cNvCxnSpPr/>
          <p:nvPr/>
        </p:nvCxnSpPr>
        <p:spPr>
          <a:xfrm>
            <a:off x="-475" y="5379358"/>
            <a:ext cx="21600000" cy="0"/>
          </a:xfrm>
          <a:prstGeom prst="line">
            <a:avLst/>
          </a:prstGeom>
          <a:ln w="889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직선 연결선 42"/>
          <p:cNvCxnSpPr/>
          <p:nvPr/>
        </p:nvCxnSpPr>
        <p:spPr>
          <a:xfrm>
            <a:off x="-475" y="5531758"/>
            <a:ext cx="21600000" cy="0"/>
          </a:xfrm>
          <a:prstGeom prst="line">
            <a:avLst/>
          </a:prstGeom>
          <a:ln w="317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133168" y="2083541"/>
            <a:ext cx="1108378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7200" b="1" dirty="0" smtClean="0">
                <a:solidFill>
                  <a:schemeClr val="bg1">
                    <a:lumMod val="85000"/>
                  </a:schemeClr>
                </a:solidFill>
              </a:rPr>
              <a:t>(</a:t>
            </a:r>
            <a:r>
              <a:rPr lang="ko-KR" altLang="en-US" sz="7200" b="1" dirty="0" smtClean="0">
                <a:solidFill>
                  <a:schemeClr val="bg1">
                    <a:lumMod val="85000"/>
                  </a:schemeClr>
                </a:solidFill>
              </a:rPr>
              <a:t>주</a:t>
            </a:r>
            <a:r>
              <a:rPr lang="en-US" altLang="ko-KR" sz="7200" b="1" dirty="0" smtClean="0">
                <a:solidFill>
                  <a:schemeClr val="bg1">
                    <a:lumMod val="85000"/>
                  </a:schemeClr>
                </a:solidFill>
              </a:rPr>
              <a:t>)</a:t>
            </a:r>
            <a:r>
              <a:rPr lang="ko-KR" altLang="en-US" sz="7200" b="1" dirty="0" err="1" smtClean="0">
                <a:solidFill>
                  <a:schemeClr val="bg1">
                    <a:lumMod val="85000"/>
                  </a:schemeClr>
                </a:solidFill>
              </a:rPr>
              <a:t>에너지밸리</a:t>
            </a:r>
            <a:endParaRPr lang="en-US" altLang="ko-KR" sz="7200" b="1" dirty="0" smtClean="0">
              <a:solidFill>
                <a:schemeClr val="bg1">
                  <a:lumMod val="85000"/>
                </a:schemeClr>
              </a:solidFill>
            </a:endParaRPr>
          </a:p>
          <a:p>
            <a:pPr algn="ctr"/>
            <a:r>
              <a:rPr lang="en-US" altLang="ko-KR" sz="4800" b="1" dirty="0" smtClean="0">
                <a:solidFill>
                  <a:schemeClr val="bg1">
                    <a:lumMod val="85000"/>
                  </a:schemeClr>
                </a:solidFill>
              </a:rPr>
              <a:t>Energy Valley Company Ltd.</a:t>
            </a:r>
            <a:endParaRPr lang="ko-KR" altLang="en-US" sz="4800" b="1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368617" y="6279447"/>
            <a:ext cx="20664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800" b="1" dirty="0" smtClean="0">
                <a:solidFill>
                  <a:schemeClr val="accent5">
                    <a:lumMod val="75000"/>
                  </a:schemeClr>
                </a:solidFill>
              </a:rPr>
              <a:t>지역사회와 공동 발전하는 스마트에너지 허브</a:t>
            </a:r>
            <a:r>
              <a:rPr lang="en-US" altLang="ko-KR" sz="4800" b="1" dirty="0" smtClean="0">
                <a:solidFill>
                  <a:schemeClr val="accent5">
                    <a:lumMod val="75000"/>
                  </a:schemeClr>
                </a:solidFill>
              </a:rPr>
              <a:t>,</a:t>
            </a:r>
            <a:r>
              <a:rPr lang="ko-KR" altLang="en-US" sz="4800" b="1" dirty="0" smtClean="0">
                <a:solidFill>
                  <a:schemeClr val="accent5">
                    <a:lumMod val="75000"/>
                  </a:schemeClr>
                </a:solidFill>
              </a:rPr>
              <a:t> 한국의 실리콘밸리 꿈꾼다</a:t>
            </a:r>
            <a:r>
              <a:rPr lang="en-US" altLang="ko-KR" sz="4800" b="1" dirty="0" smtClean="0">
                <a:solidFill>
                  <a:schemeClr val="accent5">
                    <a:lumMod val="75000"/>
                  </a:schemeClr>
                </a:solidFill>
              </a:rPr>
              <a:t>!</a:t>
            </a:r>
            <a:endParaRPr lang="ko-KR" altLang="en-US" sz="48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1028" name="Picture 4" descr="광주테크노파크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0416" y="31820373"/>
            <a:ext cx="2942993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그림 14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044" y="31820373"/>
            <a:ext cx="2991306" cy="432000"/>
          </a:xfrm>
          <a:prstGeom prst="rect">
            <a:avLst/>
          </a:prstGeom>
        </p:spPr>
      </p:pic>
      <p:pic>
        <p:nvPicPr>
          <p:cNvPr id="60" name="그림 59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46843" y="31271227"/>
            <a:ext cx="2986566" cy="432000"/>
          </a:xfrm>
          <a:prstGeom prst="rect">
            <a:avLst/>
          </a:prstGeom>
        </p:spPr>
      </p:pic>
      <p:pic>
        <p:nvPicPr>
          <p:cNvPr id="18" name="그림 17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6044" y="31271227"/>
            <a:ext cx="1583007" cy="468000"/>
          </a:xfrm>
          <a:prstGeom prst="rect">
            <a:avLst/>
          </a:prstGeom>
        </p:spPr>
      </p:pic>
      <p:sp>
        <p:nvSpPr>
          <p:cNvPr id="20" name="모서리가 둥근 직사각형 19"/>
          <p:cNvSpPr/>
          <p:nvPr/>
        </p:nvSpPr>
        <p:spPr>
          <a:xfrm>
            <a:off x="13923822" y="977077"/>
            <a:ext cx="7200000" cy="3411680"/>
          </a:xfrm>
          <a:prstGeom prst="roundRect">
            <a:avLst>
              <a:gd name="adj" fmla="val 9627"/>
            </a:avLst>
          </a:prstGeom>
          <a:solidFill>
            <a:schemeClr val="bg1">
              <a:lumMod val="95000"/>
              <a:alpha val="7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8000" rtlCol="0" anchor="ctr"/>
          <a:lstStyle/>
          <a:p>
            <a:pPr defTabSz="1262063">
              <a:lnSpc>
                <a:spcPct val="150000"/>
              </a:lnSpc>
            </a:pPr>
            <a:r>
              <a:rPr lang="ko-KR" altLang="en-US" sz="2000" dirty="0" smtClean="0">
                <a:solidFill>
                  <a:schemeClr val="accent1"/>
                </a:solidFill>
              </a:rPr>
              <a:t>회  사  명</a:t>
            </a:r>
            <a:r>
              <a:rPr lang="en-US" altLang="ko-KR" sz="2000" dirty="0" smtClean="0">
                <a:solidFill>
                  <a:schemeClr val="accent1"/>
                </a:solidFill>
              </a:rPr>
              <a:t>	</a:t>
            </a:r>
            <a:r>
              <a:rPr lang="ko-KR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㈜</a:t>
            </a:r>
            <a:r>
              <a:rPr lang="ko-KR" altLang="en-US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에너지밸리</a:t>
            </a:r>
            <a:endParaRPr lang="en-US" altLang="ko-KR" sz="20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defTabSz="1262063">
              <a:lnSpc>
                <a:spcPct val="150000"/>
              </a:lnSpc>
            </a:pPr>
            <a:r>
              <a:rPr lang="ko-KR" altLang="en-US" sz="2000" dirty="0" smtClean="0">
                <a:solidFill>
                  <a:schemeClr val="accent1"/>
                </a:solidFill>
              </a:rPr>
              <a:t>설  립  일</a:t>
            </a:r>
            <a:r>
              <a:rPr lang="en-US" altLang="ko-KR" sz="2000" dirty="0" smtClean="0">
                <a:solidFill>
                  <a:schemeClr val="accent1"/>
                </a:solidFill>
              </a:rPr>
              <a:t>	</a:t>
            </a:r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2015</a:t>
            </a:r>
            <a:r>
              <a:rPr lang="ko-KR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년 </a:t>
            </a:r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OO</a:t>
            </a:r>
            <a:r>
              <a:rPr lang="ko-KR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월 </a:t>
            </a:r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OO</a:t>
            </a:r>
            <a:r>
              <a:rPr lang="ko-KR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일</a:t>
            </a:r>
            <a:endParaRPr lang="en-US" altLang="ko-KR" sz="20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defTabSz="1262063">
              <a:lnSpc>
                <a:spcPct val="150000"/>
              </a:lnSpc>
            </a:pPr>
            <a:r>
              <a:rPr lang="ko-KR" altLang="en-US" sz="2000" dirty="0" smtClean="0">
                <a:solidFill>
                  <a:schemeClr val="accent1"/>
                </a:solidFill>
              </a:rPr>
              <a:t>주        소 </a:t>
            </a:r>
            <a:r>
              <a:rPr lang="en-US" altLang="ko-KR" sz="2000" dirty="0" smtClean="0">
                <a:solidFill>
                  <a:schemeClr val="accent1"/>
                </a:solidFill>
              </a:rPr>
              <a:t>	</a:t>
            </a:r>
            <a:r>
              <a:rPr lang="ko-KR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광주광역시 </a:t>
            </a:r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OO</a:t>
            </a:r>
            <a:r>
              <a:rPr lang="ko-KR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구 </a:t>
            </a:r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OO</a:t>
            </a:r>
            <a:r>
              <a:rPr lang="ko-KR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로 </a:t>
            </a:r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OOO</a:t>
            </a:r>
          </a:p>
          <a:p>
            <a:pPr defTabSz="1262063">
              <a:lnSpc>
                <a:spcPct val="150000"/>
              </a:lnSpc>
            </a:pPr>
            <a:r>
              <a:rPr lang="ko-KR" altLang="en-US" sz="2000" dirty="0" smtClean="0">
                <a:solidFill>
                  <a:schemeClr val="accent1"/>
                </a:solidFill>
              </a:rPr>
              <a:t>주요사업</a:t>
            </a:r>
            <a:r>
              <a:rPr lang="en-US" altLang="ko-KR" sz="2000" dirty="0" smtClean="0">
                <a:solidFill>
                  <a:schemeClr val="accent1"/>
                </a:solidFill>
              </a:rPr>
              <a:t>	</a:t>
            </a:r>
            <a:r>
              <a:rPr lang="ko-KR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에너지신산업 장치 및 시스템</a:t>
            </a:r>
            <a:endParaRPr lang="en-US" altLang="ko-KR" sz="20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defTabSz="1262063">
              <a:lnSpc>
                <a:spcPct val="150000"/>
              </a:lnSpc>
            </a:pPr>
            <a:r>
              <a:rPr lang="ko-KR" altLang="en-US" sz="2000" dirty="0" smtClean="0">
                <a:solidFill>
                  <a:schemeClr val="accent1"/>
                </a:solidFill>
              </a:rPr>
              <a:t>대  표  자</a:t>
            </a:r>
            <a:r>
              <a:rPr lang="en-US" altLang="ko-KR" sz="2000" dirty="0" smtClean="0">
                <a:solidFill>
                  <a:schemeClr val="accent1"/>
                </a:solidFill>
              </a:rPr>
              <a:t>	</a:t>
            </a:r>
            <a:r>
              <a:rPr lang="ko-KR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홍길동 시장</a:t>
            </a:r>
            <a:endParaRPr lang="en-US" altLang="ko-KR" sz="20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defTabSz="1262063">
              <a:lnSpc>
                <a:spcPct val="150000"/>
              </a:lnSpc>
            </a:pPr>
            <a:r>
              <a:rPr lang="ko-KR" altLang="en-US" sz="2000" dirty="0" smtClean="0">
                <a:solidFill>
                  <a:schemeClr val="accent1"/>
                </a:solidFill>
              </a:rPr>
              <a:t>매  출  액</a:t>
            </a:r>
            <a:r>
              <a:rPr lang="en-US" altLang="ko-KR" sz="2000" dirty="0" smtClean="0">
                <a:solidFill>
                  <a:schemeClr val="accent1"/>
                </a:solidFill>
              </a:rPr>
              <a:t>	</a:t>
            </a:r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OO,OOO</a:t>
            </a:r>
            <a:r>
              <a:rPr lang="ko-KR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(2016</a:t>
            </a:r>
            <a:r>
              <a:rPr lang="ko-KR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년</a:t>
            </a: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</a:t>
            </a:r>
            <a:r>
              <a:rPr lang="ko-KR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백만원</a:t>
            </a: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14545295" y="1278917"/>
            <a:ext cx="144000" cy="280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양쪽 모서리가 둥근 사각형 22"/>
          <p:cNvSpPr/>
          <p:nvPr/>
        </p:nvSpPr>
        <p:spPr>
          <a:xfrm>
            <a:off x="838197" y="7965656"/>
            <a:ext cx="4824000" cy="7200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dirty="0" smtClean="0"/>
              <a:t>기관</a:t>
            </a:r>
            <a:r>
              <a:rPr lang="ko-KR" altLang="en-US" sz="4000" dirty="0" smtClean="0"/>
              <a:t> </a:t>
            </a:r>
            <a:r>
              <a:rPr lang="ko-KR" altLang="en-US" sz="4000" dirty="0" smtClean="0"/>
              <a:t>소개</a:t>
            </a:r>
            <a:endParaRPr lang="ko-KR" altLang="en-US" sz="4000" dirty="0"/>
          </a:p>
        </p:txBody>
      </p:sp>
      <p:cxnSp>
        <p:nvCxnSpPr>
          <p:cNvPr id="27" name="직선 연결선 26"/>
          <p:cNvCxnSpPr/>
          <p:nvPr/>
        </p:nvCxnSpPr>
        <p:spPr>
          <a:xfrm>
            <a:off x="5673097" y="8685656"/>
            <a:ext cx="15336000" cy="0"/>
          </a:xfrm>
          <a:prstGeom prst="line">
            <a:avLst/>
          </a:prstGeom>
          <a:ln>
            <a:solidFill>
              <a:schemeClr val="accent1">
                <a:alpha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양쪽 모서리가 둥근 사각형 75"/>
          <p:cNvSpPr/>
          <p:nvPr/>
        </p:nvSpPr>
        <p:spPr>
          <a:xfrm>
            <a:off x="838197" y="20082213"/>
            <a:ext cx="9848692" cy="7200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dirty="0" smtClean="0"/>
              <a:t>기업</a:t>
            </a:r>
            <a:r>
              <a:rPr lang="ko-KR" altLang="en-US" sz="4000" dirty="0" smtClean="0"/>
              <a:t> </a:t>
            </a:r>
            <a:r>
              <a:rPr lang="ko-KR" altLang="en-US" sz="4000" dirty="0" smtClean="0"/>
              <a:t>기술</a:t>
            </a:r>
            <a:r>
              <a:rPr lang="ko-KR" altLang="en-US" sz="4000" dirty="0" smtClean="0"/>
              <a:t> </a:t>
            </a:r>
            <a:r>
              <a:rPr lang="ko-KR" altLang="en-US" sz="4000" dirty="0" smtClean="0"/>
              <a:t>지원</a:t>
            </a:r>
            <a:r>
              <a:rPr lang="ko-KR" altLang="en-US" sz="4000" dirty="0" smtClean="0"/>
              <a:t> </a:t>
            </a:r>
            <a:r>
              <a:rPr lang="en-US" altLang="ko-KR" sz="4000" dirty="0" smtClean="0"/>
              <a:t>or </a:t>
            </a:r>
            <a:r>
              <a:rPr lang="ko-KR" altLang="en-US" sz="4000" dirty="0" smtClean="0"/>
              <a:t>기술사업화</a:t>
            </a:r>
            <a:r>
              <a:rPr lang="ko-KR" altLang="en-US" sz="4000" dirty="0" smtClean="0"/>
              <a:t> </a:t>
            </a:r>
            <a:r>
              <a:rPr lang="ko-KR" altLang="en-US" sz="4000" dirty="0" smtClean="0"/>
              <a:t>사업</a:t>
            </a:r>
            <a:r>
              <a:rPr lang="ko-KR" altLang="en-US" sz="4000" dirty="0" smtClean="0"/>
              <a:t> </a:t>
            </a:r>
            <a:r>
              <a:rPr lang="ko-KR" altLang="en-US" sz="4000" dirty="0" smtClean="0"/>
              <a:t>안내</a:t>
            </a:r>
            <a:endParaRPr lang="ko-KR" altLang="en-US" sz="4000" dirty="0"/>
          </a:p>
        </p:txBody>
      </p:sp>
      <p:cxnSp>
        <p:nvCxnSpPr>
          <p:cNvPr id="77" name="직선 연결선 76"/>
          <p:cNvCxnSpPr/>
          <p:nvPr/>
        </p:nvCxnSpPr>
        <p:spPr>
          <a:xfrm>
            <a:off x="5673097" y="20802213"/>
            <a:ext cx="15336000" cy="0"/>
          </a:xfrm>
          <a:prstGeom prst="line">
            <a:avLst/>
          </a:prstGeom>
          <a:ln>
            <a:solidFill>
              <a:schemeClr val="accent1">
                <a:alpha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그림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86889" y="9199085"/>
            <a:ext cx="7200000" cy="4958490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135809" y="9199085"/>
            <a:ext cx="7200000" cy="4979440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86889" y="14704244"/>
            <a:ext cx="7200000" cy="5026415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135809" y="14704244"/>
            <a:ext cx="7200000" cy="4906195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941883" y="21427927"/>
            <a:ext cx="7200000" cy="5033629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3136780" y="21427928"/>
            <a:ext cx="7200000" cy="5400000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cxnSp>
        <p:nvCxnSpPr>
          <p:cNvPr id="48" name="직선 연결선 47"/>
          <p:cNvCxnSpPr/>
          <p:nvPr/>
        </p:nvCxnSpPr>
        <p:spPr>
          <a:xfrm>
            <a:off x="5673097" y="26799498"/>
            <a:ext cx="15336000" cy="0"/>
          </a:xfrm>
          <a:prstGeom prst="line">
            <a:avLst/>
          </a:prstGeom>
          <a:ln>
            <a:solidFill>
              <a:schemeClr val="accent1">
                <a:alpha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1440375" y="26856318"/>
            <a:ext cx="1921675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altLang="ko-KR" sz="4000" dirty="0" smtClean="0"/>
              <a:t>~~~~~~</a:t>
            </a:r>
            <a:r>
              <a:rPr lang="ko-KR" altLang="en-US" sz="4000" dirty="0" smtClean="0"/>
              <a:t> </a:t>
            </a:r>
            <a:r>
              <a:rPr lang="en-US" altLang="ko-KR" sz="4000" dirty="0" smtClean="0"/>
              <a:t>~~~~~~~~</a:t>
            </a:r>
            <a:r>
              <a:rPr lang="ko-KR" altLang="en-US" sz="4000" dirty="0" smtClean="0"/>
              <a:t> </a:t>
            </a:r>
            <a:r>
              <a:rPr lang="en-US" altLang="ko-KR" sz="4000" dirty="0" smtClean="0"/>
              <a:t>~~~~~~~~</a:t>
            </a:r>
            <a:r>
              <a:rPr lang="ko-KR" altLang="en-US" sz="4000" dirty="0" smtClean="0"/>
              <a:t> </a:t>
            </a:r>
            <a:r>
              <a:rPr lang="en-US" altLang="ko-KR" sz="4000" dirty="0" smtClean="0"/>
              <a:t>~~~~~</a:t>
            </a:r>
            <a:r>
              <a:rPr lang="ko-KR" altLang="en-US" sz="4000" dirty="0" smtClean="0"/>
              <a:t> </a:t>
            </a:r>
            <a:r>
              <a:rPr lang="en-US" altLang="ko-KR" sz="4000" dirty="0" smtClean="0"/>
              <a:t>~~~</a:t>
            </a:r>
            <a:r>
              <a:rPr lang="ko-KR" altLang="en-US" sz="4000" dirty="0" smtClean="0"/>
              <a:t> </a:t>
            </a:r>
            <a:r>
              <a:rPr lang="en-US" altLang="ko-KR" sz="4000" dirty="0" smtClean="0"/>
              <a:t>~~~~</a:t>
            </a:r>
            <a:r>
              <a:rPr lang="ko-KR" altLang="en-US" sz="4000" dirty="0" smtClean="0"/>
              <a:t> </a:t>
            </a:r>
            <a:r>
              <a:rPr lang="en-US" altLang="ko-KR" sz="4000" dirty="0" smtClean="0"/>
              <a:t>~~~~~~~~</a:t>
            </a:r>
            <a:r>
              <a:rPr lang="ko-KR" altLang="en-US" sz="4000" dirty="0" smtClean="0"/>
              <a:t> </a:t>
            </a:r>
            <a:r>
              <a:rPr lang="en-US" altLang="ko-KR" sz="4000" dirty="0" smtClean="0"/>
              <a:t>~~~~~~~~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altLang="ko-KR" sz="4000" dirty="0" smtClean="0"/>
              <a:t>~~~~</a:t>
            </a:r>
            <a:r>
              <a:rPr lang="ko-KR" altLang="en-US" sz="4000" dirty="0" smtClean="0"/>
              <a:t> </a:t>
            </a:r>
            <a:r>
              <a:rPr lang="en-US" altLang="ko-KR" sz="4000" dirty="0"/>
              <a:t>~~~~~~~~</a:t>
            </a:r>
            <a:r>
              <a:rPr lang="ko-KR" altLang="en-US" sz="4000" dirty="0"/>
              <a:t> </a:t>
            </a:r>
            <a:r>
              <a:rPr lang="en-US" altLang="ko-KR" sz="4000" dirty="0"/>
              <a:t>~~~~~~~~</a:t>
            </a:r>
            <a:r>
              <a:rPr lang="ko-KR" altLang="en-US" sz="4000" dirty="0"/>
              <a:t> </a:t>
            </a:r>
            <a:r>
              <a:rPr lang="en-US" altLang="ko-KR" sz="4000" dirty="0"/>
              <a:t>~~~~~</a:t>
            </a:r>
            <a:r>
              <a:rPr lang="ko-KR" altLang="en-US" sz="4000" dirty="0"/>
              <a:t> </a:t>
            </a:r>
            <a:r>
              <a:rPr lang="en-US" altLang="ko-KR" sz="4000" dirty="0" smtClean="0"/>
              <a:t>~~</a:t>
            </a:r>
            <a:r>
              <a:rPr lang="ko-KR" altLang="en-US" sz="4000" dirty="0" smtClean="0"/>
              <a:t> </a:t>
            </a:r>
            <a:r>
              <a:rPr lang="en-US" altLang="ko-KR" sz="4000" dirty="0"/>
              <a:t>~~~~</a:t>
            </a:r>
            <a:r>
              <a:rPr lang="ko-KR" altLang="en-US" sz="4000" dirty="0"/>
              <a:t> </a:t>
            </a:r>
            <a:r>
              <a:rPr lang="en-US" altLang="ko-KR" sz="4000" dirty="0" smtClean="0"/>
              <a:t>~~~</a:t>
            </a:r>
            <a:r>
              <a:rPr lang="ko-KR" altLang="en-US" sz="4000" dirty="0" smtClean="0"/>
              <a:t>  </a:t>
            </a:r>
            <a:r>
              <a:rPr lang="en-US" altLang="ko-KR" sz="4000" dirty="0" smtClean="0"/>
              <a:t>~~~</a:t>
            </a:r>
            <a:r>
              <a:rPr lang="ko-KR" altLang="en-US" sz="4000" dirty="0" smtClean="0"/>
              <a:t> </a:t>
            </a:r>
            <a:r>
              <a:rPr lang="en-US" altLang="ko-KR" sz="4000" dirty="0" smtClean="0"/>
              <a:t>~~~</a:t>
            </a:r>
            <a:r>
              <a:rPr lang="ko-KR" altLang="en-US" sz="4000" dirty="0" smtClean="0"/>
              <a:t>  </a:t>
            </a:r>
            <a:r>
              <a:rPr lang="en-US" altLang="ko-KR" sz="4000" dirty="0" smtClean="0"/>
              <a:t>~~~~~</a:t>
            </a:r>
            <a:endParaRPr lang="ko-KR" altLang="en-US" sz="4000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altLang="ko-KR" sz="4000" dirty="0" smtClean="0"/>
              <a:t>~~~~~</a:t>
            </a:r>
            <a:r>
              <a:rPr lang="ko-KR" altLang="en-US" sz="4000" dirty="0" smtClean="0"/>
              <a:t> </a:t>
            </a:r>
            <a:r>
              <a:rPr lang="en-US" altLang="ko-KR" sz="4000" dirty="0"/>
              <a:t>~~~~~~~~</a:t>
            </a:r>
            <a:r>
              <a:rPr lang="ko-KR" altLang="en-US" sz="4000" dirty="0"/>
              <a:t> </a:t>
            </a:r>
            <a:r>
              <a:rPr lang="en-US" altLang="ko-KR" sz="4000" dirty="0"/>
              <a:t>~~~~~~~~</a:t>
            </a:r>
            <a:r>
              <a:rPr lang="ko-KR" altLang="en-US" sz="4000" dirty="0"/>
              <a:t> </a:t>
            </a:r>
            <a:r>
              <a:rPr lang="en-US" altLang="ko-KR" sz="4000" dirty="0" smtClean="0"/>
              <a:t>~~</a:t>
            </a:r>
            <a:r>
              <a:rPr lang="ko-KR" altLang="en-US" sz="4000" dirty="0" smtClean="0"/>
              <a:t> </a:t>
            </a:r>
            <a:r>
              <a:rPr lang="en-US" altLang="ko-KR" sz="4000" dirty="0"/>
              <a:t>~~~</a:t>
            </a:r>
            <a:r>
              <a:rPr lang="ko-KR" altLang="en-US" sz="4000" dirty="0"/>
              <a:t> </a:t>
            </a:r>
            <a:r>
              <a:rPr lang="en-US" altLang="ko-KR" sz="4000" dirty="0"/>
              <a:t>~~~~</a:t>
            </a:r>
            <a:r>
              <a:rPr lang="ko-KR" altLang="en-US" sz="4000" dirty="0"/>
              <a:t> </a:t>
            </a:r>
            <a:r>
              <a:rPr lang="en-US" altLang="ko-KR" sz="4000" dirty="0"/>
              <a:t>~~~~~~~~</a:t>
            </a:r>
            <a:r>
              <a:rPr lang="ko-KR" altLang="en-US" sz="4000" dirty="0"/>
              <a:t> </a:t>
            </a:r>
            <a:r>
              <a:rPr lang="en-US" altLang="ko-KR" sz="4000" dirty="0" smtClean="0"/>
              <a:t>~~~~~~</a:t>
            </a:r>
            <a:r>
              <a:rPr lang="ko-KR" altLang="en-US" sz="4000" dirty="0" smtClean="0"/>
              <a:t> </a:t>
            </a:r>
            <a:r>
              <a:rPr lang="en-US" altLang="ko-KR" sz="4000" dirty="0" smtClean="0"/>
              <a:t>~~</a:t>
            </a:r>
            <a:r>
              <a:rPr lang="ko-KR" altLang="en-US" sz="4000" dirty="0" smtClean="0"/>
              <a:t> </a:t>
            </a:r>
            <a:r>
              <a:rPr lang="en-US" altLang="ko-KR" sz="4000" dirty="0" smtClean="0"/>
              <a:t>~~~</a:t>
            </a:r>
            <a:endParaRPr lang="ko-KR" altLang="en-US" sz="4000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altLang="ko-KR" sz="4000" dirty="0" smtClean="0"/>
              <a:t>~~~~~</a:t>
            </a:r>
            <a:r>
              <a:rPr lang="ko-KR" altLang="en-US" sz="4000" dirty="0" smtClean="0"/>
              <a:t> </a:t>
            </a:r>
            <a:r>
              <a:rPr lang="en-US" altLang="ko-KR" sz="4000" dirty="0"/>
              <a:t>~~~~~~~~</a:t>
            </a:r>
            <a:r>
              <a:rPr lang="ko-KR" altLang="en-US" sz="4000" dirty="0"/>
              <a:t> </a:t>
            </a:r>
            <a:r>
              <a:rPr lang="en-US" altLang="ko-KR" sz="4000" dirty="0" smtClean="0"/>
              <a:t>~~~~~</a:t>
            </a:r>
            <a:r>
              <a:rPr lang="ko-KR" altLang="en-US" sz="4000" dirty="0" smtClean="0"/>
              <a:t> </a:t>
            </a:r>
            <a:r>
              <a:rPr lang="en-US" altLang="ko-KR" sz="4000" dirty="0"/>
              <a:t>~~~~~</a:t>
            </a:r>
            <a:r>
              <a:rPr lang="ko-KR" altLang="en-US" sz="4000" dirty="0"/>
              <a:t> </a:t>
            </a:r>
            <a:r>
              <a:rPr lang="en-US" altLang="ko-KR" sz="4000" dirty="0"/>
              <a:t>~~~</a:t>
            </a:r>
            <a:r>
              <a:rPr lang="ko-KR" altLang="en-US" sz="4000" dirty="0"/>
              <a:t> </a:t>
            </a:r>
            <a:r>
              <a:rPr lang="en-US" altLang="ko-KR" sz="4000" dirty="0"/>
              <a:t>~~~~</a:t>
            </a:r>
            <a:r>
              <a:rPr lang="ko-KR" altLang="en-US" sz="4000" dirty="0"/>
              <a:t> </a:t>
            </a:r>
            <a:r>
              <a:rPr lang="en-US" altLang="ko-KR" sz="4000" dirty="0" smtClean="0"/>
              <a:t>~~~~~</a:t>
            </a:r>
            <a:r>
              <a:rPr lang="ko-KR" altLang="en-US" sz="4000" dirty="0" smtClean="0"/>
              <a:t> </a:t>
            </a:r>
            <a:r>
              <a:rPr lang="en-US" altLang="ko-KR" sz="4000" dirty="0" smtClean="0"/>
              <a:t>~~~</a:t>
            </a:r>
            <a:r>
              <a:rPr lang="ko-KR" altLang="en-US" sz="4000" dirty="0" smtClean="0"/>
              <a:t> </a:t>
            </a:r>
            <a:r>
              <a:rPr lang="en-US" altLang="ko-KR" sz="4000" dirty="0" smtClean="0"/>
              <a:t>~~~~~</a:t>
            </a:r>
            <a:r>
              <a:rPr lang="ko-KR" altLang="en-US" sz="4000" dirty="0" smtClean="0"/>
              <a:t> </a:t>
            </a:r>
            <a:r>
              <a:rPr lang="en-US" altLang="ko-KR" sz="4000" dirty="0" smtClean="0"/>
              <a:t>~~~</a:t>
            </a:r>
            <a:r>
              <a:rPr lang="ko-KR" altLang="en-US" sz="4000" dirty="0" smtClean="0"/>
              <a:t> </a:t>
            </a:r>
            <a:r>
              <a:rPr lang="en-US" altLang="ko-KR" sz="4000" dirty="0" smtClean="0"/>
              <a:t>~~~~</a:t>
            </a:r>
            <a:endParaRPr lang="ko-KR" altLang="en-US" sz="4000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altLang="ko-KR" sz="4000" dirty="0"/>
              <a:t>~~~~~~</a:t>
            </a:r>
            <a:r>
              <a:rPr lang="ko-KR" altLang="en-US" sz="4000" dirty="0"/>
              <a:t> </a:t>
            </a:r>
            <a:r>
              <a:rPr lang="en-US" altLang="ko-KR" sz="4000" dirty="0" smtClean="0"/>
              <a:t>~~~~</a:t>
            </a:r>
            <a:r>
              <a:rPr lang="ko-KR" altLang="en-US" sz="4000" dirty="0" smtClean="0"/>
              <a:t> </a:t>
            </a:r>
            <a:r>
              <a:rPr lang="en-US" altLang="ko-KR" sz="4000" dirty="0"/>
              <a:t>~~~~~~~~</a:t>
            </a:r>
            <a:r>
              <a:rPr lang="ko-KR" altLang="en-US" sz="4000" dirty="0"/>
              <a:t> </a:t>
            </a:r>
            <a:r>
              <a:rPr lang="en-US" altLang="ko-KR" sz="4000" dirty="0"/>
              <a:t>~~~~~</a:t>
            </a:r>
            <a:r>
              <a:rPr lang="ko-KR" altLang="en-US" sz="4000" dirty="0"/>
              <a:t> </a:t>
            </a:r>
            <a:r>
              <a:rPr lang="en-US" altLang="ko-KR" sz="4000" dirty="0"/>
              <a:t>~~~</a:t>
            </a:r>
            <a:r>
              <a:rPr lang="ko-KR" altLang="en-US" sz="4000" dirty="0"/>
              <a:t> </a:t>
            </a:r>
            <a:r>
              <a:rPr lang="en-US" altLang="ko-KR" sz="4000" dirty="0"/>
              <a:t>~~~~</a:t>
            </a:r>
            <a:r>
              <a:rPr lang="ko-KR" altLang="en-US" sz="4000" dirty="0"/>
              <a:t> </a:t>
            </a:r>
            <a:r>
              <a:rPr lang="en-US" altLang="ko-KR" sz="4000" dirty="0"/>
              <a:t>~~~~~~~~</a:t>
            </a:r>
            <a:r>
              <a:rPr lang="ko-KR" altLang="en-US" sz="4000" dirty="0"/>
              <a:t> </a:t>
            </a:r>
            <a:r>
              <a:rPr lang="en-US" altLang="ko-KR" sz="4000" dirty="0" smtClean="0"/>
              <a:t>~~~~~</a:t>
            </a:r>
            <a:r>
              <a:rPr lang="ko-KR" altLang="en-US" sz="4000" dirty="0" smtClean="0"/>
              <a:t> </a:t>
            </a:r>
            <a:r>
              <a:rPr lang="en-US" altLang="ko-KR" sz="4000" dirty="0" smtClean="0"/>
              <a:t>~~~</a:t>
            </a:r>
            <a:endParaRPr lang="ko-KR" altLang="en-US" sz="4000" dirty="0"/>
          </a:p>
          <a:p>
            <a:pPr marL="685800" indent="-685800">
              <a:buFont typeface="Arial" panose="020B0604020202020204" pitchFamily="34" charset="0"/>
              <a:buChar char="•"/>
            </a:pPr>
            <a:endParaRPr lang="ko-KR" altLang="en-US" sz="4000" dirty="0"/>
          </a:p>
        </p:txBody>
      </p:sp>
    </p:spTree>
    <p:extLst>
      <p:ext uri="{BB962C8B-B14F-4D97-AF65-F5344CB8AC3E}">
        <p14:creationId xmlns:p14="http://schemas.microsoft.com/office/powerpoint/2010/main" val="2536182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그림 3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-40000"/>
                    </a14:imgEffect>
                  </a14:imgLayer>
                </a14:imgProps>
              </a:ext>
            </a:extLst>
          </a:blip>
          <a:srcRect l="10024" r="31334"/>
          <a:stretch/>
        </p:blipFill>
        <p:spPr>
          <a:xfrm>
            <a:off x="0" y="0"/>
            <a:ext cx="21599525" cy="53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직사각형 18"/>
          <p:cNvSpPr/>
          <p:nvPr/>
        </p:nvSpPr>
        <p:spPr>
          <a:xfrm>
            <a:off x="1" y="30949107"/>
            <a:ext cx="21599524" cy="1450181"/>
          </a:xfrm>
          <a:prstGeom prst="rect">
            <a:avLst/>
          </a:prstGeom>
          <a:gradFill>
            <a:gsLst>
              <a:gs pos="0">
                <a:schemeClr val="accent5">
                  <a:lumMod val="20000"/>
                  <a:lumOff val="80000"/>
                  <a:alpha val="55000"/>
                </a:schemeClr>
              </a:gs>
              <a:gs pos="34000">
                <a:schemeClr val="accent5">
                  <a:lumMod val="40000"/>
                  <a:lumOff val="60000"/>
                </a:schemeClr>
              </a:gs>
              <a:gs pos="66000">
                <a:schemeClr val="accent5">
                  <a:lumMod val="60000"/>
                  <a:lumOff val="40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smtClean="0">
                <a:solidFill>
                  <a:schemeClr val="bg1">
                    <a:lumMod val="85000"/>
                  </a:schemeClr>
                </a:solidFill>
                <a:latin typeface="+mn-ea"/>
              </a:rPr>
              <a:t>  </a:t>
            </a:r>
            <a:endParaRPr lang="en-US" altLang="ko-KR" sz="1600" dirty="0" smtClean="0">
              <a:solidFill>
                <a:schemeClr val="bg1">
                  <a:lumMod val="85000"/>
                </a:schemeClr>
              </a:solidFill>
              <a:latin typeface="+mn-ea"/>
            </a:endParaRPr>
          </a:p>
          <a:p>
            <a:pPr algn="ctr"/>
            <a:r>
              <a:rPr lang="en-US" altLang="ko-KR" sz="3600" b="1" dirty="0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2017</a:t>
            </a:r>
            <a:r>
              <a:rPr lang="ko-KR" altLang="en-US" sz="3600" b="1" dirty="0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년 </a:t>
            </a:r>
            <a:r>
              <a:rPr lang="ko-KR" altLang="en-US" sz="3600" b="1" dirty="0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하</a:t>
            </a:r>
            <a:r>
              <a:rPr lang="ko-KR" altLang="en-US" sz="3600" b="1" dirty="0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반기 </a:t>
            </a:r>
            <a:r>
              <a:rPr lang="ko-KR" altLang="en-US" sz="3600" b="1" dirty="0" err="1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에너지밸리</a:t>
            </a:r>
            <a:r>
              <a:rPr lang="ko-KR" altLang="en-US" sz="3600" b="1" dirty="0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 상생발전 워크숍</a:t>
            </a:r>
            <a:endParaRPr lang="ko-KR" altLang="en-US" sz="3600" b="1" dirty="0">
              <a:solidFill>
                <a:schemeClr val="accent1">
                  <a:lumMod val="75000"/>
                </a:schemeClr>
              </a:solidFill>
              <a:latin typeface="+mn-ea"/>
            </a:endParaRPr>
          </a:p>
        </p:txBody>
      </p:sp>
      <p:cxnSp>
        <p:nvCxnSpPr>
          <p:cNvPr id="5" name="직선 연결선 4"/>
          <p:cNvCxnSpPr/>
          <p:nvPr/>
        </p:nvCxnSpPr>
        <p:spPr>
          <a:xfrm>
            <a:off x="-475" y="5379358"/>
            <a:ext cx="21600000" cy="0"/>
          </a:xfrm>
          <a:prstGeom prst="line">
            <a:avLst/>
          </a:prstGeom>
          <a:ln w="889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직선 연결선 42"/>
          <p:cNvCxnSpPr/>
          <p:nvPr/>
        </p:nvCxnSpPr>
        <p:spPr>
          <a:xfrm>
            <a:off x="-475" y="5531758"/>
            <a:ext cx="21600000" cy="0"/>
          </a:xfrm>
          <a:prstGeom prst="line">
            <a:avLst/>
          </a:prstGeom>
          <a:ln w="317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 descr="광주테크노파크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0416" y="31820373"/>
            <a:ext cx="2942993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그림 14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044" y="31820373"/>
            <a:ext cx="2991306" cy="432000"/>
          </a:xfrm>
          <a:prstGeom prst="rect">
            <a:avLst/>
          </a:prstGeom>
        </p:spPr>
      </p:pic>
      <p:pic>
        <p:nvPicPr>
          <p:cNvPr id="60" name="그림 59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46843" y="31271227"/>
            <a:ext cx="2986566" cy="432000"/>
          </a:xfrm>
          <a:prstGeom prst="rect">
            <a:avLst/>
          </a:prstGeom>
        </p:spPr>
      </p:pic>
      <p:pic>
        <p:nvPicPr>
          <p:cNvPr id="18" name="그림 17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6044" y="31271227"/>
            <a:ext cx="1583007" cy="46800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2984346" y="2083541"/>
            <a:ext cx="156308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7200" b="1" dirty="0" smtClean="0">
                <a:solidFill>
                  <a:schemeClr val="bg1">
                    <a:lumMod val="85000"/>
                  </a:schemeClr>
                </a:solidFill>
              </a:rPr>
              <a:t>기술협력</a:t>
            </a:r>
            <a:r>
              <a:rPr lang="ko-KR" altLang="en-US" sz="7200" b="1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ko-KR" altLang="en-US" sz="7200" b="1" dirty="0" smtClean="0">
                <a:solidFill>
                  <a:schemeClr val="bg1">
                    <a:lumMod val="85000"/>
                  </a:schemeClr>
                </a:solidFill>
              </a:rPr>
              <a:t>및</a:t>
            </a:r>
            <a:r>
              <a:rPr lang="ko-KR" altLang="en-US" sz="7200" b="1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ko-KR" altLang="en-US" sz="7200" b="1" dirty="0" smtClean="0">
                <a:solidFill>
                  <a:schemeClr val="bg1">
                    <a:lumMod val="85000"/>
                  </a:schemeClr>
                </a:solidFill>
              </a:rPr>
              <a:t>기술사업화</a:t>
            </a:r>
            <a:r>
              <a:rPr lang="ko-KR" altLang="en-US" sz="7200" b="1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ko-KR" altLang="en-US" sz="7200" b="1" dirty="0" smtClean="0">
                <a:solidFill>
                  <a:schemeClr val="bg1">
                    <a:lumMod val="85000"/>
                  </a:schemeClr>
                </a:solidFill>
              </a:rPr>
              <a:t>대상</a:t>
            </a:r>
            <a:r>
              <a:rPr lang="ko-KR" altLang="en-US" sz="7200" b="1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ko-KR" altLang="en-US" sz="7200" b="1" dirty="0" smtClean="0">
                <a:solidFill>
                  <a:schemeClr val="bg1">
                    <a:lumMod val="85000"/>
                  </a:schemeClr>
                </a:solidFill>
              </a:rPr>
              <a:t>기술</a:t>
            </a:r>
            <a:endParaRPr lang="ko-KR" altLang="en-US" sz="4800" b="1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497978" y="25316428"/>
            <a:ext cx="7200000" cy="5014286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11" name="그림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77529" y="25316428"/>
            <a:ext cx="7200000" cy="5400000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497978" y="19144486"/>
            <a:ext cx="7200000" cy="5400000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13" name="그림 1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077529" y="19328810"/>
            <a:ext cx="7200000" cy="4958491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14" name="그림 1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497978" y="12622229"/>
            <a:ext cx="7200000" cy="5026415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16" name="그림 1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077529" y="12549369"/>
            <a:ext cx="7200000" cy="5026415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17" name="그림 16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497978" y="7001257"/>
            <a:ext cx="7200000" cy="5344330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22" name="그림 2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077529" y="7001257"/>
            <a:ext cx="7200000" cy="5014286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36" name="양쪽 모서리가 둥근 사각형 35"/>
          <p:cNvSpPr/>
          <p:nvPr/>
        </p:nvSpPr>
        <p:spPr>
          <a:xfrm>
            <a:off x="838197" y="5984456"/>
            <a:ext cx="5400000" cy="7200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dirty="0" smtClean="0"/>
              <a:t>기술협력</a:t>
            </a:r>
            <a:r>
              <a:rPr lang="ko-KR" altLang="en-US" sz="4000" dirty="0" smtClean="0"/>
              <a:t> </a:t>
            </a:r>
            <a:r>
              <a:rPr lang="ko-KR" altLang="en-US" sz="4000" dirty="0" smtClean="0"/>
              <a:t>대상</a:t>
            </a:r>
            <a:r>
              <a:rPr lang="ko-KR" altLang="en-US" sz="4000" dirty="0" smtClean="0"/>
              <a:t> </a:t>
            </a:r>
            <a:r>
              <a:rPr lang="ko-KR" altLang="en-US" sz="4000" dirty="0" smtClean="0"/>
              <a:t>기술</a:t>
            </a:r>
            <a:endParaRPr lang="ko-KR" altLang="en-US" sz="4000" dirty="0"/>
          </a:p>
        </p:txBody>
      </p:sp>
      <p:cxnSp>
        <p:nvCxnSpPr>
          <p:cNvPr id="37" name="직선 연결선 36"/>
          <p:cNvCxnSpPr/>
          <p:nvPr/>
        </p:nvCxnSpPr>
        <p:spPr>
          <a:xfrm>
            <a:off x="5673097" y="6704456"/>
            <a:ext cx="15336000" cy="0"/>
          </a:xfrm>
          <a:prstGeom prst="line">
            <a:avLst/>
          </a:prstGeom>
          <a:ln>
            <a:solidFill>
              <a:schemeClr val="accent1">
                <a:alpha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양쪽 모서리가 둥근 사각형 37"/>
          <p:cNvSpPr/>
          <p:nvPr/>
        </p:nvSpPr>
        <p:spPr>
          <a:xfrm>
            <a:off x="838197" y="17985956"/>
            <a:ext cx="5400000" cy="7200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dirty="0" smtClean="0"/>
              <a:t>기술</a:t>
            </a:r>
            <a:r>
              <a:rPr lang="ko-KR" altLang="en-US" sz="4000" dirty="0" smtClean="0"/>
              <a:t>사업화</a:t>
            </a:r>
            <a:r>
              <a:rPr lang="ko-KR" altLang="en-US" sz="4000" dirty="0" smtClean="0"/>
              <a:t> </a:t>
            </a:r>
            <a:r>
              <a:rPr lang="ko-KR" altLang="en-US" sz="4000" dirty="0" smtClean="0"/>
              <a:t>대상</a:t>
            </a:r>
            <a:r>
              <a:rPr lang="ko-KR" altLang="en-US" sz="4000" dirty="0" smtClean="0"/>
              <a:t> </a:t>
            </a:r>
            <a:r>
              <a:rPr lang="ko-KR" altLang="en-US" sz="4000" dirty="0" smtClean="0"/>
              <a:t>기술</a:t>
            </a:r>
            <a:endParaRPr lang="ko-KR" altLang="en-US" sz="4000" dirty="0"/>
          </a:p>
        </p:txBody>
      </p:sp>
      <p:cxnSp>
        <p:nvCxnSpPr>
          <p:cNvPr id="39" name="직선 연결선 38"/>
          <p:cNvCxnSpPr/>
          <p:nvPr/>
        </p:nvCxnSpPr>
        <p:spPr>
          <a:xfrm>
            <a:off x="5673097" y="18705956"/>
            <a:ext cx="15336000" cy="0"/>
          </a:xfrm>
          <a:prstGeom prst="line">
            <a:avLst/>
          </a:prstGeom>
          <a:ln>
            <a:solidFill>
              <a:schemeClr val="accent1">
                <a:alpha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2717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그림 3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-40000"/>
                    </a14:imgEffect>
                  </a14:imgLayer>
                </a14:imgProps>
              </a:ext>
            </a:extLst>
          </a:blip>
          <a:srcRect l="10024" r="31334"/>
          <a:stretch/>
        </p:blipFill>
        <p:spPr>
          <a:xfrm>
            <a:off x="0" y="0"/>
            <a:ext cx="21599525" cy="53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직사각형 18"/>
          <p:cNvSpPr/>
          <p:nvPr/>
        </p:nvSpPr>
        <p:spPr>
          <a:xfrm>
            <a:off x="1" y="30949107"/>
            <a:ext cx="21599524" cy="1450181"/>
          </a:xfrm>
          <a:prstGeom prst="rect">
            <a:avLst/>
          </a:prstGeom>
          <a:gradFill>
            <a:gsLst>
              <a:gs pos="0">
                <a:schemeClr val="accent5">
                  <a:lumMod val="20000"/>
                  <a:lumOff val="80000"/>
                  <a:alpha val="55000"/>
                </a:schemeClr>
              </a:gs>
              <a:gs pos="34000">
                <a:schemeClr val="accent5">
                  <a:lumMod val="40000"/>
                  <a:lumOff val="60000"/>
                </a:schemeClr>
              </a:gs>
              <a:gs pos="66000">
                <a:schemeClr val="accent5">
                  <a:lumMod val="60000"/>
                  <a:lumOff val="40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smtClean="0">
                <a:solidFill>
                  <a:schemeClr val="bg1">
                    <a:lumMod val="85000"/>
                  </a:schemeClr>
                </a:solidFill>
                <a:latin typeface="+mn-ea"/>
              </a:rPr>
              <a:t>  </a:t>
            </a:r>
            <a:endParaRPr lang="en-US" altLang="ko-KR" sz="1600" dirty="0" smtClean="0">
              <a:solidFill>
                <a:schemeClr val="bg1">
                  <a:lumMod val="85000"/>
                </a:schemeClr>
              </a:solidFill>
              <a:latin typeface="+mn-ea"/>
            </a:endParaRPr>
          </a:p>
          <a:p>
            <a:pPr algn="ctr"/>
            <a:r>
              <a:rPr lang="en-US" altLang="ko-KR" sz="3600" b="1" dirty="0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2017</a:t>
            </a:r>
            <a:r>
              <a:rPr lang="ko-KR" altLang="en-US" sz="3600" b="1" dirty="0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년 </a:t>
            </a:r>
            <a:r>
              <a:rPr lang="ko-KR" altLang="en-US" sz="3600" b="1" dirty="0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하</a:t>
            </a:r>
            <a:r>
              <a:rPr lang="ko-KR" altLang="en-US" sz="3600" b="1" dirty="0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반기 </a:t>
            </a:r>
            <a:r>
              <a:rPr lang="ko-KR" altLang="en-US" sz="3600" b="1" dirty="0" err="1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에너지밸리</a:t>
            </a:r>
            <a:r>
              <a:rPr lang="ko-KR" altLang="en-US" sz="3600" b="1" dirty="0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 상생발전 워크숍</a:t>
            </a:r>
            <a:endParaRPr lang="ko-KR" altLang="en-US" sz="3600" b="1" dirty="0">
              <a:solidFill>
                <a:schemeClr val="accent1">
                  <a:lumMod val="75000"/>
                </a:schemeClr>
              </a:solidFill>
              <a:latin typeface="+mn-ea"/>
            </a:endParaRPr>
          </a:p>
        </p:txBody>
      </p:sp>
      <p:cxnSp>
        <p:nvCxnSpPr>
          <p:cNvPr id="5" name="직선 연결선 4"/>
          <p:cNvCxnSpPr/>
          <p:nvPr/>
        </p:nvCxnSpPr>
        <p:spPr>
          <a:xfrm>
            <a:off x="-475" y="5379358"/>
            <a:ext cx="21600000" cy="0"/>
          </a:xfrm>
          <a:prstGeom prst="line">
            <a:avLst/>
          </a:prstGeom>
          <a:ln w="889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직선 연결선 42"/>
          <p:cNvCxnSpPr/>
          <p:nvPr/>
        </p:nvCxnSpPr>
        <p:spPr>
          <a:xfrm>
            <a:off x="-475" y="5531758"/>
            <a:ext cx="21600000" cy="0"/>
          </a:xfrm>
          <a:prstGeom prst="line">
            <a:avLst/>
          </a:prstGeom>
          <a:ln w="317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133168" y="2083541"/>
            <a:ext cx="1108378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7200" b="1" dirty="0" smtClean="0">
                <a:solidFill>
                  <a:schemeClr val="bg1">
                    <a:lumMod val="85000"/>
                  </a:schemeClr>
                </a:solidFill>
              </a:rPr>
              <a:t>(</a:t>
            </a:r>
            <a:r>
              <a:rPr lang="ko-KR" altLang="en-US" sz="7200" b="1" dirty="0" smtClean="0">
                <a:solidFill>
                  <a:schemeClr val="bg1">
                    <a:lumMod val="85000"/>
                  </a:schemeClr>
                </a:solidFill>
              </a:rPr>
              <a:t>주</a:t>
            </a:r>
            <a:r>
              <a:rPr lang="en-US" altLang="ko-KR" sz="7200" b="1" dirty="0" smtClean="0">
                <a:solidFill>
                  <a:schemeClr val="bg1">
                    <a:lumMod val="85000"/>
                  </a:schemeClr>
                </a:solidFill>
              </a:rPr>
              <a:t>)</a:t>
            </a:r>
            <a:r>
              <a:rPr lang="ko-KR" altLang="en-US" sz="7200" b="1" dirty="0" err="1" smtClean="0">
                <a:solidFill>
                  <a:schemeClr val="bg1">
                    <a:lumMod val="85000"/>
                  </a:schemeClr>
                </a:solidFill>
              </a:rPr>
              <a:t>에너지밸리</a:t>
            </a:r>
            <a:endParaRPr lang="en-US" altLang="ko-KR" sz="7200" b="1" dirty="0" smtClean="0">
              <a:solidFill>
                <a:schemeClr val="bg1">
                  <a:lumMod val="85000"/>
                </a:schemeClr>
              </a:solidFill>
            </a:endParaRPr>
          </a:p>
          <a:p>
            <a:pPr algn="ctr"/>
            <a:r>
              <a:rPr lang="en-US" altLang="ko-KR" sz="4800" b="1" dirty="0" smtClean="0">
                <a:solidFill>
                  <a:schemeClr val="bg1">
                    <a:lumMod val="85000"/>
                  </a:schemeClr>
                </a:solidFill>
              </a:rPr>
              <a:t>Energy Valley Company Ltd.</a:t>
            </a:r>
            <a:endParaRPr lang="ko-KR" altLang="en-US" sz="4800" b="1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368617" y="6279447"/>
            <a:ext cx="20664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800" b="1" dirty="0" smtClean="0">
                <a:solidFill>
                  <a:schemeClr val="accent5">
                    <a:lumMod val="75000"/>
                  </a:schemeClr>
                </a:solidFill>
              </a:rPr>
              <a:t>지역사회와 공동 발전하는 스마트에너지 허브</a:t>
            </a:r>
            <a:r>
              <a:rPr lang="en-US" altLang="ko-KR" sz="4800" b="1" dirty="0" smtClean="0">
                <a:solidFill>
                  <a:schemeClr val="accent5">
                    <a:lumMod val="75000"/>
                  </a:schemeClr>
                </a:solidFill>
              </a:rPr>
              <a:t>,</a:t>
            </a:r>
            <a:r>
              <a:rPr lang="ko-KR" altLang="en-US" sz="4800" b="1" dirty="0" smtClean="0">
                <a:solidFill>
                  <a:schemeClr val="accent5">
                    <a:lumMod val="75000"/>
                  </a:schemeClr>
                </a:solidFill>
              </a:rPr>
              <a:t> 한국의 실리콘밸리 꿈꾼다</a:t>
            </a:r>
            <a:r>
              <a:rPr lang="en-US" altLang="ko-KR" sz="4800" b="1" dirty="0" smtClean="0">
                <a:solidFill>
                  <a:schemeClr val="accent5">
                    <a:lumMod val="75000"/>
                  </a:schemeClr>
                </a:solidFill>
              </a:rPr>
              <a:t>!</a:t>
            </a:r>
            <a:endParaRPr lang="ko-KR" altLang="en-US" sz="48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1028" name="Picture 4" descr="광주테크노파크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0416" y="31820373"/>
            <a:ext cx="2942993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그림 14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044" y="31820373"/>
            <a:ext cx="2991306" cy="432000"/>
          </a:xfrm>
          <a:prstGeom prst="rect">
            <a:avLst/>
          </a:prstGeom>
        </p:spPr>
      </p:pic>
      <p:pic>
        <p:nvPicPr>
          <p:cNvPr id="60" name="그림 59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46843" y="31271227"/>
            <a:ext cx="2986566" cy="432000"/>
          </a:xfrm>
          <a:prstGeom prst="rect">
            <a:avLst/>
          </a:prstGeom>
        </p:spPr>
      </p:pic>
      <p:pic>
        <p:nvPicPr>
          <p:cNvPr id="18" name="그림 17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6044" y="31271227"/>
            <a:ext cx="1583007" cy="468000"/>
          </a:xfrm>
          <a:prstGeom prst="rect">
            <a:avLst/>
          </a:prstGeom>
        </p:spPr>
      </p:pic>
      <p:sp>
        <p:nvSpPr>
          <p:cNvPr id="20" name="모서리가 둥근 직사각형 19"/>
          <p:cNvSpPr/>
          <p:nvPr/>
        </p:nvSpPr>
        <p:spPr>
          <a:xfrm>
            <a:off x="13923822" y="977077"/>
            <a:ext cx="7200000" cy="3411680"/>
          </a:xfrm>
          <a:prstGeom prst="roundRect">
            <a:avLst>
              <a:gd name="adj" fmla="val 9627"/>
            </a:avLst>
          </a:prstGeom>
          <a:solidFill>
            <a:schemeClr val="bg1">
              <a:lumMod val="95000"/>
              <a:alpha val="7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8000" rtlCol="0" anchor="ctr"/>
          <a:lstStyle/>
          <a:p>
            <a:pPr defTabSz="1262063">
              <a:lnSpc>
                <a:spcPct val="150000"/>
              </a:lnSpc>
            </a:pPr>
            <a:r>
              <a:rPr lang="ko-KR" altLang="en-US" sz="2000" dirty="0" smtClean="0">
                <a:solidFill>
                  <a:schemeClr val="accent1"/>
                </a:solidFill>
              </a:rPr>
              <a:t>회  사  명</a:t>
            </a:r>
            <a:r>
              <a:rPr lang="en-US" altLang="ko-KR" sz="2000" dirty="0" smtClean="0">
                <a:solidFill>
                  <a:schemeClr val="accent1"/>
                </a:solidFill>
              </a:rPr>
              <a:t>	</a:t>
            </a:r>
            <a:r>
              <a:rPr lang="ko-KR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㈜</a:t>
            </a:r>
            <a:r>
              <a:rPr lang="ko-KR" altLang="en-US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에너지밸리</a:t>
            </a:r>
            <a:endParaRPr lang="en-US" altLang="ko-KR" sz="20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defTabSz="1262063">
              <a:lnSpc>
                <a:spcPct val="150000"/>
              </a:lnSpc>
            </a:pPr>
            <a:r>
              <a:rPr lang="ko-KR" altLang="en-US" sz="2000" dirty="0" smtClean="0">
                <a:solidFill>
                  <a:schemeClr val="accent1"/>
                </a:solidFill>
              </a:rPr>
              <a:t>설  립  일</a:t>
            </a:r>
            <a:r>
              <a:rPr lang="en-US" altLang="ko-KR" sz="2000" dirty="0" smtClean="0">
                <a:solidFill>
                  <a:schemeClr val="accent1"/>
                </a:solidFill>
              </a:rPr>
              <a:t>	</a:t>
            </a:r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2015</a:t>
            </a:r>
            <a:r>
              <a:rPr lang="ko-KR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년 </a:t>
            </a:r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OO</a:t>
            </a:r>
            <a:r>
              <a:rPr lang="ko-KR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월 </a:t>
            </a:r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OO</a:t>
            </a:r>
            <a:r>
              <a:rPr lang="ko-KR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일</a:t>
            </a:r>
            <a:endParaRPr lang="en-US" altLang="ko-KR" sz="20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defTabSz="1262063">
              <a:lnSpc>
                <a:spcPct val="150000"/>
              </a:lnSpc>
            </a:pPr>
            <a:r>
              <a:rPr lang="ko-KR" altLang="en-US" sz="2000" dirty="0" smtClean="0">
                <a:solidFill>
                  <a:schemeClr val="accent1"/>
                </a:solidFill>
              </a:rPr>
              <a:t>주        소 </a:t>
            </a:r>
            <a:r>
              <a:rPr lang="en-US" altLang="ko-KR" sz="2000" dirty="0" smtClean="0">
                <a:solidFill>
                  <a:schemeClr val="accent1"/>
                </a:solidFill>
              </a:rPr>
              <a:t>	</a:t>
            </a:r>
            <a:r>
              <a:rPr lang="ko-KR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광주광역시 </a:t>
            </a:r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OO</a:t>
            </a:r>
            <a:r>
              <a:rPr lang="ko-KR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구 </a:t>
            </a:r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OO</a:t>
            </a:r>
            <a:r>
              <a:rPr lang="ko-KR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로 </a:t>
            </a:r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OOO</a:t>
            </a:r>
          </a:p>
          <a:p>
            <a:pPr defTabSz="1262063">
              <a:lnSpc>
                <a:spcPct val="150000"/>
              </a:lnSpc>
            </a:pPr>
            <a:r>
              <a:rPr lang="ko-KR" altLang="en-US" sz="2000" dirty="0" smtClean="0">
                <a:solidFill>
                  <a:schemeClr val="accent1"/>
                </a:solidFill>
              </a:rPr>
              <a:t>주요사업</a:t>
            </a:r>
            <a:r>
              <a:rPr lang="en-US" altLang="ko-KR" sz="2000" dirty="0" smtClean="0">
                <a:solidFill>
                  <a:schemeClr val="accent1"/>
                </a:solidFill>
              </a:rPr>
              <a:t>	</a:t>
            </a:r>
            <a:r>
              <a:rPr lang="ko-KR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에너지신산업 장치 및 시스템</a:t>
            </a:r>
            <a:endParaRPr lang="en-US" altLang="ko-KR" sz="20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defTabSz="1262063">
              <a:lnSpc>
                <a:spcPct val="150000"/>
              </a:lnSpc>
            </a:pPr>
            <a:r>
              <a:rPr lang="ko-KR" altLang="en-US" sz="2000" dirty="0" smtClean="0">
                <a:solidFill>
                  <a:schemeClr val="accent1"/>
                </a:solidFill>
              </a:rPr>
              <a:t>대  표  자</a:t>
            </a:r>
            <a:r>
              <a:rPr lang="en-US" altLang="ko-KR" sz="2000" dirty="0" smtClean="0">
                <a:solidFill>
                  <a:schemeClr val="accent1"/>
                </a:solidFill>
              </a:rPr>
              <a:t>	</a:t>
            </a:r>
            <a:r>
              <a:rPr lang="ko-KR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홍길동 시장</a:t>
            </a:r>
            <a:endParaRPr lang="en-US" altLang="ko-KR" sz="20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defTabSz="1262063">
              <a:lnSpc>
                <a:spcPct val="150000"/>
              </a:lnSpc>
            </a:pPr>
            <a:r>
              <a:rPr lang="ko-KR" altLang="en-US" sz="2000" dirty="0" smtClean="0">
                <a:solidFill>
                  <a:schemeClr val="accent1"/>
                </a:solidFill>
              </a:rPr>
              <a:t>매  출  액</a:t>
            </a:r>
            <a:r>
              <a:rPr lang="en-US" altLang="ko-KR" sz="2000" dirty="0" smtClean="0">
                <a:solidFill>
                  <a:schemeClr val="accent1"/>
                </a:solidFill>
              </a:rPr>
              <a:t>	</a:t>
            </a:r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OO,OOO</a:t>
            </a:r>
            <a:r>
              <a:rPr lang="ko-KR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(2016</a:t>
            </a:r>
            <a:r>
              <a:rPr lang="ko-KR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년</a:t>
            </a: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</a:t>
            </a:r>
            <a:r>
              <a:rPr lang="ko-KR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백만원</a:t>
            </a: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14545295" y="1278917"/>
            <a:ext cx="144000" cy="280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양쪽 모서리가 둥근 사각형 22"/>
          <p:cNvSpPr/>
          <p:nvPr/>
        </p:nvSpPr>
        <p:spPr>
          <a:xfrm>
            <a:off x="838197" y="7965656"/>
            <a:ext cx="4824000" cy="7200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dirty="0" smtClean="0"/>
              <a:t>기관</a:t>
            </a:r>
            <a:r>
              <a:rPr lang="ko-KR" altLang="en-US" sz="4000" dirty="0" smtClean="0"/>
              <a:t> </a:t>
            </a:r>
            <a:r>
              <a:rPr lang="ko-KR" altLang="en-US" sz="4000" dirty="0" smtClean="0"/>
              <a:t>소개</a:t>
            </a:r>
            <a:endParaRPr lang="ko-KR" altLang="en-US" sz="4000" dirty="0"/>
          </a:p>
        </p:txBody>
      </p:sp>
      <p:cxnSp>
        <p:nvCxnSpPr>
          <p:cNvPr id="27" name="직선 연결선 26"/>
          <p:cNvCxnSpPr/>
          <p:nvPr/>
        </p:nvCxnSpPr>
        <p:spPr>
          <a:xfrm>
            <a:off x="5673097" y="8685656"/>
            <a:ext cx="15336000" cy="0"/>
          </a:xfrm>
          <a:prstGeom prst="line">
            <a:avLst/>
          </a:prstGeom>
          <a:ln>
            <a:solidFill>
              <a:schemeClr val="accent1">
                <a:alpha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양쪽 모서리가 둥근 사각형 75"/>
          <p:cNvSpPr/>
          <p:nvPr/>
        </p:nvSpPr>
        <p:spPr>
          <a:xfrm>
            <a:off x="838197" y="20082213"/>
            <a:ext cx="9848692" cy="7200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dirty="0" smtClean="0"/>
              <a:t>기업</a:t>
            </a:r>
            <a:r>
              <a:rPr lang="ko-KR" altLang="en-US" sz="4000" dirty="0" smtClean="0"/>
              <a:t> </a:t>
            </a:r>
            <a:r>
              <a:rPr lang="ko-KR" altLang="en-US" sz="4000" dirty="0" smtClean="0"/>
              <a:t>기술</a:t>
            </a:r>
            <a:r>
              <a:rPr lang="ko-KR" altLang="en-US" sz="4000" dirty="0" smtClean="0"/>
              <a:t> </a:t>
            </a:r>
            <a:r>
              <a:rPr lang="ko-KR" altLang="en-US" sz="4000" dirty="0" smtClean="0"/>
              <a:t>지원</a:t>
            </a:r>
            <a:r>
              <a:rPr lang="ko-KR" altLang="en-US" sz="4000" dirty="0" smtClean="0"/>
              <a:t> </a:t>
            </a:r>
            <a:r>
              <a:rPr lang="en-US" altLang="ko-KR" sz="4000" dirty="0" smtClean="0"/>
              <a:t>or </a:t>
            </a:r>
            <a:r>
              <a:rPr lang="ko-KR" altLang="en-US" sz="4000" dirty="0" smtClean="0"/>
              <a:t>기술사업화</a:t>
            </a:r>
            <a:r>
              <a:rPr lang="ko-KR" altLang="en-US" sz="4000" dirty="0" smtClean="0"/>
              <a:t> </a:t>
            </a:r>
            <a:r>
              <a:rPr lang="ko-KR" altLang="en-US" sz="4000" dirty="0" smtClean="0"/>
              <a:t>사업</a:t>
            </a:r>
            <a:r>
              <a:rPr lang="ko-KR" altLang="en-US" sz="4000" dirty="0" smtClean="0"/>
              <a:t> </a:t>
            </a:r>
            <a:r>
              <a:rPr lang="ko-KR" altLang="en-US" sz="4000" dirty="0" smtClean="0"/>
              <a:t>안내</a:t>
            </a:r>
            <a:endParaRPr lang="ko-KR" altLang="en-US" sz="4000" dirty="0"/>
          </a:p>
        </p:txBody>
      </p:sp>
      <p:cxnSp>
        <p:nvCxnSpPr>
          <p:cNvPr id="77" name="직선 연결선 76"/>
          <p:cNvCxnSpPr/>
          <p:nvPr/>
        </p:nvCxnSpPr>
        <p:spPr>
          <a:xfrm>
            <a:off x="5673097" y="20802213"/>
            <a:ext cx="15336000" cy="0"/>
          </a:xfrm>
          <a:prstGeom prst="line">
            <a:avLst/>
          </a:prstGeom>
          <a:ln>
            <a:solidFill>
              <a:schemeClr val="accent1">
                <a:alpha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그림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86889" y="9199085"/>
            <a:ext cx="7200000" cy="4958490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135809" y="9199085"/>
            <a:ext cx="7200000" cy="4979440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86889" y="14704244"/>
            <a:ext cx="7200000" cy="5026415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135809" y="14704244"/>
            <a:ext cx="7200000" cy="4906195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941883" y="21427927"/>
            <a:ext cx="7200000" cy="5033629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3136780" y="21427928"/>
            <a:ext cx="7200000" cy="5400000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cxnSp>
        <p:nvCxnSpPr>
          <p:cNvPr id="48" name="직선 연결선 47"/>
          <p:cNvCxnSpPr/>
          <p:nvPr/>
        </p:nvCxnSpPr>
        <p:spPr>
          <a:xfrm>
            <a:off x="5673097" y="26799498"/>
            <a:ext cx="15336000" cy="0"/>
          </a:xfrm>
          <a:prstGeom prst="line">
            <a:avLst/>
          </a:prstGeom>
          <a:ln>
            <a:solidFill>
              <a:schemeClr val="accent1">
                <a:alpha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1440375" y="26856318"/>
            <a:ext cx="1921675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altLang="ko-KR" sz="4000" dirty="0" smtClean="0"/>
              <a:t>~~~~~~</a:t>
            </a:r>
            <a:r>
              <a:rPr lang="ko-KR" altLang="en-US" sz="4000" dirty="0" smtClean="0"/>
              <a:t> </a:t>
            </a:r>
            <a:r>
              <a:rPr lang="en-US" altLang="ko-KR" sz="4000" dirty="0" smtClean="0"/>
              <a:t>~~~~~~~~</a:t>
            </a:r>
            <a:r>
              <a:rPr lang="ko-KR" altLang="en-US" sz="4000" dirty="0" smtClean="0"/>
              <a:t> </a:t>
            </a:r>
            <a:r>
              <a:rPr lang="en-US" altLang="ko-KR" sz="4000" dirty="0" smtClean="0"/>
              <a:t>~~~~~~~~</a:t>
            </a:r>
            <a:r>
              <a:rPr lang="ko-KR" altLang="en-US" sz="4000" dirty="0" smtClean="0"/>
              <a:t> </a:t>
            </a:r>
            <a:r>
              <a:rPr lang="en-US" altLang="ko-KR" sz="4000" dirty="0" smtClean="0"/>
              <a:t>~~~~~</a:t>
            </a:r>
            <a:r>
              <a:rPr lang="ko-KR" altLang="en-US" sz="4000" dirty="0" smtClean="0"/>
              <a:t> </a:t>
            </a:r>
            <a:r>
              <a:rPr lang="en-US" altLang="ko-KR" sz="4000" dirty="0" smtClean="0"/>
              <a:t>~~~</a:t>
            </a:r>
            <a:r>
              <a:rPr lang="ko-KR" altLang="en-US" sz="4000" dirty="0" smtClean="0"/>
              <a:t> </a:t>
            </a:r>
            <a:r>
              <a:rPr lang="en-US" altLang="ko-KR" sz="4000" dirty="0" smtClean="0"/>
              <a:t>~~~~</a:t>
            </a:r>
            <a:r>
              <a:rPr lang="ko-KR" altLang="en-US" sz="4000" dirty="0" smtClean="0"/>
              <a:t> </a:t>
            </a:r>
            <a:r>
              <a:rPr lang="en-US" altLang="ko-KR" sz="4000" dirty="0" smtClean="0"/>
              <a:t>~~~~~~~~</a:t>
            </a:r>
            <a:r>
              <a:rPr lang="ko-KR" altLang="en-US" sz="4000" dirty="0" smtClean="0"/>
              <a:t> </a:t>
            </a:r>
            <a:r>
              <a:rPr lang="en-US" altLang="ko-KR" sz="4000" dirty="0" smtClean="0"/>
              <a:t>~~~~~~~~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altLang="ko-KR" sz="4000" dirty="0" smtClean="0"/>
              <a:t>~~~~</a:t>
            </a:r>
            <a:r>
              <a:rPr lang="ko-KR" altLang="en-US" sz="4000" dirty="0" smtClean="0"/>
              <a:t> </a:t>
            </a:r>
            <a:r>
              <a:rPr lang="en-US" altLang="ko-KR" sz="4000" dirty="0"/>
              <a:t>~~~~~~~~</a:t>
            </a:r>
            <a:r>
              <a:rPr lang="ko-KR" altLang="en-US" sz="4000" dirty="0"/>
              <a:t> </a:t>
            </a:r>
            <a:r>
              <a:rPr lang="en-US" altLang="ko-KR" sz="4000" dirty="0"/>
              <a:t>~~~~~~~~</a:t>
            </a:r>
            <a:r>
              <a:rPr lang="ko-KR" altLang="en-US" sz="4000" dirty="0"/>
              <a:t> </a:t>
            </a:r>
            <a:r>
              <a:rPr lang="en-US" altLang="ko-KR" sz="4000" dirty="0"/>
              <a:t>~~~~~</a:t>
            </a:r>
            <a:r>
              <a:rPr lang="ko-KR" altLang="en-US" sz="4000" dirty="0"/>
              <a:t> </a:t>
            </a:r>
            <a:r>
              <a:rPr lang="en-US" altLang="ko-KR" sz="4000" dirty="0" smtClean="0"/>
              <a:t>~~</a:t>
            </a:r>
            <a:r>
              <a:rPr lang="ko-KR" altLang="en-US" sz="4000" dirty="0" smtClean="0"/>
              <a:t> </a:t>
            </a:r>
            <a:r>
              <a:rPr lang="en-US" altLang="ko-KR" sz="4000" dirty="0"/>
              <a:t>~~~~</a:t>
            </a:r>
            <a:r>
              <a:rPr lang="ko-KR" altLang="en-US" sz="4000" dirty="0"/>
              <a:t> </a:t>
            </a:r>
            <a:r>
              <a:rPr lang="en-US" altLang="ko-KR" sz="4000" dirty="0" smtClean="0"/>
              <a:t>~~~</a:t>
            </a:r>
            <a:r>
              <a:rPr lang="ko-KR" altLang="en-US" sz="4000" dirty="0" smtClean="0"/>
              <a:t>  </a:t>
            </a:r>
            <a:r>
              <a:rPr lang="en-US" altLang="ko-KR" sz="4000" dirty="0" smtClean="0"/>
              <a:t>~~~</a:t>
            </a:r>
            <a:r>
              <a:rPr lang="ko-KR" altLang="en-US" sz="4000" dirty="0" smtClean="0"/>
              <a:t> </a:t>
            </a:r>
            <a:r>
              <a:rPr lang="en-US" altLang="ko-KR" sz="4000" dirty="0" smtClean="0"/>
              <a:t>~~~</a:t>
            </a:r>
            <a:r>
              <a:rPr lang="ko-KR" altLang="en-US" sz="4000" dirty="0" smtClean="0"/>
              <a:t>  </a:t>
            </a:r>
            <a:r>
              <a:rPr lang="en-US" altLang="ko-KR" sz="4000" dirty="0" smtClean="0"/>
              <a:t>~~~~~</a:t>
            </a:r>
            <a:endParaRPr lang="ko-KR" altLang="en-US" sz="4000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altLang="ko-KR" sz="4000" dirty="0" smtClean="0"/>
              <a:t>~~~~~</a:t>
            </a:r>
            <a:r>
              <a:rPr lang="ko-KR" altLang="en-US" sz="4000" dirty="0" smtClean="0"/>
              <a:t> </a:t>
            </a:r>
            <a:r>
              <a:rPr lang="en-US" altLang="ko-KR" sz="4000" dirty="0"/>
              <a:t>~~~~~~~~</a:t>
            </a:r>
            <a:r>
              <a:rPr lang="ko-KR" altLang="en-US" sz="4000" dirty="0"/>
              <a:t> </a:t>
            </a:r>
            <a:r>
              <a:rPr lang="en-US" altLang="ko-KR" sz="4000" dirty="0"/>
              <a:t>~~~~~~~~</a:t>
            </a:r>
            <a:r>
              <a:rPr lang="ko-KR" altLang="en-US" sz="4000" dirty="0"/>
              <a:t> </a:t>
            </a:r>
            <a:r>
              <a:rPr lang="en-US" altLang="ko-KR" sz="4000" dirty="0" smtClean="0"/>
              <a:t>~~</a:t>
            </a:r>
            <a:r>
              <a:rPr lang="ko-KR" altLang="en-US" sz="4000" dirty="0" smtClean="0"/>
              <a:t> </a:t>
            </a:r>
            <a:r>
              <a:rPr lang="en-US" altLang="ko-KR" sz="4000" dirty="0"/>
              <a:t>~~~</a:t>
            </a:r>
            <a:r>
              <a:rPr lang="ko-KR" altLang="en-US" sz="4000" dirty="0"/>
              <a:t> </a:t>
            </a:r>
            <a:r>
              <a:rPr lang="en-US" altLang="ko-KR" sz="4000" dirty="0"/>
              <a:t>~~~~</a:t>
            </a:r>
            <a:r>
              <a:rPr lang="ko-KR" altLang="en-US" sz="4000" dirty="0"/>
              <a:t> </a:t>
            </a:r>
            <a:r>
              <a:rPr lang="en-US" altLang="ko-KR" sz="4000" dirty="0"/>
              <a:t>~~~~~~~~</a:t>
            </a:r>
            <a:r>
              <a:rPr lang="ko-KR" altLang="en-US" sz="4000" dirty="0"/>
              <a:t> </a:t>
            </a:r>
            <a:r>
              <a:rPr lang="en-US" altLang="ko-KR" sz="4000" dirty="0" smtClean="0"/>
              <a:t>~~~~~~</a:t>
            </a:r>
            <a:r>
              <a:rPr lang="ko-KR" altLang="en-US" sz="4000" dirty="0" smtClean="0"/>
              <a:t> </a:t>
            </a:r>
            <a:r>
              <a:rPr lang="en-US" altLang="ko-KR" sz="4000" dirty="0" smtClean="0"/>
              <a:t>~~</a:t>
            </a:r>
            <a:r>
              <a:rPr lang="ko-KR" altLang="en-US" sz="4000" dirty="0" smtClean="0"/>
              <a:t> </a:t>
            </a:r>
            <a:r>
              <a:rPr lang="en-US" altLang="ko-KR" sz="4000" dirty="0" smtClean="0"/>
              <a:t>~~~</a:t>
            </a:r>
            <a:endParaRPr lang="ko-KR" altLang="en-US" sz="4000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altLang="ko-KR" sz="4000" dirty="0" smtClean="0"/>
              <a:t>~~~~~</a:t>
            </a:r>
            <a:r>
              <a:rPr lang="ko-KR" altLang="en-US" sz="4000" dirty="0" smtClean="0"/>
              <a:t> </a:t>
            </a:r>
            <a:r>
              <a:rPr lang="en-US" altLang="ko-KR" sz="4000" dirty="0"/>
              <a:t>~~~~~~~~</a:t>
            </a:r>
            <a:r>
              <a:rPr lang="ko-KR" altLang="en-US" sz="4000" dirty="0"/>
              <a:t> </a:t>
            </a:r>
            <a:r>
              <a:rPr lang="en-US" altLang="ko-KR" sz="4000" dirty="0" smtClean="0"/>
              <a:t>~~~~~</a:t>
            </a:r>
            <a:r>
              <a:rPr lang="ko-KR" altLang="en-US" sz="4000" dirty="0" smtClean="0"/>
              <a:t> </a:t>
            </a:r>
            <a:r>
              <a:rPr lang="en-US" altLang="ko-KR" sz="4000" dirty="0"/>
              <a:t>~~~~~</a:t>
            </a:r>
            <a:r>
              <a:rPr lang="ko-KR" altLang="en-US" sz="4000" dirty="0"/>
              <a:t> </a:t>
            </a:r>
            <a:r>
              <a:rPr lang="en-US" altLang="ko-KR" sz="4000" dirty="0"/>
              <a:t>~~~</a:t>
            </a:r>
            <a:r>
              <a:rPr lang="ko-KR" altLang="en-US" sz="4000" dirty="0"/>
              <a:t> </a:t>
            </a:r>
            <a:r>
              <a:rPr lang="en-US" altLang="ko-KR" sz="4000" dirty="0"/>
              <a:t>~~~~</a:t>
            </a:r>
            <a:r>
              <a:rPr lang="ko-KR" altLang="en-US" sz="4000" dirty="0"/>
              <a:t> </a:t>
            </a:r>
            <a:r>
              <a:rPr lang="en-US" altLang="ko-KR" sz="4000" dirty="0" smtClean="0"/>
              <a:t>~~~~~</a:t>
            </a:r>
            <a:r>
              <a:rPr lang="ko-KR" altLang="en-US" sz="4000" dirty="0" smtClean="0"/>
              <a:t> </a:t>
            </a:r>
            <a:r>
              <a:rPr lang="en-US" altLang="ko-KR" sz="4000" dirty="0" smtClean="0"/>
              <a:t>~~~</a:t>
            </a:r>
            <a:r>
              <a:rPr lang="ko-KR" altLang="en-US" sz="4000" dirty="0" smtClean="0"/>
              <a:t> </a:t>
            </a:r>
            <a:r>
              <a:rPr lang="en-US" altLang="ko-KR" sz="4000" dirty="0" smtClean="0"/>
              <a:t>~~~~~</a:t>
            </a:r>
            <a:r>
              <a:rPr lang="ko-KR" altLang="en-US" sz="4000" dirty="0" smtClean="0"/>
              <a:t> </a:t>
            </a:r>
            <a:r>
              <a:rPr lang="en-US" altLang="ko-KR" sz="4000" dirty="0" smtClean="0"/>
              <a:t>~~~</a:t>
            </a:r>
            <a:r>
              <a:rPr lang="ko-KR" altLang="en-US" sz="4000" dirty="0" smtClean="0"/>
              <a:t> </a:t>
            </a:r>
            <a:r>
              <a:rPr lang="en-US" altLang="ko-KR" sz="4000" dirty="0" smtClean="0"/>
              <a:t>~~~~</a:t>
            </a:r>
            <a:endParaRPr lang="ko-KR" altLang="en-US" sz="4000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altLang="ko-KR" sz="4000" dirty="0"/>
              <a:t>~~~~~~</a:t>
            </a:r>
            <a:r>
              <a:rPr lang="ko-KR" altLang="en-US" sz="4000" dirty="0"/>
              <a:t> </a:t>
            </a:r>
            <a:r>
              <a:rPr lang="en-US" altLang="ko-KR" sz="4000" dirty="0" smtClean="0"/>
              <a:t>~~~~</a:t>
            </a:r>
            <a:r>
              <a:rPr lang="ko-KR" altLang="en-US" sz="4000" dirty="0" smtClean="0"/>
              <a:t> </a:t>
            </a:r>
            <a:r>
              <a:rPr lang="en-US" altLang="ko-KR" sz="4000" dirty="0"/>
              <a:t>~~~~~~~~</a:t>
            </a:r>
            <a:r>
              <a:rPr lang="ko-KR" altLang="en-US" sz="4000" dirty="0"/>
              <a:t> </a:t>
            </a:r>
            <a:r>
              <a:rPr lang="en-US" altLang="ko-KR" sz="4000" dirty="0"/>
              <a:t>~~~~~</a:t>
            </a:r>
            <a:r>
              <a:rPr lang="ko-KR" altLang="en-US" sz="4000" dirty="0"/>
              <a:t> </a:t>
            </a:r>
            <a:r>
              <a:rPr lang="en-US" altLang="ko-KR" sz="4000" dirty="0"/>
              <a:t>~~~</a:t>
            </a:r>
            <a:r>
              <a:rPr lang="ko-KR" altLang="en-US" sz="4000" dirty="0"/>
              <a:t> </a:t>
            </a:r>
            <a:r>
              <a:rPr lang="en-US" altLang="ko-KR" sz="4000" dirty="0"/>
              <a:t>~~~~</a:t>
            </a:r>
            <a:r>
              <a:rPr lang="ko-KR" altLang="en-US" sz="4000" dirty="0"/>
              <a:t> </a:t>
            </a:r>
            <a:r>
              <a:rPr lang="en-US" altLang="ko-KR" sz="4000" dirty="0"/>
              <a:t>~~~~~~~~</a:t>
            </a:r>
            <a:r>
              <a:rPr lang="ko-KR" altLang="en-US" sz="4000" dirty="0"/>
              <a:t> </a:t>
            </a:r>
            <a:r>
              <a:rPr lang="en-US" altLang="ko-KR" sz="4000" dirty="0" smtClean="0"/>
              <a:t>~~~~~</a:t>
            </a:r>
            <a:r>
              <a:rPr lang="ko-KR" altLang="en-US" sz="4000" dirty="0" smtClean="0"/>
              <a:t> </a:t>
            </a:r>
            <a:r>
              <a:rPr lang="en-US" altLang="ko-KR" sz="4000" dirty="0" smtClean="0"/>
              <a:t>~~~</a:t>
            </a:r>
            <a:endParaRPr lang="ko-KR" altLang="en-US" sz="4000" dirty="0"/>
          </a:p>
          <a:p>
            <a:pPr marL="685800" indent="-685800">
              <a:buFont typeface="Arial" panose="020B0604020202020204" pitchFamily="34" charset="0"/>
              <a:buChar char="•"/>
            </a:pPr>
            <a:endParaRPr lang="ko-KR" altLang="en-US" sz="4000" dirty="0"/>
          </a:p>
        </p:txBody>
      </p:sp>
      <p:sp>
        <p:nvSpPr>
          <p:cNvPr id="28" name="직사각형 27"/>
          <p:cNvSpPr/>
          <p:nvPr/>
        </p:nvSpPr>
        <p:spPr>
          <a:xfrm>
            <a:off x="-475" y="0"/>
            <a:ext cx="21600000" cy="31271227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설명선 1 28"/>
          <p:cNvSpPr/>
          <p:nvPr/>
        </p:nvSpPr>
        <p:spPr>
          <a:xfrm>
            <a:off x="1440375" y="415636"/>
            <a:ext cx="5583880" cy="1379030"/>
          </a:xfrm>
          <a:prstGeom prst="borderCallout1">
            <a:avLst>
              <a:gd name="adj1" fmla="val 24778"/>
              <a:gd name="adj2" fmla="val 99598"/>
              <a:gd name="adj3" fmla="val 139626"/>
              <a:gd name="adj4" fmla="val 18943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기관의 </a:t>
            </a:r>
            <a:r>
              <a:rPr lang="ko-KR" altLang="en-US" dirty="0" smtClean="0"/>
              <a:t>대표 이미지 삽입</a:t>
            </a:r>
            <a:endParaRPr lang="ko-KR" altLang="en-US" dirty="0"/>
          </a:p>
        </p:txBody>
      </p:sp>
      <p:sp>
        <p:nvSpPr>
          <p:cNvPr id="30" name="설명선 1 29"/>
          <p:cNvSpPr/>
          <p:nvPr/>
        </p:nvSpPr>
        <p:spPr>
          <a:xfrm>
            <a:off x="10535875" y="7093376"/>
            <a:ext cx="9374127" cy="1379030"/>
          </a:xfrm>
          <a:prstGeom prst="borderCallout1">
            <a:avLst>
              <a:gd name="adj1" fmla="val 48890"/>
              <a:gd name="adj2" fmla="val -2378"/>
              <a:gd name="adj3" fmla="val -35185"/>
              <a:gd name="adj4" fmla="val -1823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기관의 </a:t>
            </a:r>
            <a:r>
              <a:rPr lang="ko-KR" altLang="en-US" dirty="0" smtClean="0"/>
              <a:t>대표 홍보 문구</a:t>
            </a:r>
            <a:r>
              <a:rPr lang="en-US" altLang="ko-KR" dirty="0" smtClean="0"/>
              <a:t>,</a:t>
            </a:r>
            <a:r>
              <a:rPr lang="ko-KR" altLang="en-US" dirty="0" smtClean="0"/>
              <a:t> </a:t>
            </a:r>
            <a:r>
              <a:rPr lang="en-US" altLang="ko-KR" dirty="0" smtClean="0"/>
              <a:t>1</a:t>
            </a:r>
            <a:r>
              <a:rPr lang="ko-KR" altLang="en-US" dirty="0" smtClean="0"/>
              <a:t>줄</a:t>
            </a:r>
            <a:r>
              <a:rPr lang="ko-KR" altLang="en-US" dirty="0"/>
              <a:t> </a:t>
            </a:r>
            <a:r>
              <a:rPr lang="ko-KR" altLang="en-US" dirty="0" smtClean="0"/>
              <a:t>작성</a:t>
            </a:r>
            <a:endParaRPr lang="ko-KR" altLang="en-US" dirty="0"/>
          </a:p>
        </p:txBody>
      </p:sp>
      <p:sp>
        <p:nvSpPr>
          <p:cNvPr id="51" name="설명선 1 50"/>
          <p:cNvSpPr/>
          <p:nvPr/>
        </p:nvSpPr>
        <p:spPr>
          <a:xfrm>
            <a:off x="10961682" y="11320350"/>
            <a:ext cx="9374127" cy="5577595"/>
          </a:xfrm>
          <a:prstGeom prst="borderCallout1">
            <a:avLst>
              <a:gd name="adj1" fmla="val 48890"/>
              <a:gd name="adj2" fmla="val -2378"/>
              <a:gd name="adj3" fmla="val -44065"/>
              <a:gd name="adj4" fmla="val -5969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기관</a:t>
            </a:r>
            <a:r>
              <a:rPr lang="ko-KR" altLang="en-US" dirty="0" smtClean="0"/>
              <a:t> </a:t>
            </a:r>
            <a:r>
              <a:rPr lang="ko-KR" altLang="en-US" dirty="0" smtClean="0"/>
              <a:t>소개</a:t>
            </a:r>
            <a:r>
              <a:rPr lang="en-US" altLang="ko-KR" dirty="0" smtClean="0"/>
              <a:t>,</a:t>
            </a:r>
            <a:r>
              <a:rPr lang="ko-KR" altLang="en-US" dirty="0" smtClean="0"/>
              <a:t> </a:t>
            </a:r>
            <a:r>
              <a:rPr lang="ko-KR" altLang="en-US" dirty="0" smtClean="0"/>
              <a:t>강점</a:t>
            </a:r>
            <a:r>
              <a:rPr lang="ko-KR" altLang="en-US" dirty="0" smtClean="0"/>
              <a:t> </a:t>
            </a:r>
            <a:r>
              <a:rPr lang="ko-KR" altLang="en-US" dirty="0" smtClean="0"/>
              <a:t>기술</a:t>
            </a:r>
            <a:r>
              <a:rPr lang="en-US" altLang="ko-KR" dirty="0" smtClean="0"/>
              <a:t>,</a:t>
            </a:r>
            <a:r>
              <a:rPr lang="ko-KR" altLang="en-US" dirty="0" smtClean="0"/>
              <a:t> </a:t>
            </a:r>
            <a:r>
              <a:rPr lang="ko-KR" altLang="en-US" dirty="0" smtClean="0"/>
              <a:t>주요</a:t>
            </a:r>
            <a:r>
              <a:rPr lang="ko-KR" altLang="en-US" dirty="0" smtClean="0"/>
              <a:t> </a:t>
            </a:r>
            <a:r>
              <a:rPr lang="ko-KR" altLang="en-US" dirty="0" smtClean="0"/>
              <a:t>성과</a:t>
            </a:r>
            <a:r>
              <a:rPr lang="en-US" altLang="ko-KR" dirty="0" smtClean="0"/>
              <a:t>,</a:t>
            </a:r>
            <a:r>
              <a:rPr lang="ko-KR" altLang="en-US" dirty="0" smtClean="0"/>
              <a:t> </a:t>
            </a:r>
            <a:r>
              <a:rPr lang="ko-KR" altLang="en-US" dirty="0" smtClean="0"/>
              <a:t>중점연구영역</a:t>
            </a:r>
            <a:r>
              <a:rPr lang="en-US" altLang="ko-KR" dirty="0" smtClean="0"/>
              <a:t>,</a:t>
            </a:r>
            <a:r>
              <a:rPr lang="ko-KR" altLang="en-US" dirty="0" smtClean="0"/>
              <a:t> </a:t>
            </a:r>
            <a:r>
              <a:rPr lang="en-US" altLang="ko-KR" dirty="0" smtClean="0"/>
              <a:t>R&amp;D</a:t>
            </a:r>
            <a:r>
              <a:rPr lang="ko-KR" altLang="en-US" dirty="0" smtClean="0"/>
              <a:t> </a:t>
            </a:r>
            <a:r>
              <a:rPr lang="ko-KR" altLang="en-US" dirty="0" smtClean="0"/>
              <a:t>추진방향</a:t>
            </a:r>
            <a:r>
              <a:rPr lang="ko-KR" altLang="en-US" dirty="0" smtClean="0"/>
              <a:t> </a:t>
            </a:r>
            <a:r>
              <a:rPr lang="ko-KR" altLang="en-US" dirty="0" smtClean="0"/>
              <a:t>등</a:t>
            </a:r>
            <a:r>
              <a:rPr lang="ko-KR" altLang="en-US" dirty="0" smtClean="0"/>
              <a:t> </a:t>
            </a:r>
            <a:r>
              <a:rPr lang="ko-KR" altLang="en-US" dirty="0" smtClean="0"/>
              <a:t>자유롭게</a:t>
            </a:r>
            <a:r>
              <a:rPr lang="ko-KR" altLang="en-US" dirty="0" smtClean="0"/>
              <a:t> </a:t>
            </a:r>
            <a:r>
              <a:rPr lang="ko-KR" altLang="en-US" dirty="0" smtClean="0"/>
              <a:t>기관</a:t>
            </a:r>
            <a:r>
              <a:rPr lang="ko-KR" altLang="en-US" dirty="0" smtClean="0"/>
              <a:t> </a:t>
            </a:r>
            <a:r>
              <a:rPr lang="ko-KR" altLang="en-US" dirty="0" smtClean="0"/>
              <a:t>소개</a:t>
            </a:r>
            <a:r>
              <a:rPr lang="ko-KR" altLang="en-US" dirty="0" smtClean="0"/>
              <a:t> </a:t>
            </a:r>
            <a:endParaRPr lang="en-US" altLang="ko-KR" dirty="0" smtClean="0"/>
          </a:p>
          <a:p>
            <a:pPr algn="ctr"/>
            <a:endParaRPr lang="en-US" altLang="ko-KR" dirty="0" smtClean="0"/>
          </a:p>
          <a:p>
            <a:pPr algn="ctr"/>
            <a:r>
              <a:rPr lang="ko-KR" altLang="en-US" dirty="0" smtClean="0"/>
              <a:t>자유</a:t>
            </a:r>
            <a:r>
              <a:rPr lang="ko-KR" altLang="en-US" dirty="0" smtClean="0"/>
              <a:t> </a:t>
            </a:r>
            <a:r>
              <a:rPr lang="ko-KR" altLang="en-US" dirty="0" smtClean="0"/>
              <a:t>양식</a:t>
            </a:r>
            <a:endParaRPr lang="ko-KR" altLang="en-US" dirty="0"/>
          </a:p>
        </p:txBody>
      </p:sp>
      <p:sp>
        <p:nvSpPr>
          <p:cNvPr id="37" name="설명선 1 36"/>
          <p:cNvSpPr/>
          <p:nvPr/>
        </p:nvSpPr>
        <p:spPr>
          <a:xfrm>
            <a:off x="10999782" y="23283750"/>
            <a:ext cx="9374127" cy="5577595"/>
          </a:xfrm>
          <a:prstGeom prst="borderCallout1">
            <a:avLst>
              <a:gd name="adj1" fmla="val 48890"/>
              <a:gd name="adj2" fmla="val -2378"/>
              <a:gd name="adj3" fmla="val -44065"/>
              <a:gd name="adj4" fmla="val -5969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해당</a:t>
            </a:r>
            <a:r>
              <a:rPr lang="ko-KR" altLang="en-US" dirty="0" smtClean="0"/>
              <a:t> </a:t>
            </a:r>
            <a:r>
              <a:rPr lang="ko-KR" altLang="en-US" dirty="0" smtClean="0"/>
              <a:t>기관이</a:t>
            </a:r>
            <a:r>
              <a:rPr lang="ko-KR" altLang="en-US" dirty="0" smtClean="0"/>
              <a:t> </a:t>
            </a:r>
            <a:r>
              <a:rPr lang="ko-KR" altLang="en-US" dirty="0" smtClean="0"/>
              <a:t>추진</a:t>
            </a:r>
            <a:r>
              <a:rPr lang="ko-KR" altLang="en-US" dirty="0" smtClean="0"/>
              <a:t> </a:t>
            </a:r>
            <a:r>
              <a:rPr lang="ko-KR" altLang="en-US" dirty="0" smtClean="0"/>
              <a:t>중인</a:t>
            </a:r>
            <a:endParaRPr lang="en-US" altLang="ko-KR" dirty="0" smtClean="0"/>
          </a:p>
          <a:p>
            <a:pPr algn="ctr"/>
            <a:r>
              <a:rPr lang="ko-KR" altLang="en-US" dirty="0" smtClean="0"/>
              <a:t>기술</a:t>
            </a:r>
            <a:r>
              <a:rPr lang="ko-KR" altLang="en-US" dirty="0" smtClean="0"/>
              <a:t> </a:t>
            </a:r>
            <a:r>
              <a:rPr lang="ko-KR" altLang="en-US" dirty="0" smtClean="0"/>
              <a:t>지원</a:t>
            </a:r>
            <a:r>
              <a:rPr lang="ko-KR" altLang="en-US" dirty="0" smtClean="0"/>
              <a:t> </a:t>
            </a:r>
            <a:r>
              <a:rPr lang="ko-KR" altLang="en-US" dirty="0" smtClean="0"/>
              <a:t>사업</a:t>
            </a:r>
            <a:r>
              <a:rPr lang="en-US" altLang="ko-KR" dirty="0" smtClean="0"/>
              <a:t>,</a:t>
            </a:r>
            <a:r>
              <a:rPr lang="ko-KR" altLang="en-US" dirty="0" smtClean="0"/>
              <a:t> </a:t>
            </a:r>
            <a:r>
              <a:rPr lang="ko-KR" altLang="en-US" dirty="0" smtClean="0"/>
              <a:t>산학</a:t>
            </a:r>
            <a:r>
              <a:rPr lang="ko-KR" altLang="en-US" dirty="0" smtClean="0"/>
              <a:t> </a:t>
            </a:r>
            <a:r>
              <a:rPr lang="ko-KR" altLang="en-US" dirty="0" smtClean="0"/>
              <a:t>협력</a:t>
            </a:r>
            <a:r>
              <a:rPr lang="ko-KR" altLang="en-US" dirty="0" smtClean="0"/>
              <a:t> </a:t>
            </a:r>
            <a:r>
              <a:rPr lang="ko-KR" altLang="en-US" dirty="0" smtClean="0"/>
              <a:t>사업</a:t>
            </a:r>
            <a:r>
              <a:rPr lang="en-US" altLang="ko-KR" dirty="0" smtClean="0"/>
              <a:t>,</a:t>
            </a:r>
            <a:r>
              <a:rPr lang="ko-KR" altLang="en-US" dirty="0" smtClean="0"/>
              <a:t> </a:t>
            </a:r>
            <a:r>
              <a:rPr lang="ko-KR" altLang="en-US" dirty="0" smtClean="0"/>
              <a:t>기술</a:t>
            </a:r>
            <a:r>
              <a:rPr lang="ko-KR" altLang="en-US" dirty="0" smtClean="0"/>
              <a:t> </a:t>
            </a:r>
            <a:r>
              <a:rPr lang="ko-KR" altLang="en-US" dirty="0" smtClean="0"/>
              <a:t>사업화</a:t>
            </a:r>
            <a:r>
              <a:rPr lang="ko-KR" altLang="en-US" dirty="0" smtClean="0"/>
              <a:t> </a:t>
            </a:r>
            <a:r>
              <a:rPr lang="ko-KR" altLang="en-US" dirty="0" smtClean="0"/>
              <a:t>등</a:t>
            </a:r>
            <a:r>
              <a:rPr lang="ko-KR" altLang="en-US" dirty="0" smtClean="0"/>
              <a:t> </a:t>
            </a:r>
            <a:r>
              <a:rPr lang="ko-KR" altLang="en-US" dirty="0" smtClean="0"/>
              <a:t>기술</a:t>
            </a:r>
            <a:r>
              <a:rPr lang="ko-KR" altLang="en-US" dirty="0" smtClean="0"/>
              <a:t> </a:t>
            </a:r>
            <a:r>
              <a:rPr lang="ko-KR" altLang="en-US" dirty="0" smtClean="0"/>
              <a:t>협력</a:t>
            </a:r>
            <a:r>
              <a:rPr lang="en-US" altLang="ko-KR" dirty="0" smtClean="0"/>
              <a:t>/</a:t>
            </a:r>
            <a:r>
              <a:rPr lang="ko-KR" altLang="en-US" dirty="0" smtClean="0"/>
              <a:t>교류</a:t>
            </a:r>
            <a:r>
              <a:rPr lang="ko-KR" altLang="en-US" dirty="0" smtClean="0"/>
              <a:t> </a:t>
            </a:r>
            <a:r>
              <a:rPr lang="ko-KR" altLang="en-US" dirty="0" smtClean="0"/>
              <a:t>관련</a:t>
            </a:r>
            <a:r>
              <a:rPr lang="ko-KR" altLang="en-US" dirty="0" smtClean="0"/>
              <a:t> </a:t>
            </a:r>
            <a:r>
              <a:rPr lang="ko-KR" altLang="en-US" dirty="0" smtClean="0"/>
              <a:t>사업을</a:t>
            </a:r>
            <a:r>
              <a:rPr lang="ko-KR" altLang="en-US" dirty="0" smtClean="0"/>
              <a:t> </a:t>
            </a:r>
            <a:r>
              <a:rPr lang="ko-KR" altLang="en-US" dirty="0" smtClean="0"/>
              <a:t>자유롭게</a:t>
            </a:r>
            <a:r>
              <a:rPr lang="ko-KR" altLang="en-US" dirty="0" smtClean="0"/>
              <a:t> </a:t>
            </a:r>
            <a:r>
              <a:rPr lang="ko-KR" altLang="en-US" dirty="0" smtClean="0"/>
              <a:t>소개</a:t>
            </a:r>
            <a:endParaRPr lang="en-US" altLang="ko-KR" dirty="0" smtClean="0"/>
          </a:p>
          <a:p>
            <a:pPr algn="ctr"/>
            <a:endParaRPr lang="en-US" altLang="ko-KR" dirty="0" smtClean="0"/>
          </a:p>
          <a:p>
            <a:pPr algn="ctr"/>
            <a:r>
              <a:rPr lang="ko-KR" altLang="en-US" dirty="0" smtClean="0"/>
              <a:t>자유</a:t>
            </a:r>
            <a:r>
              <a:rPr lang="ko-KR" altLang="en-US" dirty="0" smtClean="0"/>
              <a:t> </a:t>
            </a:r>
            <a:r>
              <a:rPr lang="ko-KR" altLang="en-US" dirty="0" smtClean="0"/>
              <a:t>양식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2231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그림 3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-40000"/>
                    </a14:imgEffect>
                  </a14:imgLayer>
                </a14:imgProps>
              </a:ext>
            </a:extLst>
          </a:blip>
          <a:srcRect l="10024" r="31334"/>
          <a:stretch/>
        </p:blipFill>
        <p:spPr>
          <a:xfrm>
            <a:off x="0" y="0"/>
            <a:ext cx="21599525" cy="53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직사각형 18"/>
          <p:cNvSpPr/>
          <p:nvPr/>
        </p:nvSpPr>
        <p:spPr>
          <a:xfrm>
            <a:off x="1" y="30949107"/>
            <a:ext cx="21599524" cy="1450181"/>
          </a:xfrm>
          <a:prstGeom prst="rect">
            <a:avLst/>
          </a:prstGeom>
          <a:gradFill>
            <a:gsLst>
              <a:gs pos="0">
                <a:schemeClr val="accent5">
                  <a:lumMod val="20000"/>
                  <a:lumOff val="80000"/>
                  <a:alpha val="55000"/>
                </a:schemeClr>
              </a:gs>
              <a:gs pos="34000">
                <a:schemeClr val="accent5">
                  <a:lumMod val="40000"/>
                  <a:lumOff val="60000"/>
                </a:schemeClr>
              </a:gs>
              <a:gs pos="66000">
                <a:schemeClr val="accent5">
                  <a:lumMod val="60000"/>
                  <a:lumOff val="40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smtClean="0">
                <a:solidFill>
                  <a:schemeClr val="bg1">
                    <a:lumMod val="85000"/>
                  </a:schemeClr>
                </a:solidFill>
                <a:latin typeface="+mn-ea"/>
              </a:rPr>
              <a:t>  </a:t>
            </a:r>
            <a:endParaRPr lang="en-US" altLang="ko-KR" sz="1600" dirty="0" smtClean="0">
              <a:solidFill>
                <a:schemeClr val="bg1">
                  <a:lumMod val="85000"/>
                </a:schemeClr>
              </a:solidFill>
              <a:latin typeface="+mn-ea"/>
            </a:endParaRPr>
          </a:p>
          <a:p>
            <a:pPr algn="ctr"/>
            <a:r>
              <a:rPr lang="en-US" altLang="ko-KR" sz="3600" b="1" dirty="0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2017</a:t>
            </a:r>
            <a:r>
              <a:rPr lang="ko-KR" altLang="en-US" sz="3600" b="1" dirty="0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년 </a:t>
            </a:r>
            <a:r>
              <a:rPr lang="ko-KR" altLang="en-US" sz="3600" b="1" dirty="0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하</a:t>
            </a:r>
            <a:r>
              <a:rPr lang="ko-KR" altLang="en-US" sz="3600" b="1" dirty="0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반기 </a:t>
            </a:r>
            <a:r>
              <a:rPr lang="ko-KR" altLang="en-US" sz="3600" b="1" dirty="0" err="1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에너지밸리</a:t>
            </a:r>
            <a:r>
              <a:rPr lang="ko-KR" altLang="en-US" sz="3600" b="1" dirty="0" smtClean="0">
                <a:solidFill>
                  <a:schemeClr val="accent1">
                    <a:lumMod val="75000"/>
                  </a:schemeClr>
                </a:solidFill>
                <a:latin typeface="+mn-ea"/>
              </a:rPr>
              <a:t> 상생발전 워크숍</a:t>
            </a:r>
            <a:endParaRPr lang="ko-KR" altLang="en-US" sz="3600" b="1" dirty="0">
              <a:solidFill>
                <a:schemeClr val="accent1">
                  <a:lumMod val="75000"/>
                </a:schemeClr>
              </a:solidFill>
              <a:latin typeface="+mn-ea"/>
            </a:endParaRPr>
          </a:p>
        </p:txBody>
      </p:sp>
      <p:cxnSp>
        <p:nvCxnSpPr>
          <p:cNvPr id="5" name="직선 연결선 4"/>
          <p:cNvCxnSpPr/>
          <p:nvPr/>
        </p:nvCxnSpPr>
        <p:spPr>
          <a:xfrm>
            <a:off x="-475" y="5379358"/>
            <a:ext cx="21600000" cy="0"/>
          </a:xfrm>
          <a:prstGeom prst="line">
            <a:avLst/>
          </a:prstGeom>
          <a:ln w="889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직선 연결선 42"/>
          <p:cNvCxnSpPr/>
          <p:nvPr/>
        </p:nvCxnSpPr>
        <p:spPr>
          <a:xfrm>
            <a:off x="-475" y="5531758"/>
            <a:ext cx="21600000" cy="0"/>
          </a:xfrm>
          <a:prstGeom prst="line">
            <a:avLst/>
          </a:prstGeom>
          <a:ln w="317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 descr="광주테크노파크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0416" y="31820373"/>
            <a:ext cx="2942993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그림 14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044" y="31820373"/>
            <a:ext cx="2991306" cy="432000"/>
          </a:xfrm>
          <a:prstGeom prst="rect">
            <a:avLst/>
          </a:prstGeom>
        </p:spPr>
      </p:pic>
      <p:pic>
        <p:nvPicPr>
          <p:cNvPr id="60" name="그림 59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46843" y="31271227"/>
            <a:ext cx="2986566" cy="432000"/>
          </a:xfrm>
          <a:prstGeom prst="rect">
            <a:avLst/>
          </a:prstGeom>
        </p:spPr>
      </p:pic>
      <p:pic>
        <p:nvPicPr>
          <p:cNvPr id="18" name="그림 17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6044" y="31271227"/>
            <a:ext cx="1583007" cy="46800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2984346" y="2083541"/>
            <a:ext cx="156308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7200" b="1" dirty="0" smtClean="0">
                <a:solidFill>
                  <a:schemeClr val="bg1">
                    <a:lumMod val="85000"/>
                  </a:schemeClr>
                </a:solidFill>
              </a:rPr>
              <a:t>기술협력</a:t>
            </a:r>
            <a:r>
              <a:rPr lang="ko-KR" altLang="en-US" sz="7200" b="1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ko-KR" altLang="en-US" sz="7200" b="1" dirty="0" smtClean="0">
                <a:solidFill>
                  <a:schemeClr val="bg1">
                    <a:lumMod val="85000"/>
                  </a:schemeClr>
                </a:solidFill>
              </a:rPr>
              <a:t>및</a:t>
            </a:r>
            <a:r>
              <a:rPr lang="ko-KR" altLang="en-US" sz="7200" b="1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ko-KR" altLang="en-US" sz="7200" b="1" dirty="0" smtClean="0">
                <a:solidFill>
                  <a:schemeClr val="bg1">
                    <a:lumMod val="85000"/>
                  </a:schemeClr>
                </a:solidFill>
              </a:rPr>
              <a:t>기술사업화</a:t>
            </a:r>
            <a:r>
              <a:rPr lang="ko-KR" altLang="en-US" sz="7200" b="1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ko-KR" altLang="en-US" sz="7200" b="1" dirty="0" smtClean="0">
                <a:solidFill>
                  <a:schemeClr val="bg1">
                    <a:lumMod val="85000"/>
                  </a:schemeClr>
                </a:solidFill>
              </a:rPr>
              <a:t>대상</a:t>
            </a:r>
            <a:r>
              <a:rPr lang="ko-KR" altLang="en-US" sz="7200" b="1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ko-KR" altLang="en-US" sz="7200" b="1" dirty="0" smtClean="0">
                <a:solidFill>
                  <a:schemeClr val="bg1">
                    <a:lumMod val="85000"/>
                  </a:schemeClr>
                </a:solidFill>
              </a:rPr>
              <a:t>기술</a:t>
            </a:r>
            <a:endParaRPr lang="ko-KR" altLang="en-US" sz="4800" b="1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497978" y="25316428"/>
            <a:ext cx="7200000" cy="5014286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11" name="그림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77529" y="25316428"/>
            <a:ext cx="7200000" cy="5400000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497978" y="19144486"/>
            <a:ext cx="7200000" cy="5400000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13" name="그림 1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077529" y="19328810"/>
            <a:ext cx="7200000" cy="4958491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14" name="그림 1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497978" y="12622229"/>
            <a:ext cx="7200000" cy="5026415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16" name="그림 1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077529" y="12549369"/>
            <a:ext cx="7200000" cy="5026415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17" name="그림 16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497978" y="7001257"/>
            <a:ext cx="7200000" cy="5344330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22" name="그림 2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077529" y="7001257"/>
            <a:ext cx="7200000" cy="5014286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36" name="양쪽 모서리가 둥근 사각형 35"/>
          <p:cNvSpPr/>
          <p:nvPr/>
        </p:nvSpPr>
        <p:spPr>
          <a:xfrm>
            <a:off x="838197" y="5984456"/>
            <a:ext cx="5400000" cy="7200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dirty="0" smtClean="0"/>
              <a:t>기술협력</a:t>
            </a:r>
            <a:r>
              <a:rPr lang="ko-KR" altLang="en-US" sz="4000" dirty="0" smtClean="0"/>
              <a:t> </a:t>
            </a:r>
            <a:r>
              <a:rPr lang="ko-KR" altLang="en-US" sz="4000" dirty="0" smtClean="0"/>
              <a:t>대상</a:t>
            </a:r>
            <a:r>
              <a:rPr lang="ko-KR" altLang="en-US" sz="4000" dirty="0" smtClean="0"/>
              <a:t> </a:t>
            </a:r>
            <a:r>
              <a:rPr lang="ko-KR" altLang="en-US" sz="4000" dirty="0" smtClean="0"/>
              <a:t>기술</a:t>
            </a:r>
            <a:endParaRPr lang="ko-KR" altLang="en-US" sz="4000" dirty="0"/>
          </a:p>
        </p:txBody>
      </p:sp>
      <p:cxnSp>
        <p:nvCxnSpPr>
          <p:cNvPr id="37" name="직선 연결선 36"/>
          <p:cNvCxnSpPr/>
          <p:nvPr/>
        </p:nvCxnSpPr>
        <p:spPr>
          <a:xfrm>
            <a:off x="5673097" y="6704456"/>
            <a:ext cx="15336000" cy="0"/>
          </a:xfrm>
          <a:prstGeom prst="line">
            <a:avLst/>
          </a:prstGeom>
          <a:ln>
            <a:solidFill>
              <a:schemeClr val="accent1">
                <a:alpha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양쪽 모서리가 둥근 사각형 37"/>
          <p:cNvSpPr/>
          <p:nvPr/>
        </p:nvSpPr>
        <p:spPr>
          <a:xfrm>
            <a:off x="838197" y="17985956"/>
            <a:ext cx="5400000" cy="7200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dirty="0" smtClean="0"/>
              <a:t>기술</a:t>
            </a:r>
            <a:r>
              <a:rPr lang="ko-KR" altLang="en-US" sz="4000" dirty="0" smtClean="0"/>
              <a:t>사업화</a:t>
            </a:r>
            <a:r>
              <a:rPr lang="ko-KR" altLang="en-US" sz="4000" dirty="0" smtClean="0"/>
              <a:t> </a:t>
            </a:r>
            <a:r>
              <a:rPr lang="ko-KR" altLang="en-US" sz="4000" dirty="0" smtClean="0"/>
              <a:t>대상</a:t>
            </a:r>
            <a:r>
              <a:rPr lang="ko-KR" altLang="en-US" sz="4000" dirty="0" smtClean="0"/>
              <a:t> </a:t>
            </a:r>
            <a:r>
              <a:rPr lang="ko-KR" altLang="en-US" sz="4000" dirty="0" smtClean="0"/>
              <a:t>기술</a:t>
            </a:r>
            <a:endParaRPr lang="ko-KR" altLang="en-US" sz="4000" dirty="0"/>
          </a:p>
        </p:txBody>
      </p:sp>
      <p:cxnSp>
        <p:nvCxnSpPr>
          <p:cNvPr id="39" name="직선 연결선 38"/>
          <p:cNvCxnSpPr/>
          <p:nvPr/>
        </p:nvCxnSpPr>
        <p:spPr>
          <a:xfrm>
            <a:off x="5673097" y="18705956"/>
            <a:ext cx="15336000" cy="0"/>
          </a:xfrm>
          <a:prstGeom prst="line">
            <a:avLst/>
          </a:prstGeom>
          <a:ln>
            <a:solidFill>
              <a:schemeClr val="accent1">
                <a:alpha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직사각형 22"/>
          <p:cNvSpPr/>
          <p:nvPr/>
        </p:nvSpPr>
        <p:spPr>
          <a:xfrm>
            <a:off x="-475" y="0"/>
            <a:ext cx="21600000" cy="31271227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설명선 1 23"/>
          <p:cNvSpPr/>
          <p:nvPr/>
        </p:nvSpPr>
        <p:spPr>
          <a:xfrm>
            <a:off x="10961682" y="8996250"/>
            <a:ext cx="9374127" cy="5577595"/>
          </a:xfrm>
          <a:prstGeom prst="borderCallout1">
            <a:avLst>
              <a:gd name="adj1" fmla="val 48890"/>
              <a:gd name="adj2" fmla="val -2378"/>
              <a:gd name="adj3" fmla="val -44065"/>
              <a:gd name="adj4" fmla="val -5969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기관의</a:t>
            </a:r>
            <a:r>
              <a:rPr lang="ko-KR" altLang="en-US" dirty="0" smtClean="0"/>
              <a:t> </a:t>
            </a:r>
            <a:r>
              <a:rPr lang="ko-KR" altLang="en-US" dirty="0" smtClean="0"/>
              <a:t>강점</a:t>
            </a:r>
            <a:r>
              <a:rPr lang="ko-KR" altLang="en-US" dirty="0" smtClean="0"/>
              <a:t> </a:t>
            </a:r>
            <a:r>
              <a:rPr lang="ko-KR" altLang="en-US" dirty="0" smtClean="0"/>
              <a:t>기술</a:t>
            </a:r>
            <a:r>
              <a:rPr lang="ko-KR" altLang="en-US" dirty="0" smtClean="0"/>
              <a:t> </a:t>
            </a:r>
            <a:r>
              <a:rPr lang="ko-KR" altLang="en-US" dirty="0" smtClean="0"/>
              <a:t>분야로</a:t>
            </a:r>
            <a:r>
              <a:rPr lang="ko-KR" altLang="en-US" dirty="0" smtClean="0"/>
              <a:t> </a:t>
            </a:r>
            <a:r>
              <a:rPr lang="ko-KR" altLang="en-US" dirty="0" smtClean="0"/>
              <a:t>타</a:t>
            </a:r>
            <a:r>
              <a:rPr lang="ko-KR" altLang="en-US" dirty="0" smtClean="0"/>
              <a:t> </a:t>
            </a:r>
            <a:r>
              <a:rPr lang="ko-KR" altLang="en-US" dirty="0" smtClean="0"/>
              <a:t>기관</a:t>
            </a:r>
            <a:r>
              <a:rPr lang="ko-KR" altLang="en-US" dirty="0" smtClean="0"/>
              <a:t> </a:t>
            </a:r>
            <a:r>
              <a:rPr lang="ko-KR" altLang="en-US" dirty="0" smtClean="0"/>
              <a:t>및</a:t>
            </a:r>
            <a:r>
              <a:rPr lang="ko-KR" altLang="en-US" dirty="0" smtClean="0"/>
              <a:t> </a:t>
            </a:r>
            <a:r>
              <a:rPr lang="ko-KR" altLang="en-US" dirty="0" smtClean="0"/>
              <a:t>기업과</a:t>
            </a:r>
            <a:r>
              <a:rPr lang="ko-KR" altLang="en-US" dirty="0" smtClean="0"/>
              <a:t> </a:t>
            </a:r>
            <a:r>
              <a:rPr lang="ko-KR" altLang="en-US" dirty="0" smtClean="0"/>
              <a:t>기술</a:t>
            </a:r>
            <a:r>
              <a:rPr lang="ko-KR" altLang="en-US" dirty="0" smtClean="0"/>
              <a:t> </a:t>
            </a:r>
            <a:r>
              <a:rPr lang="ko-KR" altLang="en-US" dirty="0" smtClean="0"/>
              <a:t>협력</a:t>
            </a:r>
            <a:r>
              <a:rPr lang="en-US" altLang="ko-KR" dirty="0" smtClean="0"/>
              <a:t>,</a:t>
            </a:r>
            <a:r>
              <a:rPr lang="ko-KR" altLang="en-US" dirty="0" smtClean="0"/>
              <a:t> </a:t>
            </a:r>
            <a:r>
              <a:rPr lang="ko-KR" altLang="en-US" dirty="0" smtClean="0"/>
              <a:t>지원이</a:t>
            </a:r>
            <a:r>
              <a:rPr lang="ko-KR" altLang="en-US" dirty="0" smtClean="0"/>
              <a:t> </a:t>
            </a:r>
            <a:r>
              <a:rPr lang="ko-KR" altLang="en-US" dirty="0" smtClean="0"/>
              <a:t>가능한</a:t>
            </a:r>
            <a:r>
              <a:rPr lang="ko-KR" altLang="en-US" dirty="0" smtClean="0"/>
              <a:t> </a:t>
            </a:r>
            <a:r>
              <a:rPr lang="ko-KR" altLang="en-US" dirty="0" smtClean="0"/>
              <a:t>기술</a:t>
            </a:r>
            <a:r>
              <a:rPr lang="ko-KR" altLang="en-US" dirty="0" smtClean="0"/>
              <a:t> </a:t>
            </a:r>
            <a:r>
              <a:rPr lang="ko-KR" altLang="en-US" dirty="0" smtClean="0"/>
              <a:t>분야를</a:t>
            </a:r>
            <a:r>
              <a:rPr lang="ko-KR" altLang="en-US" dirty="0" smtClean="0"/>
              <a:t> </a:t>
            </a:r>
            <a:r>
              <a:rPr lang="ko-KR" altLang="en-US" dirty="0" smtClean="0"/>
              <a:t>자유롭게</a:t>
            </a:r>
            <a:r>
              <a:rPr lang="ko-KR" altLang="en-US" dirty="0" smtClean="0"/>
              <a:t>  </a:t>
            </a:r>
            <a:r>
              <a:rPr lang="ko-KR" altLang="en-US" dirty="0" smtClean="0"/>
              <a:t>소개</a:t>
            </a:r>
            <a:r>
              <a:rPr lang="ko-KR" altLang="en-US" dirty="0" smtClean="0"/>
              <a:t> </a:t>
            </a:r>
            <a:endParaRPr lang="en-US" altLang="ko-KR" dirty="0" smtClean="0"/>
          </a:p>
          <a:p>
            <a:pPr algn="ctr"/>
            <a:endParaRPr lang="en-US" altLang="ko-KR" dirty="0" smtClean="0"/>
          </a:p>
          <a:p>
            <a:pPr algn="ctr"/>
            <a:r>
              <a:rPr lang="ko-KR" altLang="en-US" dirty="0" smtClean="0"/>
              <a:t>자유</a:t>
            </a:r>
            <a:r>
              <a:rPr lang="ko-KR" altLang="en-US" dirty="0" smtClean="0"/>
              <a:t> </a:t>
            </a:r>
            <a:r>
              <a:rPr lang="ko-KR" altLang="en-US" dirty="0" smtClean="0"/>
              <a:t>양식</a:t>
            </a:r>
            <a:endParaRPr lang="ko-KR" altLang="en-US" dirty="0"/>
          </a:p>
        </p:txBody>
      </p:sp>
      <p:sp>
        <p:nvSpPr>
          <p:cNvPr id="25" name="설명선 1 24"/>
          <p:cNvSpPr/>
          <p:nvPr/>
        </p:nvSpPr>
        <p:spPr>
          <a:xfrm>
            <a:off x="10999782" y="20959650"/>
            <a:ext cx="9374127" cy="5577595"/>
          </a:xfrm>
          <a:prstGeom prst="borderCallout1">
            <a:avLst>
              <a:gd name="adj1" fmla="val 48890"/>
              <a:gd name="adj2" fmla="val -2378"/>
              <a:gd name="adj3" fmla="val -44065"/>
              <a:gd name="adj4" fmla="val -5969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기관이</a:t>
            </a:r>
            <a:r>
              <a:rPr lang="ko-KR" altLang="en-US" dirty="0" smtClean="0"/>
              <a:t> </a:t>
            </a:r>
            <a:r>
              <a:rPr lang="ko-KR" altLang="en-US" dirty="0" smtClean="0"/>
              <a:t>개발</a:t>
            </a:r>
            <a:r>
              <a:rPr lang="ko-KR" altLang="en-US" dirty="0" smtClean="0"/>
              <a:t> </a:t>
            </a:r>
            <a:r>
              <a:rPr lang="ko-KR" altLang="en-US" dirty="0" smtClean="0"/>
              <a:t>완료</a:t>
            </a:r>
            <a:r>
              <a:rPr lang="en-US" altLang="ko-KR" dirty="0" smtClean="0"/>
              <a:t>/</a:t>
            </a:r>
            <a:r>
              <a:rPr lang="ko-KR" altLang="en-US" dirty="0" smtClean="0"/>
              <a:t>완료</a:t>
            </a:r>
            <a:r>
              <a:rPr lang="ko-KR" altLang="en-US" dirty="0" smtClean="0"/>
              <a:t> </a:t>
            </a:r>
            <a:r>
              <a:rPr lang="ko-KR" altLang="en-US" dirty="0" smtClean="0"/>
              <a:t>예정</a:t>
            </a:r>
            <a:r>
              <a:rPr lang="ko-KR" altLang="en-US" dirty="0" smtClean="0"/>
              <a:t> </a:t>
            </a:r>
            <a:r>
              <a:rPr lang="ko-KR" altLang="en-US" dirty="0" smtClean="0"/>
              <a:t>기술로</a:t>
            </a:r>
            <a:r>
              <a:rPr lang="ko-KR" altLang="en-US" dirty="0" smtClean="0"/>
              <a:t> </a:t>
            </a:r>
            <a:r>
              <a:rPr lang="ko-KR" altLang="en-US" dirty="0" smtClean="0"/>
              <a:t>기술사업화</a:t>
            </a:r>
            <a:r>
              <a:rPr lang="ko-KR" altLang="en-US" dirty="0" smtClean="0"/>
              <a:t> </a:t>
            </a:r>
            <a:r>
              <a:rPr lang="ko-KR" altLang="en-US" dirty="0" smtClean="0"/>
              <a:t>및</a:t>
            </a:r>
            <a:r>
              <a:rPr lang="ko-KR" altLang="en-US" dirty="0" smtClean="0"/>
              <a:t> </a:t>
            </a:r>
            <a:r>
              <a:rPr lang="ko-KR" altLang="en-US" dirty="0" smtClean="0"/>
              <a:t>기업</a:t>
            </a:r>
            <a:r>
              <a:rPr lang="ko-KR" altLang="en-US" dirty="0" smtClean="0"/>
              <a:t> </a:t>
            </a:r>
            <a:r>
              <a:rPr lang="ko-KR" altLang="en-US" dirty="0" smtClean="0"/>
              <a:t>이전</a:t>
            </a:r>
            <a:r>
              <a:rPr lang="ko-KR" altLang="en-US" dirty="0" smtClean="0"/>
              <a:t> </a:t>
            </a:r>
            <a:r>
              <a:rPr lang="ko-KR" altLang="en-US" dirty="0" smtClean="0"/>
              <a:t>대상</a:t>
            </a:r>
            <a:r>
              <a:rPr lang="ko-KR" altLang="en-US" dirty="0" smtClean="0"/>
              <a:t> </a:t>
            </a:r>
            <a:r>
              <a:rPr lang="ko-KR" altLang="en-US" dirty="0" smtClean="0"/>
              <a:t>기술을</a:t>
            </a:r>
            <a:r>
              <a:rPr lang="ko-KR" altLang="en-US" dirty="0" smtClean="0"/>
              <a:t> </a:t>
            </a:r>
            <a:r>
              <a:rPr lang="ko-KR" altLang="en-US" dirty="0" smtClean="0"/>
              <a:t>자유롭게</a:t>
            </a:r>
            <a:r>
              <a:rPr lang="ko-KR" altLang="en-US" dirty="0" smtClean="0"/>
              <a:t> </a:t>
            </a:r>
            <a:r>
              <a:rPr lang="ko-KR" altLang="en-US" dirty="0" smtClean="0"/>
              <a:t>소개</a:t>
            </a:r>
            <a:endParaRPr lang="en-US" altLang="ko-KR" dirty="0" smtClean="0"/>
          </a:p>
          <a:p>
            <a:pPr algn="ctr"/>
            <a:endParaRPr lang="en-US" altLang="ko-KR" dirty="0" smtClean="0"/>
          </a:p>
          <a:p>
            <a:pPr algn="ctr"/>
            <a:r>
              <a:rPr lang="ko-KR" altLang="en-US" dirty="0" smtClean="0"/>
              <a:t>자유</a:t>
            </a:r>
            <a:r>
              <a:rPr lang="ko-KR" altLang="en-US" dirty="0" smtClean="0"/>
              <a:t> </a:t>
            </a:r>
            <a:r>
              <a:rPr lang="ko-KR" altLang="en-US" dirty="0" smtClean="0"/>
              <a:t>양식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28056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1879</TotalTime>
  <Words>300</Words>
  <Application>Microsoft Office PowerPoint</Application>
  <PresentationFormat>사용자 지정</PresentationFormat>
  <Paragraphs>61</Paragraphs>
  <Slides>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9" baseType="lpstr">
      <vt:lpstr>맑은 고딕</vt:lpstr>
      <vt:lpstr>Arial</vt:lpstr>
      <vt:lpstr>Calibri</vt:lpstr>
      <vt:lpstr>Calibri Light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RISE-ONE</dc:creator>
  <cp:lastModifiedBy>김중문</cp:lastModifiedBy>
  <cp:revision>63</cp:revision>
  <dcterms:created xsi:type="dcterms:W3CDTF">2017-05-08T08:43:43Z</dcterms:created>
  <dcterms:modified xsi:type="dcterms:W3CDTF">2017-09-15T09:12:52Z</dcterms:modified>
</cp:coreProperties>
</file>