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3"/>
  </p:notesMasterIdLst>
  <p:handoutMasterIdLst>
    <p:handoutMasterId r:id="rId4"/>
  </p:handoutMasterIdLst>
  <p:sldIdLst>
    <p:sldId id="318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5B54"/>
    <a:srgbClr val="373D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29"/>
  </p:normalViewPr>
  <p:slideViewPr>
    <p:cSldViewPr snapToGrid="0" snapToObjects="1">
      <p:cViewPr varScale="1">
        <p:scale>
          <a:sx n="112" d="100"/>
          <a:sy n="112" d="100"/>
        </p:scale>
        <p:origin x="1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5029"/>
          </a:xfrm>
          <a:prstGeom prst="rect">
            <a:avLst/>
          </a:prstGeom>
        </p:spPr>
        <p:txBody>
          <a:bodyPr vert="horz" lIns="94795" tIns="47397" rIns="94795" bIns="4739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4795" tIns="47397" rIns="94795" bIns="47397" rtlCol="0"/>
          <a:lstStyle>
            <a:lvl1pPr algn="r">
              <a:defRPr sz="1200"/>
            </a:lvl1pPr>
          </a:lstStyle>
          <a:p>
            <a:fld id="{98FCBE46-4E09-4F1F-817E-C923F838332B}" type="datetimeFigureOut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3" y="9371288"/>
            <a:ext cx="2918830" cy="495028"/>
          </a:xfrm>
          <a:prstGeom prst="rect">
            <a:avLst/>
          </a:prstGeom>
        </p:spPr>
        <p:txBody>
          <a:bodyPr vert="horz" lIns="94795" tIns="47397" rIns="94795" bIns="4739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5" y="9371288"/>
            <a:ext cx="2918830" cy="495028"/>
          </a:xfrm>
          <a:prstGeom prst="rect">
            <a:avLst/>
          </a:prstGeom>
        </p:spPr>
        <p:txBody>
          <a:bodyPr vert="horz" lIns="94795" tIns="47397" rIns="94795" bIns="47397" rtlCol="0" anchor="b"/>
          <a:lstStyle>
            <a:lvl1pPr algn="r">
              <a:defRPr sz="1200"/>
            </a:lvl1pPr>
          </a:lstStyle>
          <a:p>
            <a:fld id="{F13BDE08-BBE6-4716-8882-4AFA1A8D66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205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5029"/>
          </a:xfrm>
          <a:prstGeom prst="rect">
            <a:avLst/>
          </a:prstGeom>
        </p:spPr>
        <p:txBody>
          <a:bodyPr vert="horz" lIns="94795" tIns="47397" rIns="94795" bIns="4739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4795" tIns="47397" rIns="94795" bIns="47397" rtlCol="0"/>
          <a:lstStyle>
            <a:lvl1pPr algn="r">
              <a:defRPr sz="1200"/>
            </a:lvl1pPr>
          </a:lstStyle>
          <a:p>
            <a:fld id="{2EF9E9F4-0505-DB43-B321-4E1A136C1D56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5" tIns="47397" rIns="94795" bIns="4739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8" y="4748167"/>
            <a:ext cx="5388610" cy="3884861"/>
          </a:xfrm>
          <a:prstGeom prst="rect">
            <a:avLst/>
          </a:prstGeom>
        </p:spPr>
        <p:txBody>
          <a:bodyPr vert="horz" lIns="94795" tIns="47397" rIns="94795" bIns="47397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371288"/>
            <a:ext cx="2918830" cy="495028"/>
          </a:xfrm>
          <a:prstGeom prst="rect">
            <a:avLst/>
          </a:prstGeom>
        </p:spPr>
        <p:txBody>
          <a:bodyPr vert="horz" lIns="94795" tIns="47397" rIns="94795" bIns="4739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8"/>
            <a:ext cx="2918830" cy="495028"/>
          </a:xfrm>
          <a:prstGeom prst="rect">
            <a:avLst/>
          </a:prstGeom>
        </p:spPr>
        <p:txBody>
          <a:bodyPr vert="horz" lIns="94795" tIns="47397" rIns="94795" bIns="47397" rtlCol="0" anchor="b"/>
          <a:lstStyle>
            <a:lvl1pPr algn="r">
              <a:defRPr sz="1200"/>
            </a:lvl1pPr>
          </a:lstStyle>
          <a:p>
            <a:fld id="{CE673FB0-CFE2-CF48-9957-31152004B0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208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525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17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>
            <a:extLst>
              <a:ext uri="{FF2B5EF4-FFF2-40B4-BE49-F238E27FC236}">
                <a16:creationId xmlns:a16="http://schemas.microsoft.com/office/drawing/2014/main" id="{48A8B100-F60A-5347-93BB-A7837DFF35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38824" y="5080023"/>
            <a:ext cx="889461" cy="1185948"/>
          </a:xfrm>
          <a:custGeom>
            <a:avLst/>
            <a:gdLst>
              <a:gd name="connsiteX0" fmla="*/ 592974 w 1185948"/>
              <a:gd name="connsiteY0" fmla="*/ 0 h 1185948"/>
              <a:gd name="connsiteX1" fmla="*/ 1185948 w 1185948"/>
              <a:gd name="connsiteY1" fmla="*/ 592974 h 1185948"/>
              <a:gd name="connsiteX2" fmla="*/ 592974 w 1185948"/>
              <a:gd name="connsiteY2" fmla="*/ 1185948 h 1185948"/>
              <a:gd name="connsiteX3" fmla="*/ 0 w 1185948"/>
              <a:gd name="connsiteY3" fmla="*/ 592974 h 1185948"/>
              <a:gd name="connsiteX4" fmla="*/ 592974 w 1185948"/>
              <a:gd name="connsiteY4" fmla="*/ 0 h 1185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5948" h="1185948">
                <a:moveTo>
                  <a:pt x="592974" y="0"/>
                </a:moveTo>
                <a:cubicBezTo>
                  <a:pt x="920464" y="0"/>
                  <a:pt x="1185948" y="265484"/>
                  <a:pt x="1185948" y="592974"/>
                </a:cubicBezTo>
                <a:cubicBezTo>
                  <a:pt x="1185948" y="920464"/>
                  <a:pt x="920464" y="1185948"/>
                  <a:pt x="592974" y="1185948"/>
                </a:cubicBezTo>
                <a:cubicBezTo>
                  <a:pt x="265484" y="1185948"/>
                  <a:pt x="0" y="920464"/>
                  <a:pt x="0" y="592974"/>
                </a:cubicBezTo>
                <a:cubicBezTo>
                  <a:pt x="0" y="265484"/>
                  <a:pt x="265484" y="0"/>
                  <a:pt x="592974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lIns="182880" tIns="91440" rIns="182880" bIns="91440">
            <a:no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highlight>
                  <a:srgbClr val="373D46"/>
                </a:highlight>
              </a:defRPr>
            </a:lvl1pPr>
          </a:lstStyle>
          <a:p>
            <a:endParaRPr lang="en-US" dirty="0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4C041537-5C85-6740-9B8E-D31C24F724D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838824" y="3628587"/>
            <a:ext cx="889461" cy="1185948"/>
          </a:xfrm>
          <a:custGeom>
            <a:avLst/>
            <a:gdLst>
              <a:gd name="connsiteX0" fmla="*/ 592974 w 1185948"/>
              <a:gd name="connsiteY0" fmla="*/ 0 h 1185948"/>
              <a:gd name="connsiteX1" fmla="*/ 1185948 w 1185948"/>
              <a:gd name="connsiteY1" fmla="*/ 592974 h 1185948"/>
              <a:gd name="connsiteX2" fmla="*/ 592974 w 1185948"/>
              <a:gd name="connsiteY2" fmla="*/ 1185948 h 1185948"/>
              <a:gd name="connsiteX3" fmla="*/ 0 w 1185948"/>
              <a:gd name="connsiteY3" fmla="*/ 592974 h 1185948"/>
              <a:gd name="connsiteX4" fmla="*/ 592974 w 1185948"/>
              <a:gd name="connsiteY4" fmla="*/ 0 h 1185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5948" h="1185948">
                <a:moveTo>
                  <a:pt x="592974" y="0"/>
                </a:moveTo>
                <a:cubicBezTo>
                  <a:pt x="920464" y="0"/>
                  <a:pt x="1185948" y="265484"/>
                  <a:pt x="1185948" y="592974"/>
                </a:cubicBezTo>
                <a:cubicBezTo>
                  <a:pt x="1185948" y="920464"/>
                  <a:pt x="920464" y="1185948"/>
                  <a:pt x="592974" y="1185948"/>
                </a:cubicBezTo>
                <a:cubicBezTo>
                  <a:pt x="265484" y="1185948"/>
                  <a:pt x="0" y="920464"/>
                  <a:pt x="0" y="592974"/>
                </a:cubicBezTo>
                <a:cubicBezTo>
                  <a:pt x="0" y="265484"/>
                  <a:pt x="265484" y="0"/>
                  <a:pt x="592974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lIns="182880" tIns="91440" rIns="182880" bIns="91440">
            <a:no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highlight>
                  <a:srgbClr val="373D46"/>
                </a:highlight>
              </a:defRPr>
            </a:lvl1pPr>
          </a:lstStyle>
          <a:p>
            <a:endParaRPr lang="en-US" dirty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C5621AF-FC43-B14B-8BD9-9FBD76F3C5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8824" y="2177150"/>
            <a:ext cx="889461" cy="1185948"/>
          </a:xfrm>
          <a:custGeom>
            <a:avLst/>
            <a:gdLst>
              <a:gd name="connsiteX0" fmla="*/ 592974 w 1185948"/>
              <a:gd name="connsiteY0" fmla="*/ 0 h 1185948"/>
              <a:gd name="connsiteX1" fmla="*/ 1185948 w 1185948"/>
              <a:gd name="connsiteY1" fmla="*/ 592974 h 1185948"/>
              <a:gd name="connsiteX2" fmla="*/ 592974 w 1185948"/>
              <a:gd name="connsiteY2" fmla="*/ 1185948 h 1185948"/>
              <a:gd name="connsiteX3" fmla="*/ 0 w 1185948"/>
              <a:gd name="connsiteY3" fmla="*/ 592974 h 1185948"/>
              <a:gd name="connsiteX4" fmla="*/ 592974 w 1185948"/>
              <a:gd name="connsiteY4" fmla="*/ 0 h 1185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5948" h="1185948">
                <a:moveTo>
                  <a:pt x="592974" y="0"/>
                </a:moveTo>
                <a:cubicBezTo>
                  <a:pt x="920464" y="0"/>
                  <a:pt x="1185948" y="265484"/>
                  <a:pt x="1185948" y="592974"/>
                </a:cubicBezTo>
                <a:cubicBezTo>
                  <a:pt x="1185948" y="920464"/>
                  <a:pt x="920464" y="1185948"/>
                  <a:pt x="592974" y="1185948"/>
                </a:cubicBezTo>
                <a:cubicBezTo>
                  <a:pt x="265484" y="1185948"/>
                  <a:pt x="0" y="920464"/>
                  <a:pt x="0" y="592974"/>
                </a:cubicBezTo>
                <a:cubicBezTo>
                  <a:pt x="0" y="265484"/>
                  <a:pt x="265484" y="0"/>
                  <a:pt x="592974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lIns="182880" tIns="91440" rIns="182880" bIns="91440">
            <a:no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highlight>
                  <a:srgbClr val="373D46"/>
                </a:highlight>
              </a:defRPr>
            </a:lvl1pPr>
          </a:lstStyle>
          <a:p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13D94E4-254C-1B47-BB09-C2772ECF117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38824" y="725714"/>
            <a:ext cx="889461" cy="1185948"/>
          </a:xfrm>
          <a:custGeom>
            <a:avLst/>
            <a:gdLst>
              <a:gd name="connsiteX0" fmla="*/ 592974 w 1185948"/>
              <a:gd name="connsiteY0" fmla="*/ 0 h 1185948"/>
              <a:gd name="connsiteX1" fmla="*/ 1185948 w 1185948"/>
              <a:gd name="connsiteY1" fmla="*/ 592974 h 1185948"/>
              <a:gd name="connsiteX2" fmla="*/ 592974 w 1185948"/>
              <a:gd name="connsiteY2" fmla="*/ 1185948 h 1185948"/>
              <a:gd name="connsiteX3" fmla="*/ 0 w 1185948"/>
              <a:gd name="connsiteY3" fmla="*/ 592974 h 1185948"/>
              <a:gd name="connsiteX4" fmla="*/ 592974 w 1185948"/>
              <a:gd name="connsiteY4" fmla="*/ 0 h 1185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5948" h="1185948">
                <a:moveTo>
                  <a:pt x="592974" y="0"/>
                </a:moveTo>
                <a:cubicBezTo>
                  <a:pt x="920464" y="0"/>
                  <a:pt x="1185948" y="265484"/>
                  <a:pt x="1185948" y="592974"/>
                </a:cubicBezTo>
                <a:cubicBezTo>
                  <a:pt x="1185948" y="920464"/>
                  <a:pt x="920464" y="1185948"/>
                  <a:pt x="592974" y="1185948"/>
                </a:cubicBezTo>
                <a:cubicBezTo>
                  <a:pt x="265484" y="1185948"/>
                  <a:pt x="0" y="920464"/>
                  <a:pt x="0" y="592974"/>
                </a:cubicBezTo>
                <a:cubicBezTo>
                  <a:pt x="0" y="265484"/>
                  <a:pt x="265484" y="0"/>
                  <a:pt x="592974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lIns="182880" tIns="91440" rIns="182880" bIns="91440">
            <a:no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highlight>
                  <a:srgbClr val="373D46"/>
                </a:highligh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9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57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6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3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6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4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69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8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7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96C5E-20F6-5143-9F77-A8D16BC84A78}" type="datetimeFigureOut">
              <a:rPr lang="en-US" smtClean="0"/>
              <a:pPr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EC2E2-0820-654D-85EB-EBA0A2E7E8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69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6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06" userDrawn="1">
          <p15:clr>
            <a:srgbClr val="F26B43"/>
          </p15:clr>
        </p15:guide>
        <p15:guide id="3" pos="5454" userDrawn="1">
          <p15:clr>
            <a:srgbClr val="F26B43"/>
          </p15:clr>
        </p15:guide>
        <p15:guide id="4" orient="horz" pos="26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  <p15:guide id="6" orient="horz" pos="40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304801" y="172504"/>
            <a:ext cx="8532012" cy="605163"/>
            <a:chOff x="916903" y="786680"/>
            <a:chExt cx="7310191" cy="8556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D28C38-DEB1-B048-A01E-8544843113E5}"/>
                </a:ext>
              </a:extLst>
            </p:cNvPr>
            <p:cNvSpPr/>
            <p:nvPr/>
          </p:nvSpPr>
          <p:spPr>
            <a:xfrm>
              <a:off x="916903" y="786680"/>
              <a:ext cx="7310191" cy="85566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30254BF-1622-6A49-A837-6D5374123068}"/>
                </a:ext>
              </a:extLst>
            </p:cNvPr>
            <p:cNvSpPr txBox="1"/>
            <p:nvPr/>
          </p:nvSpPr>
          <p:spPr>
            <a:xfrm>
              <a:off x="3667208" y="1074599"/>
              <a:ext cx="1809581" cy="386586"/>
            </a:xfrm>
            <a:prstGeom prst="rect">
              <a:avLst/>
            </a:prstGeom>
            <a:noFill/>
          </p:spPr>
          <p:txBody>
            <a:bodyPr wrap="none" lIns="0" tIns="0" rIns="0" bIns="0" rtlCol="0" anchor="b">
              <a:noAutofit/>
            </a:bodyPr>
            <a:lstStyle/>
            <a:p>
              <a:pPr algn="ctr"/>
              <a:r>
                <a:rPr lang="ko-KR" altLang="en-US" sz="2250" b="1" dirty="0" smtClean="0">
                  <a:solidFill>
                    <a:srgbClr val="C00000"/>
                  </a:solidFill>
                  <a:latin typeface="Pretendard ExtraBold" panose="02000903000000020004" pitchFamily="50" charset="-127"/>
                  <a:ea typeface="Pretendard ExtraBold" panose="02000903000000020004" pitchFamily="50" charset="-127"/>
                  <a:cs typeface="Poppins" pitchFamily="2" charset="77"/>
                </a:rPr>
                <a:t>신규 </a:t>
              </a:r>
              <a:r>
                <a:rPr lang="ko-KR" altLang="en-US" sz="2250" b="1" dirty="0">
                  <a:solidFill>
                    <a:srgbClr val="C00000"/>
                  </a:solidFill>
                  <a:latin typeface="Pretendard ExtraBold" panose="02000903000000020004" pitchFamily="50" charset="-127"/>
                  <a:ea typeface="Pretendard ExtraBold" panose="02000903000000020004" pitchFamily="50" charset="-127"/>
                  <a:cs typeface="Poppins" pitchFamily="2" charset="77"/>
                </a:rPr>
                <a:t>출입카드리더기 </a:t>
              </a:r>
              <a:r>
                <a:rPr lang="ko-KR" altLang="en-US" sz="2250" b="1" dirty="0" smtClean="0">
                  <a:solidFill>
                    <a:srgbClr val="C00000"/>
                  </a:solidFill>
                  <a:latin typeface="Pretendard ExtraBold" panose="02000903000000020004" pitchFamily="50" charset="-127"/>
                  <a:ea typeface="Pretendard ExtraBold" panose="02000903000000020004" pitchFamily="50" charset="-127"/>
                  <a:cs typeface="Poppins" pitchFamily="2" charset="77"/>
                </a:rPr>
                <a:t>사용방법 및 주요기능</a:t>
              </a:r>
              <a:endParaRPr lang="en-US" altLang="ko-KR" sz="2250" b="1" dirty="0">
                <a:solidFill>
                  <a:srgbClr val="C00000"/>
                </a:solidFill>
                <a:latin typeface="Pretendard ExtraBold" panose="02000903000000020004" pitchFamily="50" charset="-127"/>
                <a:ea typeface="Pretendard ExtraBold" panose="02000903000000020004" pitchFamily="50" charset="-127"/>
                <a:cs typeface="Poppins" pitchFamily="2" charset="77"/>
              </a:endParaRPr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1945025" y="981296"/>
            <a:ext cx="6891788" cy="5155257"/>
            <a:chOff x="2252213" y="1066916"/>
            <a:chExt cx="6891788" cy="5075265"/>
          </a:xfrm>
        </p:grpSpPr>
        <p:sp>
          <p:nvSpPr>
            <p:cNvPr id="3" name="TextBox 2"/>
            <p:cNvSpPr txBox="1"/>
            <p:nvPr/>
          </p:nvSpPr>
          <p:spPr>
            <a:xfrm>
              <a:off x="2252213" y="1066916"/>
              <a:ext cx="6891788" cy="5075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b="1" dirty="0" smtClean="0"/>
                <a:t>1. </a:t>
              </a:r>
              <a:r>
                <a:rPr lang="ko-KR" altLang="en-US" b="1" dirty="0" smtClean="0"/>
                <a:t>사용방법</a:t>
              </a:r>
              <a:r>
                <a:rPr lang="en-US" altLang="ko-KR" b="1" dirty="0" smtClean="0"/>
                <a:t>(ID </a:t>
              </a:r>
              <a:r>
                <a:rPr lang="ko-KR" altLang="en-US" b="1" dirty="0" smtClean="0"/>
                <a:t>카드 및 </a:t>
              </a:r>
              <a:r>
                <a:rPr lang="ko-KR" altLang="en-US" b="1" dirty="0" err="1" smtClean="0"/>
                <a:t>모바일카드</a:t>
              </a:r>
              <a:r>
                <a:rPr lang="ko-KR" altLang="en-US" b="1" dirty="0" smtClean="0"/>
                <a:t> 가능</a:t>
              </a:r>
              <a:r>
                <a:rPr lang="en-US" altLang="ko-KR" b="1" dirty="0" smtClean="0"/>
                <a:t>)</a:t>
              </a:r>
              <a:endParaRPr lang="en-US" altLang="ko-KR" b="1" dirty="0"/>
            </a:p>
            <a:p>
              <a:pPr>
                <a:lnSpc>
                  <a:spcPct val="150000"/>
                </a:lnSpc>
              </a:pPr>
              <a:r>
                <a:rPr lang="en-US" altLang="ko-KR" dirty="0"/>
                <a:t>  </a:t>
              </a:r>
              <a:r>
                <a:rPr lang="en-US" altLang="ko-KR" dirty="0" smtClean="0"/>
                <a:t> </a:t>
              </a:r>
              <a:r>
                <a:rPr lang="en-US" altLang="ko-KR" sz="1600" dirty="0" smtClean="0"/>
                <a:t>-  </a:t>
              </a:r>
              <a:r>
                <a:rPr lang="ko-KR" altLang="en-US" sz="1600" dirty="0" smtClean="0"/>
                <a:t>경비</a:t>
              </a:r>
              <a:r>
                <a:rPr lang="en-US" altLang="ko-KR" sz="1600" dirty="0" smtClean="0"/>
                <a:t>:                   </a:t>
              </a:r>
              <a:r>
                <a:rPr lang="ko-KR" altLang="en-US" sz="1600" dirty="0" smtClean="0"/>
                <a:t>글자를 터치 후 </a:t>
              </a:r>
              <a:r>
                <a:rPr lang="en-US" altLang="ko-KR" sz="1600" dirty="0" smtClean="0"/>
                <a:t>3</a:t>
              </a:r>
              <a:r>
                <a:rPr lang="ko-KR" altLang="en-US" sz="1600" dirty="0" smtClean="0"/>
                <a:t>초 이내 </a:t>
              </a:r>
              <a:r>
                <a:rPr lang="en-US" altLang="ko-KR" sz="1600" dirty="0" smtClean="0"/>
                <a:t>ID </a:t>
              </a:r>
              <a:r>
                <a:rPr lang="ko-KR" altLang="en-US" sz="1600" dirty="0" smtClean="0"/>
                <a:t>카드 </a:t>
              </a:r>
              <a:r>
                <a:rPr lang="ko-KR" altLang="en-US" sz="1600" dirty="0" smtClean="0"/>
                <a:t>또는 </a:t>
              </a:r>
              <a:r>
                <a:rPr lang="ko-KR" altLang="en-US" sz="1600" dirty="0" err="1" smtClean="0"/>
                <a:t>모바일카드</a:t>
              </a:r>
              <a:r>
                <a:rPr lang="ko-KR" altLang="en-US" sz="1600" dirty="0" smtClean="0"/>
                <a:t> </a:t>
              </a:r>
              <a:r>
                <a:rPr lang="ko-KR" altLang="en-US" sz="1600" dirty="0" smtClean="0"/>
                <a:t>태그 </a:t>
              </a:r>
              <a:endParaRPr lang="en-US" altLang="ko-KR" sz="1600" dirty="0" smtClean="0"/>
            </a:p>
            <a:p>
              <a:pPr>
                <a:lnSpc>
                  <a:spcPct val="150000"/>
                </a:lnSpc>
              </a:pPr>
              <a:r>
                <a:rPr lang="en-US" altLang="ko-KR" sz="1600" dirty="0"/>
                <a:t> </a:t>
              </a:r>
              <a:r>
                <a:rPr lang="en-US" altLang="ko-KR" sz="1600" dirty="0" smtClean="0"/>
                <a:t>  -  </a:t>
              </a:r>
              <a:r>
                <a:rPr lang="ko-KR" altLang="en-US" sz="1600" dirty="0" smtClean="0"/>
                <a:t>해제</a:t>
              </a:r>
              <a:r>
                <a:rPr lang="en-US" altLang="ko-KR" sz="1600" dirty="0" smtClean="0"/>
                <a:t>:                   </a:t>
              </a:r>
              <a:r>
                <a:rPr lang="ko-KR" altLang="en-US" sz="1600" dirty="0" smtClean="0"/>
                <a:t>글자를 터치 </a:t>
              </a:r>
              <a:r>
                <a:rPr lang="ko-KR" altLang="en-US" sz="1600" dirty="0"/>
                <a:t>후 </a:t>
              </a:r>
              <a:r>
                <a:rPr lang="en-US" altLang="ko-KR" sz="1600" dirty="0"/>
                <a:t>3</a:t>
              </a:r>
              <a:r>
                <a:rPr lang="ko-KR" altLang="en-US" sz="1600" dirty="0"/>
                <a:t>초 이내 </a:t>
              </a:r>
              <a:r>
                <a:rPr lang="en-US" altLang="ko-KR" sz="1600" dirty="0"/>
                <a:t>ID </a:t>
              </a:r>
              <a:r>
                <a:rPr lang="ko-KR" altLang="en-US" sz="1600" dirty="0" smtClean="0"/>
                <a:t>카드 또는 </a:t>
              </a:r>
              <a:r>
                <a:rPr lang="ko-KR" altLang="en-US" sz="1600" dirty="0" err="1" smtClean="0"/>
                <a:t>모바일카드</a:t>
              </a:r>
              <a:r>
                <a:rPr lang="ko-KR" altLang="en-US" sz="1600" dirty="0" smtClean="0"/>
                <a:t> </a:t>
              </a:r>
              <a:r>
                <a:rPr lang="ko-KR" altLang="en-US" sz="1600" dirty="0" smtClean="0"/>
                <a:t>태그</a:t>
              </a:r>
              <a:endParaRPr lang="en-US" altLang="ko-KR" sz="1600" dirty="0" smtClean="0"/>
            </a:p>
            <a:p>
              <a:pPr>
                <a:lnSpc>
                  <a:spcPct val="150000"/>
                </a:lnSpc>
              </a:pPr>
              <a:r>
                <a:rPr lang="en-US" altLang="ko-KR" sz="1600" dirty="0"/>
                <a:t> </a:t>
              </a:r>
              <a:r>
                <a:rPr lang="en-US" altLang="ko-KR" sz="1600" dirty="0" smtClean="0"/>
                <a:t>  </a:t>
              </a:r>
              <a:r>
                <a:rPr lang="en-US" altLang="ko-KR" sz="1400" dirty="0" smtClean="0"/>
                <a:t>* </a:t>
              </a:r>
              <a:r>
                <a:rPr lang="ko-KR" altLang="en-US" sz="1400" dirty="0" smtClean="0"/>
                <a:t>건물 출입문 등 공용출입문은 항상               상태이며</a:t>
              </a:r>
              <a:r>
                <a:rPr lang="en-US" altLang="ko-KR" sz="1400" dirty="0" smtClean="0"/>
                <a:t>, </a:t>
              </a:r>
              <a:r>
                <a:rPr lang="ko-KR" altLang="en-US" sz="1400" dirty="0" err="1" smtClean="0"/>
                <a:t>상시잠금</a:t>
              </a:r>
              <a:r>
                <a:rPr lang="ko-KR" altLang="en-US" sz="1400" dirty="0" smtClean="0"/>
                <a:t> </a:t>
              </a:r>
              <a:r>
                <a:rPr lang="ko-KR" altLang="en-US" sz="1400" dirty="0" smtClean="0"/>
                <a:t>상태임</a:t>
              </a:r>
              <a:endParaRPr lang="en-US" altLang="ko-KR" sz="1400" dirty="0"/>
            </a:p>
            <a:p>
              <a:pPr>
                <a:lnSpc>
                  <a:spcPct val="150000"/>
                </a:lnSpc>
              </a:pPr>
              <a:endParaRPr lang="en-US" altLang="ko-KR" sz="500" dirty="0"/>
            </a:p>
            <a:p>
              <a:pPr>
                <a:lnSpc>
                  <a:spcPct val="150000"/>
                </a:lnSpc>
              </a:pPr>
              <a:r>
                <a:rPr lang="en-US" altLang="ko-KR" b="1" dirty="0" smtClean="0"/>
                <a:t>2. </a:t>
              </a:r>
              <a:r>
                <a:rPr lang="ko-KR" altLang="en-US" b="1" dirty="0" smtClean="0"/>
                <a:t>신규 출입카드리더기 </a:t>
              </a:r>
              <a:r>
                <a:rPr lang="ko-KR" altLang="en-US" b="1" dirty="0" smtClean="0"/>
                <a:t>주요기능</a:t>
              </a:r>
              <a:r>
                <a:rPr lang="en-US" altLang="ko-KR" b="1" dirty="0" smtClean="0"/>
                <a:t> </a:t>
              </a:r>
              <a:endParaRPr lang="en-US" altLang="ko-KR" b="1" dirty="0" smtClean="0"/>
            </a:p>
            <a:p>
              <a:r>
                <a:rPr lang="ko-KR" altLang="en-US" b="1" dirty="0" smtClean="0"/>
                <a:t>   </a:t>
              </a:r>
              <a:r>
                <a:rPr lang="en-US" altLang="ko-KR" sz="1600" b="1" dirty="0" smtClean="0"/>
                <a:t>-  </a:t>
              </a:r>
              <a:r>
                <a:rPr lang="en-US" altLang="ko-KR" sz="1600" b="1" u="sng" dirty="0" smtClean="0"/>
                <a:t>       </a:t>
              </a:r>
              <a:r>
                <a:rPr lang="ko-KR" altLang="en-US" sz="1600" b="1" u="sng" dirty="0" smtClean="0"/>
                <a:t>     </a:t>
              </a:r>
              <a:r>
                <a:rPr lang="ko-KR" altLang="en-US" sz="1600" u="sng" dirty="0" smtClean="0"/>
                <a:t>설정 시 </a:t>
              </a:r>
              <a:r>
                <a:rPr lang="ko-KR" altLang="en-US" sz="1600" u="sng" dirty="0" smtClean="0">
                  <a:solidFill>
                    <a:srgbClr val="FF0000"/>
                  </a:solidFill>
                </a:rPr>
                <a:t>방범 모드 </a:t>
              </a:r>
              <a:r>
                <a:rPr lang="ko-KR" altLang="en-US" sz="1600" u="sng" dirty="0" smtClean="0"/>
                <a:t>운영</a:t>
              </a:r>
              <a:endParaRPr lang="en-US" altLang="ko-KR" sz="1600" dirty="0" smtClean="0"/>
            </a:p>
            <a:p>
              <a:r>
                <a:rPr lang="en-US" altLang="ko-KR" sz="1600" dirty="0" smtClean="0"/>
                <a:t>      </a:t>
              </a:r>
              <a:r>
                <a:rPr lang="en-US" altLang="ko-KR" sz="1400" dirty="0" smtClean="0"/>
                <a:t>* </a:t>
              </a:r>
              <a:r>
                <a:rPr lang="ko-KR" altLang="en-US" sz="1400" dirty="0" smtClean="0"/>
                <a:t>실내 열선감지기에 의한 </a:t>
              </a:r>
              <a:r>
                <a:rPr lang="ko-KR" altLang="en-US" sz="1400" dirty="0" err="1" smtClean="0"/>
                <a:t>이상상태</a:t>
              </a:r>
              <a:r>
                <a:rPr lang="ko-KR" altLang="en-US" sz="1400" dirty="0" smtClean="0"/>
                <a:t> 감지</a:t>
              </a:r>
              <a:r>
                <a:rPr lang="en-US" altLang="ko-KR" sz="1400" dirty="0" smtClean="0"/>
                <a:t>,</a:t>
              </a:r>
              <a:r>
                <a:rPr lang="ko-KR" altLang="en-US" sz="1400" dirty="0" smtClean="0"/>
                <a:t> 통합경비상황실 </a:t>
              </a:r>
              <a:r>
                <a:rPr lang="ko-KR" altLang="en-US" sz="1400" dirty="0"/>
                <a:t>요원 </a:t>
              </a:r>
              <a:r>
                <a:rPr lang="ko-KR" altLang="en-US" sz="1400" dirty="0" smtClean="0"/>
                <a:t>출동</a:t>
              </a:r>
              <a:endParaRPr lang="en-US" altLang="ko-KR" sz="1400" dirty="0" smtClean="0"/>
            </a:p>
            <a:p>
              <a:pPr>
                <a:lnSpc>
                  <a:spcPct val="150000"/>
                </a:lnSpc>
              </a:pPr>
              <a:r>
                <a:rPr lang="en-US" altLang="ko-KR" sz="1600" dirty="0" smtClean="0"/>
                <a:t>   </a:t>
              </a:r>
              <a:r>
                <a:rPr lang="en-US" altLang="ko-KR" sz="1600" dirty="0" smtClean="0">
                  <a:latin typeface="+mn-ea"/>
                </a:rPr>
                <a:t>- </a:t>
              </a:r>
              <a:r>
                <a:rPr lang="ko-KR" altLang="en-US" sz="1600" u="sng" dirty="0" err="1" smtClean="0">
                  <a:latin typeface="+mn-ea"/>
                </a:rPr>
                <a:t>모바일카드</a:t>
              </a:r>
              <a:r>
                <a:rPr lang="ko-KR" altLang="en-US" sz="1600" u="sng" dirty="0" smtClean="0">
                  <a:latin typeface="+mn-ea"/>
                </a:rPr>
                <a:t> 인식</a:t>
              </a:r>
              <a:r>
                <a:rPr lang="en-US" altLang="ko-KR" sz="1600" dirty="0" smtClean="0">
                  <a:latin typeface="+mn-ea"/>
                </a:rPr>
                <a:t>(NFC, </a:t>
              </a:r>
              <a:r>
                <a:rPr lang="ko-KR" altLang="en-US" sz="1600" dirty="0" smtClean="0">
                  <a:latin typeface="+mn-ea"/>
                </a:rPr>
                <a:t>블루투스</a:t>
              </a:r>
              <a:r>
                <a:rPr lang="en-US" altLang="ko-KR" sz="1600" dirty="0" smtClean="0">
                  <a:latin typeface="+mn-ea"/>
                </a:rPr>
                <a:t>)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1600" dirty="0" smtClean="0">
                  <a:latin typeface="+mn-ea"/>
                </a:rPr>
                <a:t>  </a:t>
              </a:r>
              <a:r>
                <a:rPr lang="en-US" altLang="ko-KR" sz="1600" dirty="0" smtClean="0">
                  <a:latin typeface="+mn-ea"/>
                </a:rPr>
                <a:t>- </a:t>
              </a:r>
              <a:r>
                <a:rPr lang="ko-KR" altLang="en-US" sz="1600" u="sng" dirty="0" err="1" smtClean="0">
                  <a:latin typeface="+mn-ea"/>
                </a:rPr>
                <a:t>잠금모드</a:t>
              </a:r>
              <a:r>
                <a:rPr lang="ko-KR" altLang="en-US" sz="1600" u="sng" dirty="0" smtClean="0">
                  <a:latin typeface="+mn-ea"/>
                </a:rPr>
                <a:t> 설정</a:t>
              </a:r>
              <a:endParaRPr lang="en-US" altLang="ko-KR" sz="1600" u="sng" dirty="0" smtClean="0">
                <a:latin typeface="+mn-ea"/>
              </a:endParaRPr>
            </a:p>
            <a:p>
              <a:r>
                <a:rPr lang="en-US" altLang="ko-KR" sz="1600" dirty="0" smtClean="0">
                  <a:latin typeface="+mn-ea"/>
                </a:rPr>
                <a:t>    </a:t>
              </a:r>
              <a:r>
                <a:rPr lang="en-US" altLang="ko-KR" sz="1400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〮</a:t>
              </a:r>
              <a:r>
                <a:rPr lang="en-US" altLang="ko-KR" sz="1400" dirty="0" smtClean="0">
                  <a:latin typeface="+mn-ea"/>
                </a:rPr>
                <a:t> </a:t>
              </a:r>
              <a:r>
                <a:rPr lang="ko-KR" altLang="en-US" sz="1400" dirty="0" err="1" smtClean="0">
                  <a:latin typeface="+mn-ea"/>
                </a:rPr>
                <a:t>상시잠금</a:t>
              </a:r>
              <a:r>
                <a:rPr lang="en-US" altLang="ko-KR" sz="1400" dirty="0" smtClean="0"/>
                <a:t>: </a:t>
              </a:r>
              <a:r>
                <a:rPr lang="ko-KR" altLang="en-US" sz="1400" dirty="0" smtClean="0"/>
                <a:t>              후 문이 닫히면 항상 잠기고</a:t>
              </a:r>
              <a:r>
                <a:rPr lang="en-US" altLang="ko-KR" sz="1400" dirty="0" smtClean="0"/>
                <a:t>, </a:t>
              </a:r>
              <a:r>
                <a:rPr lang="ko-KR" altLang="en-US" sz="1400" dirty="0" smtClean="0"/>
                <a:t>카드 태그 후 출입</a:t>
              </a:r>
              <a:endParaRPr lang="en-US" altLang="ko-KR" sz="1400" dirty="0" smtClean="0"/>
            </a:p>
            <a:p>
              <a:r>
                <a:rPr lang="en-US" altLang="ko-KR" sz="1400" dirty="0" smtClean="0"/>
                <a:t>       </a:t>
              </a:r>
              <a:r>
                <a:rPr lang="en-US" altLang="ko-KR" sz="1400" dirty="0" smtClean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〮 </a:t>
              </a:r>
              <a:r>
                <a:rPr lang="ko-KR" altLang="en-US" sz="1400" dirty="0" err="1" smtClean="0"/>
                <a:t>상시열림</a:t>
              </a:r>
              <a:r>
                <a:rPr lang="en-US" altLang="ko-KR" sz="1400" dirty="0" smtClean="0"/>
                <a:t>:               </a:t>
              </a:r>
              <a:r>
                <a:rPr lang="ko-KR" altLang="en-US" sz="1400" dirty="0" smtClean="0"/>
                <a:t>후 </a:t>
              </a:r>
              <a:r>
                <a:rPr lang="ko-KR" altLang="en-US" sz="1400" dirty="0" smtClean="0"/>
                <a:t>다시               설정 전까지 열림 상태 </a:t>
              </a:r>
              <a:endParaRPr lang="en-US" altLang="ko-KR" sz="1400" dirty="0" smtClean="0"/>
            </a:p>
            <a:p>
              <a:r>
                <a:rPr lang="en-US" altLang="ko-KR" sz="1400" dirty="0"/>
                <a:t> </a:t>
              </a:r>
              <a:r>
                <a:rPr lang="en-US" altLang="ko-KR" sz="1400" dirty="0" smtClean="0"/>
                <a:t>      * </a:t>
              </a:r>
              <a:r>
                <a:rPr lang="ko-KR" altLang="en-US" sz="1400" dirty="0" err="1" smtClean="0"/>
                <a:t>실별</a:t>
              </a:r>
              <a:r>
                <a:rPr lang="ko-KR" altLang="en-US" sz="1400" dirty="0" smtClean="0"/>
                <a:t> </a:t>
              </a:r>
              <a:r>
                <a:rPr lang="ko-KR" altLang="en-US" sz="1400" dirty="0" err="1" smtClean="0"/>
                <a:t>잠금모드</a:t>
              </a:r>
              <a:r>
                <a:rPr lang="ko-KR" altLang="en-US" sz="1400" dirty="0" smtClean="0"/>
                <a:t> 설정은 통합경비상황실에 </a:t>
              </a:r>
              <a:r>
                <a:rPr lang="ko-KR" altLang="en-US" sz="1400" dirty="0" smtClean="0"/>
                <a:t>문의</a:t>
              </a:r>
              <a:endParaRPr lang="en-US" altLang="ko-KR" sz="1400" dirty="0" smtClean="0"/>
            </a:p>
            <a:p>
              <a:endParaRPr lang="en-US" altLang="ko-KR" sz="800" dirty="0" smtClean="0"/>
            </a:p>
            <a:p>
              <a:pPr>
                <a:lnSpc>
                  <a:spcPct val="150000"/>
                </a:lnSpc>
              </a:pPr>
              <a:r>
                <a:rPr lang="en-US" altLang="ko-KR" b="1" dirty="0" smtClean="0"/>
                <a:t>3. </a:t>
              </a:r>
              <a:r>
                <a:rPr lang="ko-KR" altLang="en-US" b="1" dirty="0" smtClean="0"/>
                <a:t>경보 오작동 시 조치</a:t>
              </a:r>
              <a:r>
                <a:rPr lang="en-US" altLang="ko-KR" b="1" dirty="0" smtClean="0"/>
                <a:t>: </a:t>
              </a:r>
              <a:r>
                <a:rPr lang="ko-KR" altLang="en-US" sz="1600" dirty="0" smtClean="0"/>
                <a:t>리더기의              버튼 누른 후 </a:t>
              </a:r>
              <a:r>
                <a:rPr lang="en-US" altLang="ko-KR" sz="1600" dirty="0" smtClean="0"/>
                <a:t>ID</a:t>
              </a:r>
              <a:r>
                <a:rPr lang="ko-KR" altLang="en-US" sz="1600" dirty="0" smtClean="0"/>
                <a:t>카드 태그</a:t>
              </a:r>
              <a:r>
                <a:rPr lang="ko-KR" altLang="en-US" dirty="0" smtClean="0"/>
                <a:t> </a:t>
              </a:r>
              <a:endParaRPr lang="en-US" altLang="ko-KR" dirty="0" smtClean="0"/>
            </a:p>
            <a:p>
              <a:pPr>
                <a:lnSpc>
                  <a:spcPct val="150000"/>
                </a:lnSpc>
              </a:pPr>
              <a:r>
                <a:rPr lang="en-US" altLang="ko-KR" b="1" dirty="0" smtClean="0"/>
                <a:t>4. </a:t>
              </a:r>
              <a:r>
                <a:rPr lang="ko-KR" altLang="en-US" b="1" dirty="0" smtClean="0"/>
                <a:t>문의</a:t>
              </a:r>
              <a:r>
                <a:rPr lang="en-US" altLang="ko-KR" b="1" dirty="0" smtClean="0"/>
                <a:t>: </a:t>
              </a:r>
              <a:r>
                <a:rPr lang="en-US" altLang="ko-KR" dirty="0" smtClean="0"/>
                <a:t>062-715-</a:t>
              </a:r>
              <a:r>
                <a:rPr lang="en-US" altLang="ko-KR" b="1" dirty="0" smtClean="0"/>
                <a:t>2110(</a:t>
              </a:r>
              <a:r>
                <a:rPr lang="ko-KR" altLang="en-US" b="1" dirty="0" smtClean="0"/>
                <a:t>통합경비상황실</a:t>
              </a:r>
              <a:r>
                <a:rPr lang="en-US" altLang="ko-KR" b="1" dirty="0" smtClean="0"/>
                <a:t>) </a:t>
              </a:r>
              <a:endParaRPr lang="en-US" altLang="ko-KR" b="1" dirty="0"/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 rotWithShape="1">
            <a:blip r:embed="rId2"/>
            <a:srcRect l="18262" t="24925" r="49609" b="66928"/>
            <a:stretch/>
          </p:blipFill>
          <p:spPr>
            <a:xfrm>
              <a:off x="3405756" y="1621131"/>
              <a:ext cx="555423" cy="213171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 rotWithShape="1">
            <a:blip r:embed="rId2"/>
            <a:srcRect l="53477" t="24658" r="14394" b="67195"/>
            <a:stretch/>
          </p:blipFill>
          <p:spPr>
            <a:xfrm>
              <a:off x="3405756" y="1999704"/>
              <a:ext cx="555477" cy="2051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209092" y="1586525"/>
              <a:ext cx="180467" cy="276999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1</a:t>
              </a:r>
              <a:endParaRPr lang="ko-KR" altLang="en-US" sz="12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96684" y="1963759"/>
              <a:ext cx="179554" cy="27699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2</a:t>
              </a:r>
              <a:endParaRPr lang="ko-KR" altLang="en-US" sz="1200" dirty="0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139148" y="1828534"/>
            <a:ext cx="1776359" cy="3523110"/>
            <a:chOff x="398377" y="1840105"/>
            <a:chExt cx="1776359" cy="3523110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8377" y="1840105"/>
              <a:ext cx="1776359" cy="352311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1476465" y="2834640"/>
              <a:ext cx="186529" cy="27699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2</a:t>
              </a:r>
              <a:endParaRPr lang="ko-KR" altLang="en-US" sz="1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39637" y="2820524"/>
              <a:ext cx="186529" cy="276999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smtClean="0"/>
                <a:t>1</a:t>
              </a:r>
              <a:endParaRPr lang="ko-KR" altLang="en-US" sz="1200" dirty="0"/>
            </a:p>
          </p:txBody>
        </p:sp>
      </p:grpSp>
      <p:pic>
        <p:nvPicPr>
          <p:cNvPr id="28" name="그림 27"/>
          <p:cNvPicPr>
            <a:picLocks noChangeAspect="1"/>
          </p:cNvPicPr>
          <p:nvPr/>
        </p:nvPicPr>
        <p:blipFill rotWithShape="1">
          <a:blip r:embed="rId2"/>
          <a:srcRect l="18262" t="24925" r="49609" b="66928"/>
          <a:stretch/>
        </p:blipFill>
        <p:spPr>
          <a:xfrm>
            <a:off x="4380240" y="4574590"/>
            <a:ext cx="555423" cy="215218"/>
          </a:xfrm>
          <a:prstGeom prst="rect">
            <a:avLst/>
          </a:prstGeom>
        </p:spPr>
      </p:pic>
      <p:pic>
        <p:nvPicPr>
          <p:cNvPr id="30" name="그림 29"/>
          <p:cNvPicPr>
            <a:picLocks noChangeAspect="1"/>
          </p:cNvPicPr>
          <p:nvPr/>
        </p:nvPicPr>
        <p:blipFill rotWithShape="1">
          <a:blip r:embed="rId2"/>
          <a:srcRect l="53477" t="24658" r="14394" b="67195"/>
          <a:stretch/>
        </p:blipFill>
        <p:spPr>
          <a:xfrm>
            <a:off x="3237051" y="4376533"/>
            <a:ext cx="555477" cy="198057"/>
          </a:xfrm>
          <a:prstGeom prst="rect">
            <a:avLst/>
          </a:prstGeom>
        </p:spPr>
      </p:pic>
      <p:pic>
        <p:nvPicPr>
          <p:cNvPr id="31" name="그림 30"/>
          <p:cNvPicPr>
            <a:picLocks noChangeAspect="1"/>
          </p:cNvPicPr>
          <p:nvPr/>
        </p:nvPicPr>
        <p:blipFill rotWithShape="1">
          <a:blip r:embed="rId2"/>
          <a:srcRect l="53477" t="24658" r="14394" b="67195"/>
          <a:stretch/>
        </p:blipFill>
        <p:spPr>
          <a:xfrm>
            <a:off x="5274698" y="5247549"/>
            <a:ext cx="555477" cy="208190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 rotWithShape="1">
          <a:blip r:embed="rId2"/>
          <a:srcRect l="53477" t="24658" r="14394" b="67195"/>
          <a:stretch/>
        </p:blipFill>
        <p:spPr>
          <a:xfrm>
            <a:off x="3249614" y="4613683"/>
            <a:ext cx="555477" cy="198057"/>
          </a:xfrm>
          <a:prstGeom prst="rect">
            <a:avLst/>
          </a:prstGeom>
        </p:spPr>
      </p:pic>
      <p:pic>
        <p:nvPicPr>
          <p:cNvPr id="33" name="그림 32"/>
          <p:cNvPicPr>
            <a:picLocks noChangeAspect="1"/>
          </p:cNvPicPr>
          <p:nvPr/>
        </p:nvPicPr>
        <p:blipFill rotWithShape="1">
          <a:blip r:embed="rId2"/>
          <a:srcRect l="18262" t="24925" r="49609" b="66928"/>
          <a:stretch/>
        </p:blipFill>
        <p:spPr>
          <a:xfrm>
            <a:off x="2347114" y="3119980"/>
            <a:ext cx="555423" cy="215218"/>
          </a:xfrm>
          <a:prstGeom prst="rect">
            <a:avLst/>
          </a:prstGeom>
        </p:spPr>
      </p:pic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2"/>
          <a:srcRect l="53477" t="24658" r="14394" b="67195"/>
          <a:stretch/>
        </p:blipFill>
        <p:spPr>
          <a:xfrm>
            <a:off x="4996959" y="2301670"/>
            <a:ext cx="555477" cy="20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92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2013 - 2022 테마">
  <a:themeElements>
    <a:clrScheme name="GIST-1">
      <a:dk1>
        <a:srgbClr val="000000"/>
      </a:dk1>
      <a:lt1>
        <a:srgbClr val="FFFFFF"/>
      </a:lt1>
      <a:dk2>
        <a:srgbClr val="3F403F"/>
      </a:dk2>
      <a:lt2>
        <a:srgbClr val="FFFFFF"/>
      </a:lt2>
      <a:accent1>
        <a:srgbClr val="373D46"/>
      </a:accent1>
      <a:accent2>
        <a:srgbClr val="C00000"/>
      </a:accent2>
      <a:accent3>
        <a:srgbClr val="8B8D8B"/>
      </a:accent3>
      <a:accent4>
        <a:srgbClr val="D8D9D8"/>
      </a:accent4>
      <a:accent5>
        <a:srgbClr val="FFFFFF"/>
      </a:accent5>
      <a:accent6>
        <a:srgbClr val="969696"/>
      </a:accent6>
      <a:hlink>
        <a:srgbClr val="212731"/>
      </a:hlink>
      <a:folHlink>
        <a:srgbClr val="212731"/>
      </a:folHlink>
    </a:clrScheme>
    <a:fontScheme name="Office 2013 - 2022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5210</TotalTime>
  <Words>149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Poppins</vt:lpstr>
      <vt:lpstr>Pretendard ExtraBold</vt:lpstr>
      <vt:lpstr>맑은 고딕</vt:lpstr>
      <vt:lpstr>Arial</vt:lpstr>
      <vt:lpstr>Calibri</vt:lpstr>
      <vt:lpstr>Calibri Light</vt:lpstr>
      <vt:lpstr>Office 2013 - 2022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GIST</dc:creator>
  <cp:lastModifiedBy>user</cp:lastModifiedBy>
  <cp:revision>172</cp:revision>
  <cp:lastPrinted>2026-01-07T10:47:38Z</cp:lastPrinted>
  <dcterms:created xsi:type="dcterms:W3CDTF">2021-11-01T02:42:52Z</dcterms:created>
  <dcterms:modified xsi:type="dcterms:W3CDTF">2026-01-08T08:38:12Z</dcterms:modified>
</cp:coreProperties>
</file>