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15"/>
  </p:notesMasterIdLst>
  <p:handoutMasterIdLst>
    <p:handoutMasterId r:id="rId16"/>
  </p:handoutMasterIdLst>
  <p:sldIdLst>
    <p:sldId id="369" r:id="rId3"/>
    <p:sldId id="368" r:id="rId4"/>
    <p:sldId id="371" r:id="rId5"/>
    <p:sldId id="384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64646"/>
    <a:srgbClr val="D20054"/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312" y="96"/>
      </p:cViewPr>
      <p:guideLst>
        <p:guide pos="158"/>
        <p:guide orient="horz" pos="79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EDD9-8487-475C-85A5-EB4FCB029D76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7427-C442-43A6-A48F-45F0693D24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7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4F9C-4B34-4890-8104-AB4B0A55BE56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537C-0A29-4F56-8BC3-47B36DFEA5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7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58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72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36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514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8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65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5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7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6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BFE-807B-4502-AE72-9759AB389969}" type="datetime1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DBF6-2A23-40A8-A352-8AAB4DFC94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7036-1D2C-45DB-9554-00C5AD96719C}" type="datetimeFigureOut">
              <a:rPr lang="ko-KR" altLang="en-US" smtClean="0"/>
              <a:pPr/>
              <a:t>2024-10-24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25557" y="1787802"/>
            <a:ext cx="7926778" cy="45719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34280"/>
            <a:ext cx="9143999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sz="3000" dirty="0"/>
              <a:t>사업계획서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40" y="2134348"/>
            <a:ext cx="1975944" cy="1663295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70700"/>
              </p:ext>
            </p:extLst>
          </p:nvPr>
        </p:nvGraphicFramePr>
        <p:xfrm>
          <a:off x="2212785" y="4230272"/>
          <a:ext cx="4718431" cy="850484"/>
        </p:xfrm>
        <a:graphic>
          <a:graphicData uri="http://schemas.openxmlformats.org/drawingml/2006/table">
            <a:tbl>
              <a:tblPr/>
              <a:tblGrid>
                <a:gridCol w="156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9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기업명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대표자 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31097"/>
              </p:ext>
            </p:extLst>
          </p:nvPr>
        </p:nvGraphicFramePr>
        <p:xfrm>
          <a:off x="118872" y="192024"/>
          <a:ext cx="8897111" cy="33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7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086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사업계획서</a:t>
                      </a:r>
                      <a:endParaRPr lang="en-US" altLang="ko-KR" sz="11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4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국내외 사업화 세부전략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94049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및 경쟁사 현황 분석 결과를 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토대로 시장 진입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전략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글로벌 진출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해외법인 설립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수출 계획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해외서비스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런칭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실적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프로그램」을 통한 사업화 전략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발전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수익 모델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경쟁력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 우위를 바탕으로 한 수익모델 및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예상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매출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점유율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국내외 목표 시장 및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고객군과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그에 따른 수익창출 가능성 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자금 확보 가능성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53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향후 추진계획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07027"/>
              </p:ext>
            </p:extLst>
          </p:nvPr>
        </p:nvGraphicFramePr>
        <p:xfrm>
          <a:off x="263946" y="1659432"/>
          <a:ext cx="8733749" cy="157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7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1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6881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7915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세부 추진내용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수행기관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추진기간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월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‘</a:t>
                      </a:r>
                      <a:r>
                        <a:rPr lang="en-US" altLang="ko-KR" sz="1200" dirty="0" smtClean="0"/>
                        <a:t>25.</a:t>
                      </a:r>
                      <a:endParaRPr lang="en-US" altLang="ko-KR" sz="1200" dirty="0"/>
                    </a:p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</a:t>
                      </a:r>
                      <a:endParaRPr lang="ko-KR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1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차년도</a:t>
                      </a:r>
                      <a:endParaRPr lang="en-US" altLang="ko-K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860" y="1262585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추진 계획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연도별 매출 및 고용창출 목표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확대 및 글로벌 진출 계획 등 구체적인 계획이 있을 시에만 작성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 추가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247981" y="112549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목 차</a:t>
            </a:r>
            <a:endParaRPr lang="ko-KR" altLang="en-US" sz="2000" b="1" dirty="0">
              <a:latin typeface="+mn-lt"/>
              <a:ea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2883" y="955388"/>
            <a:ext cx="37865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I. </a:t>
            </a:r>
            <a:r>
              <a:rPr lang="ko-KR" altLang="en-US" b="1" dirty="0"/>
              <a:t>기업개요 및 현황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개요 및 연혁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조직 및 직원 현황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신청동기 및 배경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endParaRPr lang="en-US" altLang="ko-KR" sz="600" b="1" dirty="0"/>
          </a:p>
          <a:p>
            <a:pPr>
              <a:lnSpc>
                <a:spcPts val="2400"/>
              </a:lnSpc>
            </a:pPr>
            <a:r>
              <a:rPr lang="en-US" altLang="ko-KR" b="1" dirty="0"/>
              <a:t>II. </a:t>
            </a:r>
            <a:r>
              <a:rPr lang="ko-KR" altLang="en-US" b="1" dirty="0"/>
              <a:t>시장분석 및 기술의 특성 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시장규모 및 문제점</a:t>
            </a:r>
            <a:r>
              <a:rPr lang="en-US" altLang="ko-KR" sz="1600" dirty="0"/>
              <a:t>  </a:t>
            </a:r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사업아이템 기술개발 요약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사업아이템 세부 내용 및 목표 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4. </a:t>
            </a:r>
            <a:r>
              <a:rPr lang="ko-KR" altLang="en-US" sz="1600" dirty="0"/>
              <a:t>사업아이템의 차별성</a:t>
            </a:r>
            <a:r>
              <a:rPr lang="ko-KR" altLang="en-US" sz="1600" b="1" dirty="0"/>
              <a:t> 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dirty="0"/>
          </a:p>
        </p:txBody>
      </p:sp>
      <p:sp>
        <p:nvSpPr>
          <p:cNvPr id="14" name="직사각형 13"/>
          <p:cNvSpPr/>
          <p:nvPr/>
        </p:nvSpPr>
        <p:spPr>
          <a:xfrm>
            <a:off x="4865942" y="978720"/>
            <a:ext cx="3576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III. </a:t>
            </a:r>
            <a:r>
              <a:rPr lang="ko-KR" altLang="en-US" b="1" dirty="0"/>
              <a:t>사업화 전략</a:t>
            </a:r>
            <a:endParaRPr lang="en-US" altLang="ko-KR" b="1" dirty="0"/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1. </a:t>
            </a:r>
            <a:r>
              <a:rPr lang="ko-KR" altLang="en-US" sz="1600" dirty="0">
                <a:solidFill>
                  <a:prstClr val="black"/>
                </a:solidFill>
              </a:rPr>
              <a:t>국내외 사업화 세부계획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2. </a:t>
            </a:r>
            <a:r>
              <a:rPr lang="ko-KR" altLang="en-US" sz="1600" dirty="0">
                <a:solidFill>
                  <a:prstClr val="black"/>
                </a:solidFill>
              </a:rPr>
              <a:t>수익모델</a:t>
            </a:r>
            <a:endParaRPr lang="en-US" altLang="ko-KR" sz="1600" dirty="0">
              <a:solidFill>
                <a:prstClr val="black"/>
              </a:solidFill>
            </a:endParaRPr>
          </a:p>
          <a:p>
            <a:pPr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3. </a:t>
            </a:r>
            <a:r>
              <a:rPr lang="ko-KR" altLang="en-US" sz="1600" dirty="0"/>
              <a:t>향후 추진계획</a:t>
            </a:r>
            <a:endParaRPr lang="en-US" altLang="ko-KR" sz="16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32365"/>
              </p:ext>
            </p:extLst>
          </p:nvPr>
        </p:nvGraphicFramePr>
        <p:xfrm>
          <a:off x="228601" y="4873752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사업계획서는 최대 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25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페이지를 넘지 않도록 작성하시기 바랍니다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각 페이지 하단의 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작성요령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](</a:t>
                      </a:r>
                      <a:r>
                        <a:rPr lang="ko-KR" altLang="en-US" sz="1100" b="1" i="0" kern="0" spc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파랑색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글씨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은 모두 삭제하여 제출 바랍니다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신청서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 및 기타 제출자료는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변환 후 지원서 페이지에 업로드 해주시기 바랍니다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개요 및 연혁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09563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조직 및 직원 현황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8336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조직도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상근 직원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(4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 보험 가입자 기준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현황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구성원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대표자 포함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의 사업 관련 역량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전문성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인력 구성의 적정성 등 기술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5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신청동기 및 배경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6427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 동기 및 바라는 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 現 성장방향과 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졸업 후 목표 및 발전방향 등</a:t>
                      </a:r>
                      <a:endParaRPr lang="ko-KR" altLang="en-US" sz="1000" b="1" i="0" u="none" kern="0" spc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3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시장규모 및 문제점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기술의 국내외 현황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니즈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등을 통해 기술개발의 추진배경을 서술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인용한 경우 출처 명기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해당 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주력 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기술과 직접적 경쟁관계에 있는 국내외 기업 동향 등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사업아이템 기술개발 요약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문제점에 대한 해결방안을 핵심적으로 요약 제시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도표 등 이용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0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사업아이템 세부 내용 및 목표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주요 핵심기술을 개발단계별로 내용 기재 및 진척도 기술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기술의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파급력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시장확대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언급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9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/>
              <a:t>사업아이템의 차별성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14817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기술의 독창성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차별성 및 우수성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유사기술 존재 여부 및 존재 시 기술 우위성 비교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유출 방지 대책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사업아이템 관련 준비사항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선행연구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기술이전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기재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9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563</Words>
  <Application>Microsoft Office PowerPoint</Application>
  <PresentationFormat>화면 슬라이드 쇼(4:3)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changgong</dc:creator>
  <cp:lastModifiedBy>IBK</cp:lastModifiedBy>
  <cp:revision>292</cp:revision>
  <cp:lastPrinted>2019-01-22T13:40:41Z</cp:lastPrinted>
  <dcterms:created xsi:type="dcterms:W3CDTF">2014-11-17T07:06:10Z</dcterms:created>
  <dcterms:modified xsi:type="dcterms:W3CDTF">2024-10-24T05:20:28Z</dcterms:modified>
</cp:coreProperties>
</file>