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50" r:id="rId2"/>
    <p:sldId id="887" r:id="rId3"/>
    <p:sldId id="888" r:id="rId4"/>
    <p:sldId id="889" r:id="rId5"/>
    <p:sldId id="890" r:id="rId6"/>
    <p:sldId id="891" r:id="rId7"/>
    <p:sldId id="893" r:id="rId8"/>
    <p:sldId id="894" r:id="rId9"/>
    <p:sldId id="892" r:id="rId10"/>
    <p:sldId id="854" r:id="rId11"/>
    <p:sldId id="881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393"/>
    <a:srgbClr val="F57575"/>
    <a:srgbClr val="920E04"/>
    <a:srgbClr val="64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8" autoAdjust="0"/>
  </p:normalViewPr>
  <p:slideViewPr>
    <p:cSldViewPr snapToGrid="0">
      <p:cViewPr varScale="1">
        <p:scale>
          <a:sx n="105" d="100"/>
          <a:sy n="105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A63FF-7E8B-4DF1-AF77-35B1816FD884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A78A9-48AE-4DF2-B01F-6E066F519A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28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80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5A78A9-48AE-4DF2-B01F-6E066F519A0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273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8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003A2-A252-4E4D-8403-66685DF658FA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함초롬돋움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함초롬돋움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27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7EC601-E356-4AD3-B433-99C1B4664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ABC515D-EAB1-419D-BCC4-EB805D3289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AF9A5CA-80D2-4AFC-A2A8-EFAD6149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CA0DDC-DF41-49BF-969C-1477C2AB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460311-F52D-4692-88DB-598FA147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93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FBD75-9BA9-4A40-A6F9-AD02D009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E5F18E3-15B8-4E8A-9A81-05890399A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7B6-D8D7-452E-88DB-A315976B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F574AA-D65E-4C2E-B9AF-D8D1E10B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004E75-FEAD-40CC-ABB9-C1A08844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1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9854C64-1947-44C8-9A40-7400A67F2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C6B8252-96ED-498A-8204-8F04170E8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4ACA0A-38B0-4497-A44D-DA8FF1316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989341-163B-4604-8784-B05126C7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0EEC51-646C-4B28-8A6B-B440E5B8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49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1094016"/>
            <a:ext cx="5236029" cy="2228851"/>
          </a:xfrm>
        </p:spPr>
        <p:txBody>
          <a:bodyPr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673284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3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0DE303-9E65-4D54-BBE5-4B2F70A41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819BC4-E4D3-43BF-93E6-E63EC8E46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3ADDF2B-5A8E-4BCB-9111-3BFAB4FD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743CC4-395D-4970-8296-0CB6C6F41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8146DB-85FC-4411-A25A-2B70CB84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79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CD16AC-C429-4AD0-8AD4-FA8A03F8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2E523C-9F91-4AFE-8509-0033DD902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4B4450-A2A3-4A58-8ADF-069BB9D77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130D27C-1E07-4B9B-B4DE-99878985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72DA3A-9328-477E-81A2-8EF9F19C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330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26FB94-004A-4D1A-BED2-051CA9EB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DCFB39-B5E5-4414-801C-730CA6D95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C6D905C-A291-4255-A8C4-3BE99EB51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D968283-FDA2-42C7-830E-9CC3B9668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A174F3-5E77-46F2-AAB4-C1657AD3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DB3540-590A-48D3-92E2-7DE7CE46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86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E328A6-5D07-40EE-93C6-4C8CE0A38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85E12F-6E9E-4173-9B04-4E39E83E6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083997-4EB4-4570-AF57-986A9A556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05CC483-5443-47E2-8C10-834B6E530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C4AB1A-DAB0-467B-9A1D-7324009B1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EAEB21-F9F5-40F9-BEBC-1CCE0DE1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EB3B2D-85A3-40EE-8EAA-0DB80360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21BD567-25E9-478D-81CF-A5F19B15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73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A9864F-7A67-40BD-A573-30FABDBF8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462BF99-43AF-4393-A8F2-49CA08131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0774D48-EE82-4B2A-B8F6-42B579EE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8B41E5D-80AC-4B5B-B974-858EBF60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38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6DBFA61-7B35-45F4-A00A-FFB555CA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5106245-862B-42DF-AF32-448196C0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039F68-BACE-4B06-B07C-5AC7DAAE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29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4A91AE-3A76-442E-8D8B-09C85B6C9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E819A4F-9097-44D0-8A0B-DB29D589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C35954-4F0E-4306-A363-2396A9EE7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80C166-CBE4-4CE5-AEFC-18C9F91F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9923FE-CFDA-4F98-9790-D535CA352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CD826DD-F359-4077-9A3E-65B9338E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66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D3F314-713B-4492-A670-755A02D17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940492C-50D3-4B31-95CB-0C9F35B62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FD33D3D-FE7A-4ED6-9570-0445CC85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2DEEE2-CFF3-49D0-B01B-5CEFA699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25D460B-BDE3-4B5D-AA8B-5FFC0C7B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4396AE5-2F77-47D2-BEFA-567BDB3B6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7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FBAB6B6-ABB5-47AB-B4A7-B0D692AC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5E6C4F-248A-4BFF-8C46-49D653BCD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5C90659-C3B4-417E-AA54-5DFCF9BFA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AB627-353E-4559-B3AD-DB333E8DAF0E}" type="datetimeFigureOut">
              <a:rPr lang="ko-KR" altLang="en-US" smtClean="0"/>
              <a:t>2024-04-03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7A9B4D-624D-4BE4-B572-2D5FF0B34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4BB3273-935D-4335-B38B-974FDEF31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B7EE-67B5-4925-93AD-EAA457EC74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72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"/>
          <p:cNvSpPr txBox="1">
            <a:spLocks/>
          </p:cNvSpPr>
          <p:nvPr/>
        </p:nvSpPr>
        <p:spPr>
          <a:xfrm>
            <a:off x="1086177" y="1578117"/>
            <a:ext cx="10019646" cy="2228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어그로 Light" panose="02020603020101020101" pitchFamily="18" charset="-127"/>
                <a:ea typeface="SB 어그로 Light" panose="02020603020101020101" pitchFamily="18" charset="-127"/>
                <a:cs typeface="함초롬바탕" panose="02030604000101010101" pitchFamily="18" charset="-127"/>
              </a:rPr>
              <a:t>2024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어그로 Light" panose="02020603020101020101" pitchFamily="18" charset="-127"/>
                <a:ea typeface="SB 어그로 Light" panose="02020603020101020101" pitchFamily="18" charset="-127"/>
                <a:cs typeface="함초롬바탕" panose="02030604000101010101" pitchFamily="18" charset="-127"/>
              </a:rPr>
              <a:t>년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B 어그로 Light" panose="02020603020101020101" pitchFamily="18" charset="-127"/>
                <a:ea typeface="SB 어그로 Light" panose="02020603020101020101" pitchFamily="18" charset="-127"/>
                <a:cs typeface="함초롬바탕" panose="02030604000101010101" pitchFamily="18" charset="-127"/>
              </a:rPr>
              <a:t>G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어그로 Light" panose="02020603020101020101" pitchFamily="18" charset="-127"/>
                <a:ea typeface="SB 어그로 Light" panose="02020603020101020101" pitchFamily="18" charset="-127"/>
                <a:cs typeface="함초롬바탕" panose="02030604000101010101" pitchFamily="18" charset="-127"/>
              </a:rPr>
              <a:t>IST 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어그로 Light" panose="02020603020101020101" pitchFamily="18" charset="-127"/>
                <a:ea typeface="SB 어그로 Light" panose="02020603020101020101" pitchFamily="18" charset="-127"/>
                <a:cs typeface="함초롬바탕" panose="02030604000101010101" pitchFamily="18" charset="-127"/>
              </a:rPr>
              <a:t>무한도전 프로젝트 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B 어그로 Light" panose="02020603020101020101" pitchFamily="18" charset="-127"/>
              <a:ea typeface="SB 어그로 Light" panose="02020603020101020101" pitchFamily="18" charset="-127"/>
              <a:cs typeface="함초롬바탕" panose="02030604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B 어그로 Light" panose="02020603020101020101" pitchFamily="18" charset="-127"/>
                <a:ea typeface="SB 어그로 Light" panose="02020603020101020101" pitchFamily="18" charset="-127"/>
                <a:cs typeface="함초롬바탕" panose="02030604000101010101" pitchFamily="18" charset="-127"/>
              </a:rPr>
              <a:t>사업설명회</a:t>
            </a:r>
          </a:p>
        </p:txBody>
      </p:sp>
    </p:spTree>
    <p:extLst>
      <p:ext uri="{BB962C8B-B14F-4D97-AF65-F5344CB8AC3E}">
        <p14:creationId xmlns:p14="http://schemas.microsoft.com/office/powerpoint/2010/main" val="3733568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724708" y="6186277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9F231-FC91-4B3B-8AAC-5FC58799515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8480040" y="379662"/>
            <a:ext cx="2987868" cy="39650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무한도전 프로젝트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71" y="1640075"/>
            <a:ext cx="5129470" cy="4495402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146781" y="3882061"/>
            <a:ext cx="972458" cy="260731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위쪽 화살표 8"/>
          <p:cNvSpPr/>
          <p:nvPr/>
        </p:nvSpPr>
        <p:spPr>
          <a:xfrm rot="3153611">
            <a:off x="2624919" y="4112339"/>
            <a:ext cx="378831" cy="570936"/>
          </a:xfrm>
          <a:prstGeom prst="upArrow">
            <a:avLst>
              <a:gd name="adj1" fmla="val 30187"/>
              <a:gd name="adj2" fmla="val 803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19" y="1681463"/>
            <a:ext cx="5133138" cy="4495402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4879910" y="3871193"/>
            <a:ext cx="391886" cy="260731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위쪽 화살표 12"/>
          <p:cNvSpPr/>
          <p:nvPr/>
        </p:nvSpPr>
        <p:spPr>
          <a:xfrm rot="3153611">
            <a:off x="4481712" y="4112338"/>
            <a:ext cx="378831" cy="570936"/>
          </a:xfrm>
          <a:prstGeom prst="upArrow">
            <a:avLst>
              <a:gd name="adj1" fmla="val 30187"/>
              <a:gd name="adj2" fmla="val 8033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0E70A0-4D6F-47A2-BBBC-3EE12CCB4ECA}"/>
              </a:ext>
            </a:extLst>
          </p:cNvPr>
          <p:cNvSpPr txBox="1"/>
          <p:nvPr/>
        </p:nvSpPr>
        <p:spPr>
          <a:xfrm>
            <a:off x="1234307" y="933795"/>
            <a:ext cx="5769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□ </a:t>
            </a:r>
            <a:r>
              <a:rPr lang="en-US" altLang="ko-KR" dirty="0"/>
              <a:t>GIST </a:t>
            </a:r>
            <a:r>
              <a:rPr lang="ko-KR" altLang="en-US" dirty="0"/>
              <a:t>홈페이지 → 대학생활 → </a:t>
            </a:r>
            <a:r>
              <a:rPr lang="ko-KR" altLang="en-US" dirty="0" err="1"/>
              <a:t>비교과</a:t>
            </a:r>
            <a:r>
              <a:rPr lang="en-US" altLang="ko-KR" dirty="0"/>
              <a:t> </a:t>
            </a:r>
            <a:r>
              <a:rPr lang="ko-KR" altLang="en-US" dirty="0"/>
              <a:t>→</a:t>
            </a:r>
            <a:r>
              <a:rPr lang="en-US" altLang="ko-KR" dirty="0"/>
              <a:t> </a:t>
            </a:r>
            <a:r>
              <a:rPr lang="ko-KR" altLang="en-US" dirty="0"/>
              <a:t>무한도전</a:t>
            </a:r>
            <a:endParaRPr lang="en-US" altLang="ko-KR" dirty="0"/>
          </a:p>
          <a:p>
            <a:r>
              <a:rPr lang="en-US" altLang="ko-KR" dirty="0"/>
              <a:t>    - </a:t>
            </a:r>
            <a:r>
              <a:rPr lang="ko-KR" altLang="en-US" dirty="0" err="1"/>
              <a:t>학생팀</a:t>
            </a:r>
            <a:r>
              <a:rPr lang="en-US" altLang="ko-KR" dirty="0"/>
              <a:t> 3620, (zkftit05@gist.ac.kr)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641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1850430" y="4805439"/>
            <a:ext cx="5062867" cy="163217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함초롬돋움" panose="02030504000101010101" pitchFamily="18" charset="-127"/>
                <a:cs typeface="+mj-cs"/>
              </a:defRPr>
            </a:lvl1pPr>
          </a:lstStyle>
          <a:p>
            <a:r>
              <a:rPr lang="ko-KR" alt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감사합니다</a:t>
            </a:r>
            <a:r>
              <a:rPr lang="en-US" altLang="ko-KR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.</a:t>
            </a:r>
            <a:endParaRPr lang="ko-KR" alt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335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29">
            <a:extLst>
              <a:ext uri="{FF2B5EF4-FFF2-40B4-BE49-F238E27FC236}">
                <a16:creationId xmlns:a16="http://schemas.microsoft.com/office/drawing/2014/main" id="{8CF977B3-FC5A-4FE6-8273-2FA5CA102E80}"/>
              </a:ext>
            </a:extLst>
          </p:cNvPr>
          <p:cNvSpPr/>
          <p:nvPr/>
        </p:nvSpPr>
        <p:spPr>
          <a:xfrm>
            <a:off x="8480040" y="379754"/>
            <a:ext cx="2987868" cy="39650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무한도전 프로젝트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DC80B-FF3B-490C-BF6F-32B31E57A5DE}"/>
              </a:ext>
            </a:extLst>
          </p:cNvPr>
          <p:cNvSpPr txBox="1"/>
          <p:nvPr/>
        </p:nvSpPr>
        <p:spPr>
          <a:xfrm>
            <a:off x="0" y="1063973"/>
            <a:ext cx="730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rgbClr val="920E04"/>
                </a:solidFill>
                <a:latin typeface="나눔 바른펜"/>
              </a:rPr>
              <a:t>1.</a:t>
            </a:r>
            <a:r>
              <a:rPr lang="ko-KR" altLang="en-US" sz="3000" b="1" dirty="0">
                <a:solidFill>
                  <a:srgbClr val="920E04"/>
                </a:solidFill>
                <a:latin typeface="나눔 바른펜"/>
              </a:rPr>
              <a:t> 무한도전 프로젝트는</a:t>
            </a:r>
            <a:r>
              <a:rPr lang="en-US" altLang="ko-KR" sz="3000" b="1" dirty="0">
                <a:solidFill>
                  <a:srgbClr val="920E04"/>
                </a:solidFill>
                <a:latin typeface="나눔 바른펜"/>
              </a:rPr>
              <a:t>?</a:t>
            </a:r>
            <a:endParaRPr lang="ko-KR" altLang="en-US" sz="3000" b="1" dirty="0">
              <a:solidFill>
                <a:srgbClr val="920E04"/>
              </a:solidFill>
              <a:latin typeface="나눔 바른펜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A2C35F-D39F-45AA-982A-8A2A44952DA6}"/>
              </a:ext>
            </a:extLst>
          </p:cNvPr>
          <p:cNvSpPr txBox="1"/>
          <p:nvPr/>
        </p:nvSpPr>
        <p:spPr>
          <a:xfrm>
            <a:off x="889004" y="2024798"/>
            <a:ext cx="10379452" cy="34623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□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30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“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실패해도 좋아</a:t>
            </a:r>
            <a:r>
              <a:rPr kumimoji="0" lang="en-US" altLang="ko-KR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, 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한 번 도전해 보는 거야</a:t>
            </a:r>
            <a:r>
              <a:rPr kumimoji="0" lang="en-US" altLang="ko-KR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!”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라는 취지</a:t>
            </a:r>
            <a:endParaRPr kumimoji="0" lang="en-US" altLang="ko-KR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  </a:t>
            </a:r>
            <a:r>
              <a:rPr kumimoji="0" lang="en-US" altLang="ko-KR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2016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년부터 시작된 </a:t>
            </a:r>
            <a:r>
              <a:rPr kumimoji="0" lang="en-US" altLang="ko-KR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GIST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학생들의 공식적인 </a:t>
            </a:r>
            <a:r>
              <a:rPr kumimoji="0" lang="en-US" altLang="ko-KR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‘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딴짓</a:t>
            </a:r>
            <a:r>
              <a:rPr lang="en-US" altLang="ko-KR" sz="3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’ 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활동</a:t>
            </a:r>
            <a:endParaRPr kumimoji="0" lang="en-US" altLang="ko-KR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 스퀘어라운드"/>
              <a:ea typeface="HY궁서B" panose="02030600000101010101" pitchFamily="18" charset="-127"/>
              <a:cs typeface="함초롬바탕" panose="0203060400010101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□ </a:t>
            </a:r>
            <a:r>
              <a:rPr kumimoji="0" lang="en-US" altLang="ko-KR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3C1P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의 융</a:t>
            </a:r>
            <a:r>
              <a:rPr kumimoji="0" lang="en-US" altLang="ko-KR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·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복합형 인재 양성을 위한 </a:t>
            </a:r>
            <a:r>
              <a:rPr kumimoji="0" lang="en-US" altLang="ko-KR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학생주도의 창</a:t>
            </a:r>
            <a:r>
              <a:rPr kumimoji="0" lang="en-US" altLang="ko-KR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·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제작</a:t>
            </a:r>
            <a:endParaRPr kumimoji="0" lang="en-US" altLang="ko-KR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  </a:t>
            </a:r>
            <a:r>
              <a:rPr kumimoji="0" lang="ko-KR" alt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활동 지원</a:t>
            </a:r>
            <a:endParaRPr kumimoji="0" lang="en-US" altLang="ko-KR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4C0C399-B101-478E-8B33-FC33C83F2586}"/>
              </a:ext>
            </a:extLst>
          </p:cNvPr>
          <p:cNvCxnSpPr/>
          <p:nvPr/>
        </p:nvCxnSpPr>
        <p:spPr>
          <a:xfrm>
            <a:off x="0" y="1617971"/>
            <a:ext cx="65151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0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29">
            <a:extLst>
              <a:ext uri="{FF2B5EF4-FFF2-40B4-BE49-F238E27FC236}">
                <a16:creationId xmlns:a16="http://schemas.microsoft.com/office/drawing/2014/main" id="{7568E140-923A-4A44-B164-485B6C9C96A8}"/>
              </a:ext>
            </a:extLst>
          </p:cNvPr>
          <p:cNvSpPr/>
          <p:nvPr/>
        </p:nvSpPr>
        <p:spPr>
          <a:xfrm>
            <a:off x="8480040" y="379754"/>
            <a:ext cx="2987868" cy="39650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무한도전 프로젝트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3DF58-F907-4227-A06D-33C9D997E387}"/>
              </a:ext>
            </a:extLst>
          </p:cNvPr>
          <p:cNvSpPr txBox="1"/>
          <p:nvPr/>
        </p:nvSpPr>
        <p:spPr>
          <a:xfrm>
            <a:off x="82296" y="1063973"/>
            <a:ext cx="730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rgbClr val="920E04"/>
                </a:solidFill>
                <a:latin typeface="+mj-ea"/>
                <a:ea typeface="+mj-ea"/>
              </a:rPr>
              <a:t>2.</a:t>
            </a:r>
            <a:r>
              <a:rPr lang="ko-KR" altLang="en-US" sz="3000" b="1" dirty="0">
                <a:solidFill>
                  <a:srgbClr val="920E04"/>
                </a:solidFill>
                <a:latin typeface="+mj-ea"/>
                <a:ea typeface="+mj-ea"/>
              </a:rPr>
              <a:t> 공모분야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A4B27667-9EDF-4769-BD52-1F6E9BB70B70}"/>
              </a:ext>
            </a:extLst>
          </p:cNvPr>
          <p:cNvCxnSpPr/>
          <p:nvPr/>
        </p:nvCxnSpPr>
        <p:spPr>
          <a:xfrm>
            <a:off x="0" y="1617971"/>
            <a:ext cx="65151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1A37F87A-13ED-412B-BDEB-4E66EA623EC9}"/>
              </a:ext>
            </a:extLst>
          </p:cNvPr>
          <p:cNvGrpSpPr/>
          <p:nvPr/>
        </p:nvGrpSpPr>
        <p:grpSpPr>
          <a:xfrm>
            <a:off x="219776" y="2171970"/>
            <a:ext cx="10391102" cy="3258036"/>
            <a:chOff x="1115615" y="2132856"/>
            <a:chExt cx="8111184" cy="824714"/>
          </a:xfrm>
        </p:grpSpPr>
        <p:sp>
          <p:nvSpPr>
            <p:cNvPr id="8" name="모서리가 둥근 직사각형 32">
              <a:extLst>
                <a:ext uri="{FF2B5EF4-FFF2-40B4-BE49-F238E27FC236}">
                  <a16:creationId xmlns:a16="http://schemas.microsoft.com/office/drawing/2014/main" id="{3A64082A-63F2-40CE-9DC9-9FC408388EB6}"/>
                </a:ext>
              </a:extLst>
            </p:cNvPr>
            <p:cNvSpPr/>
            <p:nvPr/>
          </p:nvSpPr>
          <p:spPr>
            <a:xfrm>
              <a:off x="1115615" y="2132856"/>
              <a:ext cx="1612873" cy="824714"/>
            </a:xfrm>
            <a:prstGeom prst="roundRect">
              <a:avLst/>
            </a:prstGeom>
            <a:solidFill>
              <a:srgbClr val="F9C3B1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공모분야</a:t>
              </a:r>
              <a:endParaRPr kumimoji="0" lang="ko-KR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endParaRPr>
            </a:p>
          </p:txBody>
        </p:sp>
        <p:sp>
          <p:nvSpPr>
            <p:cNvPr id="9" name="모서리가 둥근 직사각형 33">
              <a:extLst>
                <a:ext uri="{FF2B5EF4-FFF2-40B4-BE49-F238E27FC236}">
                  <a16:creationId xmlns:a16="http://schemas.microsoft.com/office/drawing/2014/main" id="{280B0C32-F1E9-482B-AF76-FFD57A9980C4}"/>
                </a:ext>
              </a:extLst>
            </p:cNvPr>
            <p:cNvSpPr/>
            <p:nvPr/>
          </p:nvSpPr>
          <p:spPr>
            <a:xfrm>
              <a:off x="2832557" y="2138323"/>
              <a:ext cx="6394242" cy="81378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3500" dirty="0">
                  <a:solidFill>
                    <a:prstClr val="black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창의적 활동</a:t>
              </a:r>
              <a:endParaRPr lang="en-US" altLang="ko-KR" sz="35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endParaRPr>
            </a:p>
            <a:p>
              <a:pPr marR="0" lvl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ko-KR" alt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불편하지 않은 환경보호</a:t>
              </a:r>
              <a:endParaRPr kumimoji="0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endParaRPr>
            </a:p>
            <a:p>
              <a:pPr marR="0" lvl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endParaRPr>
            </a:p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3500" dirty="0">
                  <a:solidFill>
                    <a:prstClr val="black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행복한 </a:t>
              </a:r>
              <a:r>
                <a:rPr lang="ko-KR" altLang="en-US" sz="3500" dirty="0" err="1">
                  <a:solidFill>
                    <a:prstClr val="black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지스트</a:t>
              </a:r>
              <a:r>
                <a:rPr lang="ko-KR" altLang="en-US" sz="3500" dirty="0">
                  <a:solidFill>
                    <a:prstClr val="black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 구성원</a:t>
              </a:r>
              <a:endParaRPr kumimoji="0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AA1025A-E1DA-40DC-AE69-C1DF6AE763EC}"/>
              </a:ext>
            </a:extLst>
          </p:cNvPr>
          <p:cNvSpPr txBox="1"/>
          <p:nvPr/>
        </p:nvSpPr>
        <p:spPr>
          <a:xfrm>
            <a:off x="6913020" y="4965447"/>
            <a:ext cx="6121908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3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※</a:t>
            </a:r>
            <a:r>
              <a:rPr kumimoji="0" lang="en-US" altLang="ko-K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기존에 진행하였던 활동이 아닌 새로운 도전</a:t>
            </a:r>
            <a:endParaRPr lang="en-US" altLang="ko-KR" sz="13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1470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65D5472-FB32-441C-A5BE-D152A9264D1C}"/>
              </a:ext>
            </a:extLst>
          </p:cNvPr>
          <p:cNvCxnSpPr/>
          <p:nvPr/>
        </p:nvCxnSpPr>
        <p:spPr>
          <a:xfrm>
            <a:off x="0" y="1617971"/>
            <a:ext cx="65151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6F5D8EA-0793-4571-8A94-A70BBD643649}"/>
              </a:ext>
            </a:extLst>
          </p:cNvPr>
          <p:cNvSpPr txBox="1"/>
          <p:nvPr/>
        </p:nvSpPr>
        <p:spPr>
          <a:xfrm>
            <a:off x="82296" y="1063973"/>
            <a:ext cx="5724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rgbClr val="920E04"/>
                </a:solidFill>
                <a:latin typeface="+mj-lt"/>
                <a:ea typeface="휴먼모음T" panose="02030504000101010101" pitchFamily="18" charset="-127"/>
              </a:rPr>
              <a:t>3. </a:t>
            </a:r>
            <a:r>
              <a:rPr lang="ko-KR" altLang="en-US" sz="3000" b="1" dirty="0">
                <a:solidFill>
                  <a:srgbClr val="920E04"/>
                </a:solidFill>
                <a:latin typeface="+mj-lt"/>
                <a:ea typeface="휴먼모음T" panose="02030504000101010101" pitchFamily="18" charset="-127"/>
              </a:rPr>
              <a:t>신청자격</a:t>
            </a:r>
          </a:p>
        </p:txBody>
      </p:sp>
      <p:sp>
        <p:nvSpPr>
          <p:cNvPr id="6" name="모서리가 둥근 직사각형 35">
            <a:extLst>
              <a:ext uri="{FF2B5EF4-FFF2-40B4-BE49-F238E27FC236}">
                <a16:creationId xmlns:a16="http://schemas.microsoft.com/office/drawing/2014/main" id="{E6F4AD21-5D37-48CA-BB82-61F0A3FAB3AE}"/>
              </a:ext>
            </a:extLst>
          </p:cNvPr>
          <p:cNvSpPr/>
          <p:nvPr/>
        </p:nvSpPr>
        <p:spPr>
          <a:xfrm>
            <a:off x="503241" y="2171970"/>
            <a:ext cx="1712884" cy="3963654"/>
          </a:xfrm>
          <a:prstGeom prst="roundRect">
            <a:avLst/>
          </a:prstGeom>
          <a:solidFill>
            <a:srgbClr val="F9C3B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신청자격</a:t>
            </a:r>
          </a:p>
        </p:txBody>
      </p:sp>
      <p:sp>
        <p:nvSpPr>
          <p:cNvPr id="7" name="모서리가 둥근 직사각형 36">
            <a:extLst>
              <a:ext uri="{FF2B5EF4-FFF2-40B4-BE49-F238E27FC236}">
                <a16:creationId xmlns:a16="http://schemas.microsoft.com/office/drawing/2014/main" id="{284C371C-F6BC-4A5C-B0B7-08C0720A0362}"/>
              </a:ext>
            </a:extLst>
          </p:cNvPr>
          <p:cNvSpPr/>
          <p:nvPr/>
        </p:nvSpPr>
        <p:spPr>
          <a:xfrm>
            <a:off x="2359656" y="2124506"/>
            <a:ext cx="8585712" cy="419057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GIST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학사과정 재학생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(2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인 이상 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6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인 이하 팀 구성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-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팀원중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중도포기 및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휴학자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발생시 팀원 수의 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1/n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만큼 삭감 및 반납 </a:t>
            </a: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  (</a:t>
            </a:r>
            <a:r>
              <a:rPr kumimoji="0" lang="ko-KR" altLang="en-US" sz="15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휴학예정자 참여 지양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및</a:t>
            </a:r>
            <a:r>
              <a:rPr lang="en-US" altLang="ko-KR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해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당자 수료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미인정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2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학생 </a:t>
            </a:r>
            <a:r>
              <a:rPr lang="en-US" altLang="ko-KR" sz="22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22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인 </a:t>
            </a:r>
            <a:r>
              <a:rPr lang="en-US" altLang="ko-KR" sz="22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22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과제 참여 원칙</a:t>
            </a:r>
            <a:endParaRPr lang="en-US" altLang="ko-KR" sz="22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5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무한도전 프로젝트</a:t>
            </a:r>
            <a:r>
              <a:rPr kumimoji="0" lang="en-US" altLang="ko-K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1~8</a:t>
            </a:r>
            <a:r>
              <a:rPr kumimoji="0" lang="ko-KR" alt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기</a:t>
            </a:r>
            <a:r>
              <a:rPr kumimoji="0" lang="en-US" altLang="ko-K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(2016~2023</a:t>
            </a:r>
            <a:r>
              <a:rPr kumimoji="0" lang="ko-KR" alt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년</a:t>
            </a:r>
            <a:r>
              <a:rPr kumimoji="0" lang="en-US" altLang="ko-KR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) </a:t>
            </a:r>
            <a:r>
              <a:rPr kumimoji="0" lang="ko-KR" alt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참여자도 지원 가능</a:t>
            </a:r>
            <a:endParaRPr lang="en-US" altLang="ko-KR" sz="15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※ 11</a:t>
            </a:r>
            <a:r>
              <a:rPr lang="ko-KR" altLang="en-US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월</a:t>
            </a:r>
            <a:r>
              <a:rPr lang="en-US" altLang="ko-KR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~12</a:t>
            </a:r>
            <a:r>
              <a:rPr lang="ko-KR" altLang="en-US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월 중 개최 예정인 </a:t>
            </a:r>
            <a:r>
              <a:rPr lang="en-US" altLang="ko-KR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무한도전 성과발표회</a:t>
            </a:r>
            <a:r>
              <a:rPr lang="en-US" altLang="ko-KR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1500" b="1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에 반드시 </a:t>
            </a:r>
            <a:r>
              <a:rPr lang="ko-KR" altLang="en-US" sz="1500" b="1" dirty="0" err="1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참가해야함</a:t>
            </a:r>
            <a:endParaRPr lang="en-US" altLang="ko-KR" sz="1500" b="1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    (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불참시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수료 </a:t>
            </a:r>
            <a:r>
              <a:rPr kumimoji="0" lang="ko-KR" alt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미인정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)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모서리가 둥근 직사각형 29">
            <a:extLst>
              <a:ext uri="{FF2B5EF4-FFF2-40B4-BE49-F238E27FC236}">
                <a16:creationId xmlns:a16="http://schemas.microsoft.com/office/drawing/2014/main" id="{6C641DFF-5003-41E0-9C69-7096CCF00F3F}"/>
              </a:ext>
            </a:extLst>
          </p:cNvPr>
          <p:cNvSpPr/>
          <p:nvPr/>
        </p:nvSpPr>
        <p:spPr>
          <a:xfrm>
            <a:off x="8480040" y="379754"/>
            <a:ext cx="2987868" cy="39650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무한도전 프로젝트</a:t>
            </a:r>
          </a:p>
        </p:txBody>
      </p:sp>
    </p:spTree>
    <p:extLst>
      <p:ext uri="{BB962C8B-B14F-4D97-AF65-F5344CB8AC3E}">
        <p14:creationId xmlns:p14="http://schemas.microsoft.com/office/powerpoint/2010/main" val="3135446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07F950-A6AE-4BA3-87C2-A245002A3921}"/>
              </a:ext>
            </a:extLst>
          </p:cNvPr>
          <p:cNvSpPr txBox="1"/>
          <p:nvPr/>
        </p:nvSpPr>
        <p:spPr>
          <a:xfrm>
            <a:off x="82296" y="1063973"/>
            <a:ext cx="730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rgbClr val="920E04"/>
                </a:solidFill>
                <a:latin typeface="+mj-ea"/>
                <a:ea typeface="+mj-ea"/>
              </a:rPr>
              <a:t>4. </a:t>
            </a:r>
            <a:r>
              <a:rPr lang="ko-KR" altLang="en-US" sz="3000" b="1" dirty="0">
                <a:solidFill>
                  <a:srgbClr val="920E04"/>
                </a:solidFill>
                <a:latin typeface="+mj-ea"/>
                <a:ea typeface="+mj-ea"/>
              </a:rPr>
              <a:t>수행기간 및 지원규모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E23F4524-0AB0-4291-AEFC-DBCCA75D5936}"/>
              </a:ext>
            </a:extLst>
          </p:cNvPr>
          <p:cNvCxnSpPr/>
          <p:nvPr/>
        </p:nvCxnSpPr>
        <p:spPr>
          <a:xfrm>
            <a:off x="0" y="1617971"/>
            <a:ext cx="65151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모서리가 둥근 직사각형 29">
            <a:extLst>
              <a:ext uri="{FF2B5EF4-FFF2-40B4-BE49-F238E27FC236}">
                <a16:creationId xmlns:a16="http://schemas.microsoft.com/office/drawing/2014/main" id="{75A3FBC1-B016-4478-B283-30530C34D957}"/>
              </a:ext>
            </a:extLst>
          </p:cNvPr>
          <p:cNvSpPr/>
          <p:nvPr/>
        </p:nvSpPr>
        <p:spPr>
          <a:xfrm>
            <a:off x="8480040" y="379754"/>
            <a:ext cx="2987868" cy="39650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무한도전 프로젝트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978551F6-F78C-4AF7-BD0B-804B3FF62999}"/>
              </a:ext>
            </a:extLst>
          </p:cNvPr>
          <p:cNvGrpSpPr/>
          <p:nvPr/>
        </p:nvGrpSpPr>
        <p:grpSpPr>
          <a:xfrm>
            <a:off x="1088457" y="2223615"/>
            <a:ext cx="10047972" cy="882799"/>
            <a:chOff x="1115616" y="2132856"/>
            <a:chExt cx="7843340" cy="827416"/>
          </a:xfrm>
        </p:grpSpPr>
        <p:sp>
          <p:nvSpPr>
            <p:cNvPr id="9" name="모서리가 둥근 직사각형 32">
              <a:extLst>
                <a:ext uri="{FF2B5EF4-FFF2-40B4-BE49-F238E27FC236}">
                  <a16:creationId xmlns:a16="http://schemas.microsoft.com/office/drawing/2014/main" id="{5EF5E84D-1518-4539-8833-A54F2F143A36}"/>
                </a:ext>
              </a:extLst>
            </p:cNvPr>
            <p:cNvSpPr/>
            <p:nvPr/>
          </p:nvSpPr>
          <p:spPr>
            <a:xfrm>
              <a:off x="1115616" y="2132856"/>
              <a:ext cx="1337059" cy="824714"/>
            </a:xfrm>
            <a:prstGeom prst="roundRect">
              <a:avLst/>
            </a:prstGeom>
            <a:solidFill>
              <a:srgbClr val="F9C3B1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수행기간</a:t>
              </a:r>
            </a:p>
          </p:txBody>
        </p:sp>
        <p:sp>
          <p:nvSpPr>
            <p:cNvPr id="10" name="모서리가 둥근 직사각형 33">
              <a:extLst>
                <a:ext uri="{FF2B5EF4-FFF2-40B4-BE49-F238E27FC236}">
                  <a16:creationId xmlns:a16="http://schemas.microsoft.com/office/drawing/2014/main" id="{59679D0C-822B-4474-ADD0-006009A31DB0}"/>
                </a:ext>
              </a:extLst>
            </p:cNvPr>
            <p:cNvSpPr/>
            <p:nvPr/>
          </p:nvSpPr>
          <p:spPr>
            <a:xfrm>
              <a:off x="2564714" y="2146492"/>
              <a:ext cx="6394242" cy="81378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marR="0" lvl="0" indent="-28575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2024. 5. 1.(</a:t>
              </a: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수</a:t>
              </a: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) ~ 2024. 10. 31.(</a:t>
              </a: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목</a:t>
              </a: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) (6</a:t>
              </a:r>
              <a:r>
                <a:rPr kumimoji="0" lang="ko-KR" alt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개월</a:t>
              </a:r>
              <a:r>
                <a:rPr kumimoji="0" lang="en-US" altLang="ko-KR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휴먼모음T" panose="02030504000101010101" pitchFamily="18" charset="-127"/>
                  <a:ea typeface="휴먼모음T" panose="02030504000101010101" pitchFamily="18" charset="-127"/>
                  <a:cs typeface="함초롬바탕" panose="02030604000101010101" pitchFamily="18" charset="-127"/>
                </a:rPr>
                <a:t>)</a:t>
              </a:r>
            </a:p>
          </p:txBody>
        </p:sp>
      </p:grpSp>
      <p:sp>
        <p:nvSpPr>
          <p:cNvPr id="11" name="모서리가 둥근 직사각형 37">
            <a:extLst>
              <a:ext uri="{FF2B5EF4-FFF2-40B4-BE49-F238E27FC236}">
                <a16:creationId xmlns:a16="http://schemas.microsoft.com/office/drawing/2014/main" id="{25C5C48E-D530-4B8F-8D70-7C56B3FD467E}"/>
              </a:ext>
            </a:extLst>
          </p:cNvPr>
          <p:cNvSpPr/>
          <p:nvPr/>
        </p:nvSpPr>
        <p:spPr>
          <a:xfrm>
            <a:off x="1088457" y="3284879"/>
            <a:ext cx="1712884" cy="2058956"/>
          </a:xfrm>
          <a:prstGeom prst="roundRect">
            <a:avLst/>
          </a:prstGeom>
          <a:solidFill>
            <a:srgbClr val="F9C3B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지원규모</a:t>
            </a:r>
          </a:p>
        </p:txBody>
      </p:sp>
      <p:sp>
        <p:nvSpPr>
          <p:cNvPr id="12" name="모서리가 둥근 직사각형 38">
            <a:extLst>
              <a:ext uri="{FF2B5EF4-FFF2-40B4-BE49-F238E27FC236}">
                <a16:creationId xmlns:a16="http://schemas.microsoft.com/office/drawing/2014/main" id="{AD0352BA-4D06-4AEA-B6F5-3EAF263FC8B1}"/>
              </a:ext>
            </a:extLst>
          </p:cNvPr>
          <p:cNvSpPr/>
          <p:nvPr/>
        </p:nvSpPr>
        <p:spPr>
          <a:xfrm>
            <a:off x="2944872" y="3299428"/>
            <a:ext cx="8191557" cy="20589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기본 지원금 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250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만원 범위 내 </a:t>
            </a:r>
            <a:endParaRPr kumimoji="0" lang="en-US" altLang="ko-K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 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(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지도교수가 예산의 적정성을 확인한 팀은 최대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50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만원 범위 내에서 추가 지원 가능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  최대 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300</a:t>
            </a:r>
            <a:r>
              <a:rPr kumimoji="0" lang="ko-KR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만원 이내</a:t>
            </a:r>
            <a:r>
              <a:rPr kumimoji="0" lang="en-US" altLang="ko-K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))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발대식 후 팀별 신청금액의 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50% 1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차 지급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(5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월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중간평가 후 잔액 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50% ± a 2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차 지급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(8</a:t>
            </a:r>
            <a:r>
              <a:rPr kumimoji="0" lang="ko-KR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월</a:t>
            </a:r>
            <a:r>
              <a:rPr kumimoji="0" lang="en-US" altLang="ko-K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5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※ </a:t>
            </a:r>
            <a:r>
              <a:rPr lang="ko-KR" altLang="en-US" sz="15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팀별 특성에 맞는 맞춤형 금액 지원</a:t>
            </a:r>
            <a:endParaRPr kumimoji="0" lang="en-US" altLang="ko-K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620811-4E4A-4557-BC8B-2B9D37A4A948}"/>
              </a:ext>
            </a:extLst>
          </p:cNvPr>
          <p:cNvSpPr txBox="1"/>
          <p:nvPr/>
        </p:nvSpPr>
        <p:spPr>
          <a:xfrm>
            <a:off x="1088457" y="5632444"/>
            <a:ext cx="80580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latin typeface="+mj-ea"/>
                <a:ea typeface="+mj-ea"/>
              </a:rPr>
              <a:t>※ </a:t>
            </a:r>
            <a:r>
              <a:rPr lang="ko-KR" altLang="en-US" sz="1500" b="1" dirty="0">
                <a:latin typeface="+mj-ea"/>
                <a:ea typeface="+mj-ea"/>
              </a:rPr>
              <a:t>상기 일정은 추후 제반 상황에 따라 변경될 수 있음</a:t>
            </a:r>
          </a:p>
        </p:txBody>
      </p:sp>
    </p:spTree>
    <p:extLst>
      <p:ext uri="{BB962C8B-B14F-4D97-AF65-F5344CB8AC3E}">
        <p14:creationId xmlns:p14="http://schemas.microsoft.com/office/powerpoint/2010/main" val="78565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타원 65">
            <a:extLst>
              <a:ext uri="{FF2B5EF4-FFF2-40B4-BE49-F238E27FC236}">
                <a16:creationId xmlns:a16="http://schemas.microsoft.com/office/drawing/2014/main" id="{2D2A7E96-B5FF-4FA5-9105-8EF5E8B2A70E}"/>
              </a:ext>
            </a:extLst>
          </p:cNvPr>
          <p:cNvSpPr/>
          <p:nvPr/>
        </p:nvSpPr>
        <p:spPr>
          <a:xfrm>
            <a:off x="348418" y="2529828"/>
            <a:ext cx="2536447" cy="2137808"/>
          </a:xfrm>
          <a:prstGeom prst="ellipse">
            <a:avLst/>
          </a:prstGeom>
          <a:solidFill>
            <a:srgbClr val="DD231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A0FB970-89DB-479B-B428-CA2995191A29}"/>
              </a:ext>
            </a:extLst>
          </p:cNvPr>
          <p:cNvCxnSpPr/>
          <p:nvPr/>
        </p:nvCxnSpPr>
        <p:spPr>
          <a:xfrm>
            <a:off x="0" y="1617971"/>
            <a:ext cx="65151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E122410-19B0-43F1-BED6-09B89BE79775}"/>
              </a:ext>
            </a:extLst>
          </p:cNvPr>
          <p:cNvSpPr txBox="1"/>
          <p:nvPr/>
        </p:nvSpPr>
        <p:spPr>
          <a:xfrm>
            <a:off x="82296" y="1063973"/>
            <a:ext cx="730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rgbClr val="920E04"/>
                </a:solidFill>
                <a:latin typeface="+mj-ea"/>
                <a:ea typeface="+mj-ea"/>
              </a:rPr>
              <a:t>5. </a:t>
            </a:r>
            <a:r>
              <a:rPr lang="ko-KR" altLang="en-US" sz="3000" b="1" dirty="0">
                <a:solidFill>
                  <a:srgbClr val="920E04"/>
                </a:solidFill>
                <a:latin typeface="+mj-ea"/>
                <a:ea typeface="+mj-ea"/>
              </a:rPr>
              <a:t>주요 일정</a:t>
            </a:r>
          </a:p>
        </p:txBody>
      </p:sp>
      <p:sp>
        <p:nvSpPr>
          <p:cNvPr id="6" name="모서리가 둥근 직사각형 29">
            <a:extLst>
              <a:ext uri="{FF2B5EF4-FFF2-40B4-BE49-F238E27FC236}">
                <a16:creationId xmlns:a16="http://schemas.microsoft.com/office/drawing/2014/main" id="{F0F02A3F-A91D-4DF1-A89E-7DBB717E7642}"/>
              </a:ext>
            </a:extLst>
          </p:cNvPr>
          <p:cNvSpPr/>
          <p:nvPr/>
        </p:nvSpPr>
        <p:spPr>
          <a:xfrm>
            <a:off x="8480040" y="379754"/>
            <a:ext cx="2987868" cy="39650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무한도전 프로젝트</a:t>
            </a: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2BDBEA6F-8F02-4A8E-B8C1-CADE2264B4AF}"/>
              </a:ext>
            </a:extLst>
          </p:cNvPr>
          <p:cNvSpPr/>
          <p:nvPr/>
        </p:nvSpPr>
        <p:spPr>
          <a:xfrm>
            <a:off x="2481798" y="2566525"/>
            <a:ext cx="2536447" cy="2137808"/>
          </a:xfrm>
          <a:prstGeom prst="ellipse">
            <a:avLst/>
          </a:prstGeom>
          <a:solidFill>
            <a:srgbClr val="DD2314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A036C0CE-19B8-4F91-A816-4DE4614FD8C6}"/>
              </a:ext>
            </a:extLst>
          </p:cNvPr>
          <p:cNvSpPr/>
          <p:nvPr/>
        </p:nvSpPr>
        <p:spPr>
          <a:xfrm>
            <a:off x="5183977" y="2558355"/>
            <a:ext cx="2536447" cy="2137808"/>
          </a:xfrm>
          <a:prstGeom prst="ellipse">
            <a:avLst/>
          </a:prstGeom>
          <a:solidFill>
            <a:srgbClr val="DD231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B3CA80E9-F9F0-4F23-AC90-D63A5112DDA6}"/>
              </a:ext>
            </a:extLst>
          </p:cNvPr>
          <p:cNvSpPr/>
          <p:nvPr/>
        </p:nvSpPr>
        <p:spPr>
          <a:xfrm>
            <a:off x="7817770" y="2554321"/>
            <a:ext cx="2536447" cy="2137808"/>
          </a:xfrm>
          <a:prstGeom prst="ellipse">
            <a:avLst/>
          </a:prstGeom>
          <a:solidFill>
            <a:srgbClr val="DD231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8E36B87D-66CF-4039-8024-37D341E57918}"/>
              </a:ext>
            </a:extLst>
          </p:cNvPr>
          <p:cNvSpPr/>
          <p:nvPr/>
        </p:nvSpPr>
        <p:spPr>
          <a:xfrm>
            <a:off x="9655553" y="2566525"/>
            <a:ext cx="2536447" cy="2137808"/>
          </a:xfrm>
          <a:prstGeom prst="ellipse">
            <a:avLst/>
          </a:prstGeom>
          <a:solidFill>
            <a:srgbClr val="DD2314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54" name="순서도: 수행의 시작/종료 53">
            <a:extLst>
              <a:ext uri="{FF2B5EF4-FFF2-40B4-BE49-F238E27FC236}">
                <a16:creationId xmlns:a16="http://schemas.microsoft.com/office/drawing/2014/main" id="{E4D37922-84F1-47D6-AF88-EA940998F8B4}"/>
              </a:ext>
            </a:extLst>
          </p:cNvPr>
          <p:cNvSpPr/>
          <p:nvPr/>
        </p:nvSpPr>
        <p:spPr>
          <a:xfrm>
            <a:off x="769068" y="3265608"/>
            <a:ext cx="1540345" cy="213923"/>
          </a:xfrm>
          <a:prstGeom prst="flowChartTerminator">
            <a:avLst/>
          </a:prstGeom>
          <a:solidFill>
            <a:srgbClr val="DD2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2024 5.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F3BF9CD-8273-43B7-8A6B-CA7D063A3C34}"/>
              </a:ext>
            </a:extLst>
          </p:cNvPr>
          <p:cNvSpPr txBox="1"/>
          <p:nvPr/>
        </p:nvSpPr>
        <p:spPr>
          <a:xfrm>
            <a:off x="738462" y="3598732"/>
            <a:ext cx="250159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휴먼모음T" panose="02030504000101010101" pitchFamily="18" charset="-127"/>
                <a:ea typeface="세방고딕 Regular" panose="00000500000000000000"/>
                <a:cs typeface="함초롬바탕" panose="02030604000101010101" pitchFamily="18" charset="-127"/>
              </a:rPr>
              <a:t>사전모임 및</a:t>
            </a:r>
            <a:r>
              <a:rPr lang="en-US" altLang="ko-KR" sz="1400" b="1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세방고딕 Regular" panose="00000500000000000000"/>
                <a:cs typeface="함초롬바탕" panose="02030604000101010101" pitchFamily="18" charset="-127"/>
              </a:rPr>
              <a:t> </a:t>
            </a:r>
            <a:r>
              <a:rPr lang="ko-KR" altLang="en-US" sz="1400" b="1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세방고딕 Regular" panose="00000500000000000000"/>
                <a:cs typeface="함초롬바탕" panose="02030604000101010101" pitchFamily="18" charset="-127"/>
              </a:rPr>
              <a:t>＊</a:t>
            </a:r>
            <a:r>
              <a:rPr kumimoji="0" lang="ko-KR" altLang="en-US" sz="14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휴먼모음T" panose="02030504000101010101" pitchFamily="18" charset="-127"/>
                <a:ea typeface="세방고딕 Regular" panose="00000500000000000000"/>
                <a:cs typeface="함초롬바탕" panose="02030604000101010101" pitchFamily="18" charset="-127"/>
              </a:rPr>
              <a:t>발대식</a:t>
            </a:r>
            <a:endParaRPr kumimoji="0" lang="en-US" altLang="ko-KR" sz="1400" b="1" i="0" u="none" strike="noStrike" kern="1200" cap="none" spc="0" normalizeH="0" baseline="0" noProof="0" dirty="0">
              <a:ln w="190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휴먼모음T" panose="02030504000101010101" pitchFamily="18" charset="-127"/>
              <a:ea typeface="세방고딕 Regular" panose="00000500000000000000"/>
              <a:cs typeface="함초롬바탕" panose="02030604000101010101" pitchFamily="18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9E7341-4E05-40AC-920D-BF8C5637203D}"/>
              </a:ext>
            </a:extLst>
          </p:cNvPr>
          <p:cNvSpPr txBox="1"/>
          <p:nvPr/>
        </p:nvSpPr>
        <p:spPr>
          <a:xfrm>
            <a:off x="2974553" y="3602225"/>
            <a:ext cx="17332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프로젝트 수행 시작</a:t>
            </a:r>
            <a:endParaRPr kumimoji="0" lang="en-US" altLang="ko-KR" sz="1400" b="1" i="0" u="none" strike="noStrike" kern="1200" cap="none" spc="0" normalizeH="0" baseline="0" noProof="0" dirty="0">
              <a:ln w="190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1</a:t>
            </a:r>
            <a:r>
              <a:rPr lang="ko-KR" altLang="en-US" sz="1400" b="1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차 지원금 지급</a:t>
            </a:r>
            <a:endParaRPr kumimoji="0" lang="en-US" altLang="ko-KR" sz="1400" b="1" i="0" u="none" strike="noStrike" kern="1200" cap="none" spc="0" normalizeH="0" baseline="0" noProof="0" dirty="0">
              <a:ln w="190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83DE34-3F04-4504-990C-E3B1A944B7EC}"/>
              </a:ext>
            </a:extLst>
          </p:cNvPr>
          <p:cNvSpPr txBox="1"/>
          <p:nvPr/>
        </p:nvSpPr>
        <p:spPr>
          <a:xfrm>
            <a:off x="5613945" y="3621288"/>
            <a:ext cx="165515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＊멘토링 데이</a:t>
            </a:r>
            <a:endParaRPr kumimoji="0" lang="en-US" altLang="ko-KR" sz="1400" b="1" i="0" u="none" strike="noStrike" kern="1200" cap="none" spc="0" normalizeH="0" baseline="0" noProof="0" dirty="0">
              <a:ln w="190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＊중간모임</a:t>
            </a:r>
            <a:endParaRPr kumimoji="0" lang="en-US" altLang="ko-KR" sz="1400" b="1" i="0" u="none" strike="noStrike" kern="1200" cap="none" spc="0" normalizeH="0" baseline="0" noProof="0" dirty="0">
              <a:ln w="190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1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2</a:t>
            </a:r>
            <a:r>
              <a:rPr lang="ko-KR" altLang="en-US" sz="1400" b="1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차 지원금 지급</a:t>
            </a:r>
            <a:endParaRPr kumimoji="0" lang="en-US" altLang="ko-KR" sz="1400" b="1" i="0" u="none" strike="noStrike" kern="1200" cap="none" spc="0" normalizeH="0" baseline="0" noProof="0" dirty="0">
              <a:ln w="190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540689-13C2-4576-BDAF-6DDDF47E4895}"/>
              </a:ext>
            </a:extLst>
          </p:cNvPr>
          <p:cNvSpPr txBox="1"/>
          <p:nvPr/>
        </p:nvSpPr>
        <p:spPr>
          <a:xfrm>
            <a:off x="8389515" y="3635429"/>
            <a:ext cx="19126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프로젝트 종료</a:t>
            </a:r>
            <a:endParaRPr kumimoji="0" lang="en-US" altLang="ko-KR" sz="1400" b="1" i="0" u="none" strike="noStrike" kern="1200" cap="none" spc="0" normalizeH="0" baseline="0" noProof="0" dirty="0">
              <a:ln w="190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4FF05B9-147A-4829-BE54-27D78FFC296E}"/>
              </a:ext>
            </a:extLst>
          </p:cNvPr>
          <p:cNvSpPr txBox="1"/>
          <p:nvPr/>
        </p:nvSpPr>
        <p:spPr>
          <a:xfrm>
            <a:off x="10264733" y="3637049"/>
            <a:ext cx="158121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1" i="0" u="none" strike="noStrike" kern="1200" cap="none" spc="0" normalizeH="0" baseline="0" noProof="0" dirty="0">
                <a:ln w="190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＊성과발표회</a:t>
            </a:r>
            <a:endParaRPr kumimoji="0" lang="en-US" altLang="ko-KR" sz="1400" b="1" i="0" u="none" strike="noStrike" kern="1200" cap="none" spc="0" normalizeH="0" baseline="0" noProof="0" dirty="0">
              <a:ln w="190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60" name="순서도: 수행의 시작/종료 59">
            <a:extLst>
              <a:ext uri="{FF2B5EF4-FFF2-40B4-BE49-F238E27FC236}">
                <a16:creationId xmlns:a16="http://schemas.microsoft.com/office/drawing/2014/main" id="{CC664EAC-93E9-4116-96C7-4C5A71387ADB}"/>
              </a:ext>
            </a:extLst>
          </p:cNvPr>
          <p:cNvSpPr/>
          <p:nvPr/>
        </p:nvSpPr>
        <p:spPr>
          <a:xfrm>
            <a:off x="3020237" y="3275630"/>
            <a:ext cx="1530999" cy="214237"/>
          </a:xfrm>
          <a:prstGeom prst="flowChartTerminator">
            <a:avLst/>
          </a:prstGeom>
          <a:solidFill>
            <a:srgbClr val="DD2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2024. 5.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61" name="순서도: 수행의 시작/종료 60">
            <a:extLst>
              <a:ext uri="{FF2B5EF4-FFF2-40B4-BE49-F238E27FC236}">
                <a16:creationId xmlns:a16="http://schemas.microsoft.com/office/drawing/2014/main" id="{98DD71BE-E40F-4CA1-9D1A-2B40D01E9F4C}"/>
              </a:ext>
            </a:extLst>
          </p:cNvPr>
          <p:cNvSpPr/>
          <p:nvPr/>
        </p:nvSpPr>
        <p:spPr>
          <a:xfrm>
            <a:off x="5686700" y="3281056"/>
            <a:ext cx="1530999" cy="214237"/>
          </a:xfrm>
          <a:prstGeom prst="flowChartTerminator">
            <a:avLst/>
          </a:prstGeom>
          <a:solidFill>
            <a:srgbClr val="DD2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2024. </a:t>
            </a:r>
            <a:r>
              <a:rPr lang="en-US" altLang="ko-KR" sz="1000" dirty="0">
                <a:solidFill>
                  <a:prstClr val="white"/>
                </a:solidFill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7~8.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62" name="순서도: 수행의 시작/종료 61">
            <a:extLst>
              <a:ext uri="{FF2B5EF4-FFF2-40B4-BE49-F238E27FC236}">
                <a16:creationId xmlns:a16="http://schemas.microsoft.com/office/drawing/2014/main" id="{E485E394-BCEC-4E80-B75B-DAEF3759E6E3}"/>
              </a:ext>
            </a:extLst>
          </p:cNvPr>
          <p:cNvSpPr/>
          <p:nvPr/>
        </p:nvSpPr>
        <p:spPr>
          <a:xfrm>
            <a:off x="8241519" y="3321881"/>
            <a:ext cx="1677163" cy="214237"/>
          </a:xfrm>
          <a:prstGeom prst="flowChartTerminator">
            <a:avLst/>
          </a:prstGeom>
          <a:solidFill>
            <a:srgbClr val="DD2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2022. 11.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sp>
        <p:nvSpPr>
          <p:cNvPr id="63" name="순서도: 수행의 시작/종료 62">
            <a:extLst>
              <a:ext uri="{FF2B5EF4-FFF2-40B4-BE49-F238E27FC236}">
                <a16:creationId xmlns:a16="http://schemas.microsoft.com/office/drawing/2014/main" id="{A73A899B-250F-408E-8A01-23D7CF9A92C1}"/>
              </a:ext>
            </a:extLst>
          </p:cNvPr>
          <p:cNvSpPr/>
          <p:nvPr/>
        </p:nvSpPr>
        <p:spPr>
          <a:xfrm>
            <a:off x="10249870" y="3321881"/>
            <a:ext cx="1506595" cy="193081"/>
          </a:xfrm>
          <a:prstGeom prst="flowChartTerminator">
            <a:avLst/>
          </a:prstGeom>
          <a:solidFill>
            <a:srgbClr val="DD2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2022. 12.</a:t>
            </a: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세방고딕 Regular" panose="00000500000000000000" pitchFamily="2" charset="-127"/>
              <a:ea typeface="세방고딕 Regular" panose="00000500000000000000" pitchFamily="2" charset="-127"/>
              <a:cs typeface="함초롬바탕" panose="02030604000101010101" pitchFamily="18" charset="-127"/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0ACD1428-83B1-480E-A30D-4BD0502368C3}"/>
              </a:ext>
            </a:extLst>
          </p:cNvPr>
          <p:cNvCxnSpPr>
            <a:cxnSpLocks/>
          </p:cNvCxnSpPr>
          <p:nvPr/>
        </p:nvCxnSpPr>
        <p:spPr>
          <a:xfrm>
            <a:off x="4873571" y="3627259"/>
            <a:ext cx="556435" cy="0"/>
          </a:xfrm>
          <a:prstGeom prst="straightConnector1">
            <a:avLst/>
          </a:prstGeom>
          <a:ln w="38100">
            <a:solidFill>
              <a:srgbClr val="F6C2B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3123AD59-594C-4028-8A0E-00015B33C5BE}"/>
              </a:ext>
            </a:extLst>
          </p:cNvPr>
          <p:cNvCxnSpPr>
            <a:cxnSpLocks/>
          </p:cNvCxnSpPr>
          <p:nvPr/>
        </p:nvCxnSpPr>
        <p:spPr>
          <a:xfrm>
            <a:off x="7530500" y="3598732"/>
            <a:ext cx="465538" cy="0"/>
          </a:xfrm>
          <a:prstGeom prst="straightConnector1">
            <a:avLst/>
          </a:prstGeom>
          <a:ln w="38100">
            <a:solidFill>
              <a:srgbClr val="EF96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75D6E67A-7E64-47AA-95A0-C09318E3F84D}"/>
              </a:ext>
            </a:extLst>
          </p:cNvPr>
          <p:cNvSpPr txBox="1"/>
          <p:nvPr/>
        </p:nvSpPr>
        <p:spPr>
          <a:xfrm>
            <a:off x="6681893" y="2104022"/>
            <a:ext cx="594731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＊필히 참석해야 하는 행사이며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행사전</a:t>
            </a:r>
            <a:r>
              <a:rPr lang="ko-KR" altLang="en-US" sz="1100" b="1" dirty="0"/>
              <a:t> 자료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발표자료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행정서류 등</a:t>
            </a:r>
            <a:r>
              <a:rPr lang="en-US" altLang="ko-KR" sz="1100" b="1" dirty="0"/>
              <a:t>) </a:t>
            </a:r>
            <a:r>
              <a:rPr lang="ko-KR" altLang="en-US" sz="1100" b="1" dirty="0"/>
              <a:t>제출 </a:t>
            </a:r>
            <a:endParaRPr lang="en-US" altLang="ko-KR" sz="1100" b="1" dirty="0"/>
          </a:p>
          <a:p>
            <a:endParaRPr lang="ko-KR" altLang="en-US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985C110-C8A1-424A-B893-9B698A4283A2}"/>
              </a:ext>
            </a:extLst>
          </p:cNvPr>
          <p:cNvSpPr txBox="1"/>
          <p:nvPr/>
        </p:nvSpPr>
        <p:spPr>
          <a:xfrm>
            <a:off x="522203" y="5162220"/>
            <a:ext cx="80580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latin typeface="+mj-ea"/>
                <a:ea typeface="+mj-ea"/>
              </a:rPr>
              <a:t>※ </a:t>
            </a:r>
            <a:r>
              <a:rPr lang="ko-KR" altLang="en-US" sz="1500" b="1" dirty="0">
                <a:latin typeface="+mj-ea"/>
                <a:ea typeface="+mj-ea"/>
              </a:rPr>
              <a:t>상기 일정은 추후 제반 상황에 따라 변경될 수 있음</a:t>
            </a:r>
          </a:p>
        </p:txBody>
      </p:sp>
    </p:spTree>
    <p:extLst>
      <p:ext uri="{BB962C8B-B14F-4D97-AF65-F5344CB8AC3E}">
        <p14:creationId xmlns:p14="http://schemas.microsoft.com/office/powerpoint/2010/main" val="416803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4395C6D5-53B8-4218-B8D9-5010EB12C29B}"/>
              </a:ext>
            </a:extLst>
          </p:cNvPr>
          <p:cNvCxnSpPr/>
          <p:nvPr/>
        </p:nvCxnSpPr>
        <p:spPr>
          <a:xfrm>
            <a:off x="0" y="1617971"/>
            <a:ext cx="65151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모서리가 둥근 직사각형 29">
            <a:extLst>
              <a:ext uri="{FF2B5EF4-FFF2-40B4-BE49-F238E27FC236}">
                <a16:creationId xmlns:a16="http://schemas.microsoft.com/office/drawing/2014/main" id="{9E767046-34FA-44BD-A8EE-4F3BCFD39EA6}"/>
              </a:ext>
            </a:extLst>
          </p:cNvPr>
          <p:cNvSpPr/>
          <p:nvPr/>
        </p:nvSpPr>
        <p:spPr>
          <a:xfrm>
            <a:off x="8480040" y="379754"/>
            <a:ext cx="2987868" cy="39650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무한도전 프로젝트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98C014-ACAA-4372-8715-54C982573D6F}"/>
              </a:ext>
            </a:extLst>
          </p:cNvPr>
          <p:cNvSpPr txBox="1"/>
          <p:nvPr/>
        </p:nvSpPr>
        <p:spPr>
          <a:xfrm>
            <a:off x="82296" y="1063973"/>
            <a:ext cx="730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rgbClr val="920E04"/>
                </a:solidFill>
                <a:latin typeface="+mj-ea"/>
                <a:ea typeface="+mj-ea"/>
              </a:rPr>
              <a:t>6. </a:t>
            </a:r>
            <a:r>
              <a:rPr lang="ko-KR" altLang="en-US" sz="3000" b="1" dirty="0">
                <a:solidFill>
                  <a:srgbClr val="920E04"/>
                </a:solidFill>
                <a:latin typeface="+mj-ea"/>
                <a:ea typeface="+mj-ea"/>
              </a:rPr>
              <a:t>무한도전 활동일지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CCB98C-B26B-4D59-B923-49E40DE75622}"/>
              </a:ext>
            </a:extLst>
          </p:cNvPr>
          <p:cNvSpPr txBox="1"/>
          <p:nvPr/>
        </p:nvSpPr>
        <p:spPr>
          <a:xfrm>
            <a:off x="702288" y="2834639"/>
            <a:ext cx="548963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□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프로젝트의 전반적인 수행 과정 기록</a:t>
            </a:r>
            <a:endParaRPr lang="en-US" altLang="ko-KR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□</a:t>
            </a:r>
            <a:r>
              <a:rPr lang="en-US" altLang="ko-KR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5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프로젝트 종료 후 제출</a:t>
            </a:r>
            <a:endParaRPr lang="en-US" altLang="ko-KR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endParaRPr lang="en-US" altLang="ko-KR" sz="25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※ </a:t>
            </a:r>
            <a:r>
              <a:rPr lang="ko-KR" altLang="en-US" sz="2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추후 활동일지 제공 예정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84DB0E1-7894-46DA-9F7B-78404FDD6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951" y="4372152"/>
            <a:ext cx="2000642" cy="240815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109A028-7499-4A91-AEB9-43591E8B3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944" y="4372153"/>
            <a:ext cx="1930053" cy="24081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A3492B2-BF4B-4504-A2D0-676F49EBD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356" y="1911096"/>
            <a:ext cx="4112237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7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17EF7554-3E40-479A-B00A-6450072F5345}"/>
              </a:ext>
            </a:extLst>
          </p:cNvPr>
          <p:cNvCxnSpPr/>
          <p:nvPr/>
        </p:nvCxnSpPr>
        <p:spPr>
          <a:xfrm>
            <a:off x="0" y="1617971"/>
            <a:ext cx="65151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EAF557A-5B83-4415-9BEC-F7314A4CA471}"/>
              </a:ext>
            </a:extLst>
          </p:cNvPr>
          <p:cNvSpPr txBox="1"/>
          <p:nvPr/>
        </p:nvSpPr>
        <p:spPr>
          <a:xfrm>
            <a:off x="82296" y="1063973"/>
            <a:ext cx="730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rgbClr val="920E04"/>
                </a:solidFill>
                <a:latin typeface="+mj-ea"/>
                <a:ea typeface="+mj-ea"/>
              </a:rPr>
              <a:t>7. </a:t>
            </a:r>
            <a:r>
              <a:rPr lang="ko-KR" altLang="en-US" sz="3000" b="1" dirty="0">
                <a:solidFill>
                  <a:srgbClr val="920E04"/>
                </a:solidFill>
                <a:latin typeface="+mj-ea"/>
                <a:ea typeface="+mj-ea"/>
              </a:rPr>
              <a:t>학점인정</a:t>
            </a:r>
          </a:p>
        </p:txBody>
      </p:sp>
      <p:sp>
        <p:nvSpPr>
          <p:cNvPr id="6" name="모서리가 둥근 직사각형 29">
            <a:extLst>
              <a:ext uri="{FF2B5EF4-FFF2-40B4-BE49-F238E27FC236}">
                <a16:creationId xmlns:a16="http://schemas.microsoft.com/office/drawing/2014/main" id="{67BB9B86-4803-4993-A9E0-BE0AC95772EF}"/>
              </a:ext>
            </a:extLst>
          </p:cNvPr>
          <p:cNvSpPr/>
          <p:nvPr/>
        </p:nvSpPr>
        <p:spPr>
          <a:xfrm>
            <a:off x="8480040" y="379754"/>
            <a:ext cx="2987868" cy="39650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무한도전 프로젝트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6E35E-95A7-49A0-9506-1A4310DD3699}"/>
              </a:ext>
            </a:extLst>
          </p:cNvPr>
          <p:cNvSpPr txBox="1"/>
          <p:nvPr/>
        </p:nvSpPr>
        <p:spPr>
          <a:xfrm>
            <a:off x="1058418" y="2677406"/>
            <a:ext cx="787527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□ 학점부여 창의함양 교과목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(UC0202)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으로</a:t>
            </a: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1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학점 부여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 - </a:t>
            </a:r>
            <a:r>
              <a:rPr lang="ko-KR" altLang="en-US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학점 인정 기준을 충족하여야 이수 인정</a:t>
            </a:r>
            <a:endParaRPr lang="en-US" altLang="ko-KR" sz="2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endParaRPr lang="en-US" altLang="ko-KR" sz="2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 </a:t>
            </a:r>
            <a:r>
              <a:rPr lang="en-US" altLang="ko-K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※ </a:t>
            </a:r>
            <a:r>
              <a:rPr lang="ko-KR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이수 기준 추후 안내 예정</a:t>
            </a:r>
            <a:endParaRPr lang="en-US" altLang="ko-KR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모음T" panose="02030504000101010101" pitchFamily="18" charset="-127"/>
              <a:ea typeface="휴먼모음T" panose="020305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     </a:t>
            </a:r>
            <a:r>
              <a:rPr lang="ko-KR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프로젝트에 여러 번 참여해도 학점은 </a:t>
            </a:r>
            <a:r>
              <a:rPr lang="en-US" altLang="ko-K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  <a:cs typeface="함초롬바탕" panose="02030604000101010101" pitchFamily="18" charset="-127"/>
              </a:rPr>
              <a:t>학점만 인정됨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2927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43F2BB5-D55A-4DAB-91E1-7E1CF0B5B6B5}"/>
              </a:ext>
            </a:extLst>
          </p:cNvPr>
          <p:cNvCxnSpPr/>
          <p:nvPr/>
        </p:nvCxnSpPr>
        <p:spPr>
          <a:xfrm>
            <a:off x="0" y="1617971"/>
            <a:ext cx="65151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A3BCF18-8D21-4DCD-B746-73784A225F06}"/>
              </a:ext>
            </a:extLst>
          </p:cNvPr>
          <p:cNvSpPr txBox="1"/>
          <p:nvPr/>
        </p:nvSpPr>
        <p:spPr>
          <a:xfrm>
            <a:off x="82296" y="1063973"/>
            <a:ext cx="7306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" b="1" dirty="0">
                <a:solidFill>
                  <a:srgbClr val="920E04"/>
                </a:solidFill>
                <a:latin typeface="+mj-ea"/>
                <a:ea typeface="+mj-ea"/>
              </a:rPr>
              <a:t>8. </a:t>
            </a:r>
            <a:r>
              <a:rPr lang="ko-KR" altLang="en-US" sz="3000" b="1" dirty="0">
                <a:solidFill>
                  <a:srgbClr val="920E04"/>
                </a:solidFill>
                <a:latin typeface="+mj-ea"/>
                <a:ea typeface="+mj-ea"/>
              </a:rPr>
              <a:t>무한도전 딴짓 공간</a:t>
            </a:r>
          </a:p>
        </p:txBody>
      </p:sp>
      <p:graphicFrame>
        <p:nvGraphicFramePr>
          <p:cNvPr id="6" name="표 4">
            <a:extLst>
              <a:ext uri="{FF2B5EF4-FFF2-40B4-BE49-F238E27FC236}">
                <a16:creationId xmlns:a16="http://schemas.microsoft.com/office/drawing/2014/main" id="{FF800191-2A12-401C-809A-6FFE0B9B9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735132"/>
              </p:ext>
            </p:extLst>
          </p:nvPr>
        </p:nvGraphicFramePr>
        <p:xfrm>
          <a:off x="1298748" y="1750807"/>
          <a:ext cx="9594506" cy="741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253">
                  <a:extLst>
                    <a:ext uri="{9D8B030D-6E8A-4147-A177-3AD203B41FA5}">
                      <a16:colId xmlns:a16="http://schemas.microsoft.com/office/drawing/2014/main" val="2736133647"/>
                    </a:ext>
                  </a:extLst>
                </a:gridCol>
                <a:gridCol w="4797253">
                  <a:extLst>
                    <a:ext uri="{9D8B030D-6E8A-4147-A177-3AD203B41FA5}">
                      <a16:colId xmlns:a16="http://schemas.microsoft.com/office/drawing/2014/main" val="288730541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무한도전 딴짓 공간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 err="1">
                          <a:solidFill>
                            <a:schemeClr val="tx1"/>
                          </a:solidFill>
                        </a:rPr>
                        <a:t>신재생에너지연구동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68907"/>
                  </a:ext>
                </a:extLst>
              </a:tr>
              <a:tr h="3754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딴짓 발전소</a:t>
                      </a:r>
                      <a:r>
                        <a:rPr lang="en-US" altLang="ko-KR" dirty="0"/>
                        <a:t>(215</a:t>
                      </a:r>
                      <a:r>
                        <a:rPr lang="ko-KR" altLang="en-US" dirty="0"/>
                        <a:t>호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딴짓 </a:t>
                      </a:r>
                      <a:r>
                        <a:rPr lang="ko-KR" altLang="en-US" dirty="0" err="1"/>
                        <a:t>창작소</a:t>
                      </a:r>
                      <a:r>
                        <a:rPr lang="en-US" altLang="ko-KR" dirty="0"/>
                        <a:t>(216</a:t>
                      </a:r>
                      <a:r>
                        <a:rPr lang="ko-KR" altLang="en-US" dirty="0"/>
                        <a:t>호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393542"/>
                  </a:ext>
                </a:extLst>
              </a:tr>
            </a:tbl>
          </a:graphicData>
        </a:graphic>
      </p:graphicFrame>
      <p:graphicFrame>
        <p:nvGraphicFramePr>
          <p:cNvPr id="7" name="표 5">
            <a:extLst>
              <a:ext uri="{FF2B5EF4-FFF2-40B4-BE49-F238E27FC236}">
                <a16:creationId xmlns:a16="http://schemas.microsoft.com/office/drawing/2014/main" id="{5C38D8C1-CB21-45E4-AEC8-66E47F441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984671"/>
              </p:ext>
            </p:extLst>
          </p:nvPr>
        </p:nvGraphicFramePr>
        <p:xfrm>
          <a:off x="1298748" y="2624825"/>
          <a:ext cx="9594504" cy="356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7252">
                  <a:extLst>
                    <a:ext uri="{9D8B030D-6E8A-4147-A177-3AD203B41FA5}">
                      <a16:colId xmlns:a16="http://schemas.microsoft.com/office/drawing/2014/main" val="1477182497"/>
                    </a:ext>
                  </a:extLst>
                </a:gridCol>
                <a:gridCol w="4797252">
                  <a:extLst>
                    <a:ext uri="{9D8B030D-6E8A-4147-A177-3AD203B41FA5}">
                      <a16:colId xmlns:a16="http://schemas.microsoft.com/office/drawing/2014/main" val="980066001"/>
                    </a:ext>
                  </a:extLst>
                </a:gridCol>
              </a:tblGrid>
              <a:tr h="356668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78931"/>
                  </a:ext>
                </a:extLst>
              </a:tr>
            </a:tbl>
          </a:graphicData>
        </a:graphic>
      </p:graphicFrame>
      <p:pic>
        <p:nvPicPr>
          <p:cNvPr id="8" name="그림 7">
            <a:extLst>
              <a:ext uri="{FF2B5EF4-FFF2-40B4-BE49-F238E27FC236}">
                <a16:creationId xmlns:a16="http://schemas.microsoft.com/office/drawing/2014/main" id="{765BBC97-26B7-451C-ACCD-6A65C5398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49" y="2624827"/>
            <a:ext cx="4699715" cy="3566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F8BF79-2843-44E0-B615-0B2DD46E4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536" y="2624827"/>
            <a:ext cx="4699715" cy="35666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모서리가 둥근 직사각형 29">
            <a:extLst>
              <a:ext uri="{FF2B5EF4-FFF2-40B4-BE49-F238E27FC236}">
                <a16:creationId xmlns:a16="http://schemas.microsoft.com/office/drawing/2014/main" id="{0FE40518-A5F8-47C5-9368-B92D9EA98184}"/>
              </a:ext>
            </a:extLst>
          </p:cNvPr>
          <p:cNvSpPr/>
          <p:nvPr/>
        </p:nvSpPr>
        <p:spPr>
          <a:xfrm>
            <a:off x="8480040" y="379754"/>
            <a:ext cx="2987868" cy="396509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세방고딕 Regular" panose="00000500000000000000" pitchFamily="2" charset="-127"/>
                <a:ea typeface="세방고딕 Regular" panose="00000500000000000000" pitchFamily="2" charset="-127"/>
                <a:cs typeface="함초롬바탕" panose="02030604000101010101" pitchFamily="18" charset="-127"/>
              </a:rPr>
              <a:t>무한도전 프로젝트</a:t>
            </a:r>
          </a:p>
        </p:txBody>
      </p:sp>
    </p:spTree>
    <p:extLst>
      <p:ext uri="{BB962C8B-B14F-4D97-AF65-F5344CB8AC3E}">
        <p14:creationId xmlns:p14="http://schemas.microsoft.com/office/powerpoint/2010/main" val="1164921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파랑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rgbClr val="FFFF00"/>
          </a:solidFill>
          <a:prstDash val="sysDash"/>
        </a:ln>
      </a:spPr>
      <a:bodyPr rtlCol="0" anchor="ctr"/>
      <a:lstStyle>
        <a:defPPr marL="0" marR="0" indent="0" algn="ctr" defTabSz="914400" rtl="0" eaLnBrk="1" fontAlgn="auto" latinLnBrk="1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세방고딕 Regular" panose="00000500000000000000" pitchFamily="2" charset="-127"/>
            <a:ea typeface="세방고딕 Regular" panose="00000500000000000000" pitchFamily="2" charset="-127"/>
            <a:cs typeface="함초롬바탕" panose="02030604000101010101" pitchFamily="18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2075</TotalTime>
  <Words>454</Words>
  <Application>Microsoft Office PowerPoint</Application>
  <PresentationFormat>와이드스크린</PresentationFormat>
  <Paragraphs>86</Paragraphs>
  <Slides>11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2" baseType="lpstr">
      <vt:lpstr>SB 어그로 Light</vt:lpstr>
      <vt:lpstr>나눔 바른펜</vt:lpstr>
      <vt:lpstr>나눔 스퀘어라운드</vt:lpstr>
      <vt:lpstr>맑은 고딕</vt:lpstr>
      <vt:lpstr>세방고딕 Regular</vt:lpstr>
      <vt:lpstr>함초롬돋움</vt:lpstr>
      <vt:lpstr>함초롬바탕</vt:lpstr>
      <vt:lpstr>휴먼모음T</vt:lpstr>
      <vt:lpstr>Arial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86</cp:revision>
  <dcterms:created xsi:type="dcterms:W3CDTF">2024-01-18T02:04:33Z</dcterms:created>
  <dcterms:modified xsi:type="dcterms:W3CDTF">2024-04-03T06:14:14Z</dcterms:modified>
</cp:coreProperties>
</file>