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F77D2E-8FDE-4F01-8275-AC4B9F454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4BE307D-5425-4DF0-B301-0FA09E0AE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BCF606-7BD5-428E-AD97-F8BDA62D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D2D-0F08-48EC-8B11-DECE6808E418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5A3912-4679-4213-A409-7F91AC26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02488A-2AFD-46E5-8D91-62480D73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8A-A04B-4CD9-8D67-90347F51E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08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023D0A-86D0-4715-A82A-7540147B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BA6AE49-AA8B-4B8D-88B9-FB48D0B33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9402B7-E29D-4A7C-8DA5-3FC2C4EF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D2D-0F08-48EC-8B11-DECE6808E418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24460C-4A7D-448D-AB47-C1C6ACAD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127CA5-0865-4DB3-B5FF-6702B497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8A-A04B-4CD9-8D67-90347F51E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52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5CE078E-887F-4144-8053-8D9796A73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7B33F4C-B3B1-4660-8C6D-BE27E9012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A6136C-6BF4-4249-9D1F-6041EB40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D2D-0F08-48EC-8B11-DECE6808E418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186AEB-DCAA-4670-A39A-510080A4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F3EA9F-F123-423D-B722-67967853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8A-A04B-4CD9-8D67-90347F51E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42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9C96C3-247D-4042-851E-BCDEE79F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E74144-27F6-4784-A9F1-819809C17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57CE54-F1AD-4907-8679-6D4CE05E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D2D-0F08-48EC-8B11-DECE6808E418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6C61D4-FC36-4A95-9818-0638CEB1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ADE861-F367-4F5C-AD73-6A882A0C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8A-A04B-4CD9-8D67-90347F51E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97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178470-7B14-4DB3-9601-777FFCB9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0BD4D1-6276-4D95-9647-C27E107F2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95D8AB-C77F-436C-B215-F61EBEF8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D2D-0F08-48EC-8B11-DECE6808E418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F2F19D-1451-477F-B5B4-5126AF87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5280E6-B3A4-4C59-89CF-D6471F29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8A-A04B-4CD9-8D67-90347F51E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99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B18ED0-81FC-4481-99B2-9216F72E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BE1018-E10B-4237-A9EB-C51595D24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FA78B21-109E-4191-AE20-B1F292164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F4547BE-551F-4904-BA3D-EF539C87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D2D-0F08-48EC-8B11-DECE6808E418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B82050-0A15-4C10-92C3-DF976FFE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4745B27-08F7-48C3-972E-1C66CB24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8A-A04B-4CD9-8D67-90347F51E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12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CA1B7C-311F-4099-B949-D6F6011E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D154ACB-23DB-4410-B597-74CFEDEEE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DB4AC6-9320-4BBF-A201-4837AAA62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24719BB-FB93-4527-BDBB-DE84BC4BF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991AAB3-DADA-4929-92F6-95B15FEBE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6ED7D2-D836-4A3E-BCA0-A28E664B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D2D-0F08-48EC-8B11-DECE6808E418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6FE6ECA-D8A0-4969-AC13-A2323B1D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C4590C7-9640-4B72-9BD1-66EC4DA0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8A-A04B-4CD9-8D67-90347F51E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9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2B9777-A3F6-4E3C-937E-6E8177C2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39CA413-861E-4861-B0E9-AEDEEC35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D2D-0F08-48EC-8B11-DECE6808E418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B6080CA-1F12-43C3-BAE4-0C2AA970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BFDA359-87A4-4A16-A805-A5C689C8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8A-A04B-4CD9-8D67-90347F51E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70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AF09F41-89EF-4E16-8633-B7E8B172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D2D-0F08-48EC-8B11-DECE6808E418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247FB42-318A-481C-9CAC-2BEFB6DA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4F00AB8-D10E-4695-9B42-47C3DE3EE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8A-A04B-4CD9-8D67-90347F51E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06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400544-116B-430F-87E4-1539199F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ACABE8-EF51-444B-9BF3-E82847661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40C5EC-15BC-447F-BBC5-BE14C0568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A6A136-E1F4-4627-AE92-28E16274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D2D-0F08-48EC-8B11-DECE6808E418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BFF804-C1E8-473A-B41F-F76BBE91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4A063C-4654-4D5A-A2EB-735962AF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8A-A04B-4CD9-8D67-90347F51E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22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DE6961-A4FB-4173-AF3E-6842691D8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B560D7A-3B73-4923-ADCE-FF53259FC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D0249E-FE89-4E77-93C4-621C7A3EB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8293B4-CCE7-4A7D-ABFF-602BCC3F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D2D-0F08-48EC-8B11-DECE6808E418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B2438F8-CE74-4144-BBA6-7461FA9C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0CAF1F-DFCA-4CD8-82BB-C84C3158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8A-A04B-4CD9-8D67-90347F51E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02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E2E196D-73C2-48C1-82C1-FD34B520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CE3D81E-07DA-4E35-A1FA-A822927C2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ED69B8-2296-4651-B794-73B2E0226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8D2D-0F08-48EC-8B11-DECE6808E418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A25B5F-303B-4EE2-87A5-3163304C9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17B1C5-4DE5-48BE-81C5-03F93F219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5A8A-A04B-4CD9-8D67-90347F51E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29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ugang.jnu.ac.kr/" TargetMode="External"/><Relationship Id="rId2" Type="http://schemas.openxmlformats.org/officeDocument/2006/relationships/hyperlink" Target="http://portal.jnu.ac.k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arsam.jnu.ac.k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ugang.jnu.ac.kr/" TargetMode="External"/><Relationship Id="rId2" Type="http://schemas.openxmlformats.org/officeDocument/2006/relationships/hyperlink" Target="http://portal.jnu.ac.k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04E531-E473-4492-BD90-1F5D6772F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5034"/>
            <a:ext cx="9144000" cy="2387600"/>
          </a:xfrm>
        </p:spPr>
        <p:txBody>
          <a:bodyPr/>
          <a:lstStyle/>
          <a:p>
            <a:r>
              <a:rPr lang="ko-KR" altLang="en-US" dirty="0"/>
              <a:t>수강신청 프로그램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사용 설명서</a:t>
            </a:r>
          </a:p>
        </p:txBody>
      </p:sp>
    </p:spTree>
    <p:extLst>
      <p:ext uri="{BB962C8B-B14F-4D97-AF65-F5344CB8AC3E}">
        <p14:creationId xmlns:p14="http://schemas.microsoft.com/office/powerpoint/2010/main" val="218252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2079EAE-8148-4F65-933C-83C635EE4F76}"/>
              </a:ext>
            </a:extLst>
          </p:cNvPr>
          <p:cNvSpPr/>
          <p:nvPr/>
        </p:nvSpPr>
        <p:spPr>
          <a:xfrm>
            <a:off x="6434356" y="1711354"/>
            <a:ext cx="1124125" cy="38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119E2EC-5E68-487E-9699-9C9A6173C11C}"/>
              </a:ext>
            </a:extLst>
          </p:cNvPr>
          <p:cNvSpPr/>
          <p:nvPr/>
        </p:nvSpPr>
        <p:spPr>
          <a:xfrm>
            <a:off x="8766496" y="2344619"/>
            <a:ext cx="604008" cy="68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BE6BE-A623-4C18-AE1C-E434D5DD407E}"/>
              </a:ext>
            </a:extLst>
          </p:cNvPr>
          <p:cNvSpPr txBox="1"/>
          <p:nvPr/>
        </p:nvSpPr>
        <p:spPr>
          <a:xfrm>
            <a:off x="645952" y="637563"/>
            <a:ext cx="1104830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600" b="1" dirty="0"/>
              <a:t>3-2. </a:t>
            </a:r>
            <a:r>
              <a:rPr lang="ko-KR" altLang="en-US" sz="1600" b="1" dirty="0"/>
              <a:t>수강신청</a:t>
            </a:r>
            <a:r>
              <a:rPr lang="en-US" altLang="ko-KR" sz="1600" b="1" dirty="0"/>
              <a:t>[</a:t>
            </a:r>
            <a:r>
              <a:rPr lang="ko-KR" altLang="en-US" sz="1600" b="1" dirty="0"/>
              <a:t>간편</a:t>
            </a:r>
            <a:r>
              <a:rPr lang="en-US" altLang="ko-KR" sz="1600" b="1" dirty="0"/>
              <a:t>] </a:t>
            </a:r>
            <a:endParaRPr lang="ko-KR" altLang="en-US" sz="1600" dirty="0"/>
          </a:p>
          <a:p>
            <a:pPr fontAlgn="base"/>
            <a:r>
              <a:rPr lang="ko-KR" altLang="en-US" sz="1600" dirty="0"/>
              <a:t>가</a:t>
            </a:r>
            <a:r>
              <a:rPr lang="en-US" altLang="ko-KR" sz="1600" dirty="0"/>
              <a:t>. </a:t>
            </a:r>
            <a:r>
              <a:rPr lang="ko-KR" altLang="en-US" sz="1600" dirty="0"/>
              <a:t>수강신청</a:t>
            </a:r>
            <a:endParaRPr lang="en-US" altLang="ko-KR" sz="1600" dirty="0"/>
          </a:p>
          <a:p>
            <a:pPr fontAlgn="base"/>
            <a:endParaRPr lang="ko-KR" altLang="en-US" sz="1600" dirty="0"/>
          </a:p>
          <a:p>
            <a:pPr fontAlgn="base"/>
            <a:r>
              <a:rPr lang="ko-KR" altLang="en-US" sz="1600" dirty="0"/>
              <a:t>▪ </a:t>
            </a:r>
            <a:r>
              <a:rPr lang="ko-KR" altLang="en-US" sz="1600" b="1" dirty="0"/>
              <a:t>수강신청 → 수강신청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간편</a:t>
            </a:r>
            <a:r>
              <a:rPr lang="en-US" altLang="ko-KR" sz="1600" b="1" dirty="0"/>
              <a:t>) </a:t>
            </a:r>
            <a:r>
              <a:rPr lang="ko-KR" altLang="en-US" sz="1600" b="1" dirty="0"/>
              <a:t>→ 교과목번호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분반</a:t>
            </a:r>
            <a:r>
              <a:rPr lang="en-US" altLang="ko-KR" sz="1600" b="1" dirty="0"/>
              <a:t>, </a:t>
            </a:r>
            <a:r>
              <a:rPr lang="ko-KR" altLang="en-US" sz="1600" b="1" dirty="0" err="1"/>
              <a:t>필수입력사항</a:t>
            </a:r>
            <a:r>
              <a:rPr lang="ko-KR" altLang="en-US" sz="1600" b="1" dirty="0"/>
              <a:t> 입력 → 신청</a:t>
            </a:r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en-US" altLang="ko-KR" sz="1600" b="1" dirty="0"/>
          </a:p>
          <a:p>
            <a:pPr fontAlgn="base"/>
            <a:endParaRPr lang="ko-KR" altLang="en-US" sz="1600" dirty="0"/>
          </a:p>
          <a:p>
            <a:pPr fontAlgn="base"/>
            <a:r>
              <a:rPr lang="ko-KR" altLang="en-US" sz="1600" dirty="0"/>
              <a:t>▪ 해당 교과목번호</a:t>
            </a:r>
            <a:r>
              <a:rPr lang="en-US" altLang="ko-KR" sz="1600" dirty="0"/>
              <a:t>, </a:t>
            </a:r>
            <a:r>
              <a:rPr lang="ko-KR" altLang="en-US" sz="1600" dirty="0"/>
              <a:t>분반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필수입력사항을</a:t>
            </a:r>
            <a:r>
              <a:rPr lang="ko-KR" altLang="en-US" sz="1600" dirty="0"/>
              <a:t> 입력 한 후 </a:t>
            </a:r>
            <a:r>
              <a:rPr lang="en-US" altLang="ko-KR" sz="1600" dirty="0"/>
              <a:t>[</a:t>
            </a:r>
            <a:r>
              <a:rPr lang="ko-KR" altLang="en-US" sz="1600" dirty="0"/>
              <a:t>신청</a:t>
            </a:r>
            <a:r>
              <a:rPr lang="en-US" altLang="ko-KR" sz="1600" dirty="0"/>
              <a:t>]</a:t>
            </a:r>
            <a:r>
              <a:rPr lang="ko-KR" altLang="en-US" sz="1600" dirty="0"/>
              <a:t>버튼을 클릭하면 수강신청을 할 수 있습니다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ko-KR" altLang="en-US" sz="1600" dirty="0"/>
              <a:t>▪ </a:t>
            </a:r>
            <a:r>
              <a:rPr lang="ko-KR" altLang="en-US" sz="1600" dirty="0" err="1"/>
              <a:t>필수입력사항</a:t>
            </a:r>
            <a:r>
              <a:rPr lang="ko-KR" altLang="en-US" sz="1600" dirty="0"/>
              <a:t> </a:t>
            </a:r>
            <a:r>
              <a:rPr lang="en-US" altLang="ko-KR" sz="1600" dirty="0"/>
              <a:t>: </a:t>
            </a:r>
            <a:r>
              <a:rPr lang="ko-KR" altLang="en-US" sz="1600" dirty="0" err="1"/>
              <a:t>자동입력프로그램을</a:t>
            </a:r>
            <a:r>
              <a:rPr lang="ko-KR" altLang="en-US" sz="1600" dirty="0"/>
              <a:t> 방지하기 위해서 반드시 기재하여야 합니다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ko-KR" altLang="en-US" sz="1600" b="1" dirty="0"/>
              <a:t> </a:t>
            </a:r>
            <a:endParaRPr lang="ko-KR" altLang="en-US" sz="1600" dirty="0"/>
          </a:p>
          <a:p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DC7A7C6-69A4-4CCD-A317-592133D8A6E9}"/>
              </a:ext>
            </a:extLst>
          </p:cNvPr>
          <p:cNvGrpSpPr/>
          <p:nvPr/>
        </p:nvGrpSpPr>
        <p:grpSpPr>
          <a:xfrm>
            <a:off x="718743" y="1862356"/>
            <a:ext cx="9876551" cy="3971647"/>
            <a:chOff x="735522" y="1510455"/>
            <a:chExt cx="9788094" cy="417728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FA2BA854-B7DD-4657-8E05-367C43492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522" y="1510455"/>
              <a:ext cx="9788094" cy="4177281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7D474E3-9613-4B4F-B94C-B87446D7B4EC}"/>
                </a:ext>
              </a:extLst>
            </p:cNvPr>
            <p:cNvSpPr/>
            <p:nvPr/>
          </p:nvSpPr>
          <p:spPr>
            <a:xfrm>
              <a:off x="3909270" y="2239861"/>
              <a:ext cx="469783" cy="683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CCD6B66C-5B5C-427E-96EE-47A13423D010}"/>
                </a:ext>
              </a:extLst>
            </p:cNvPr>
            <p:cNvSpPr/>
            <p:nvPr/>
          </p:nvSpPr>
          <p:spPr>
            <a:xfrm>
              <a:off x="5311630" y="2239860"/>
              <a:ext cx="469783" cy="683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DFEE2F96-538F-48E8-9404-5B96984D37D8}"/>
                </a:ext>
              </a:extLst>
            </p:cNvPr>
            <p:cNvSpPr/>
            <p:nvPr/>
          </p:nvSpPr>
          <p:spPr>
            <a:xfrm>
              <a:off x="6761526" y="2239859"/>
              <a:ext cx="602610" cy="683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68EBA4E4-80F3-4C2A-B903-7CB600BAF6CE}"/>
                </a:ext>
              </a:extLst>
            </p:cNvPr>
            <p:cNvSpPr/>
            <p:nvPr/>
          </p:nvSpPr>
          <p:spPr>
            <a:xfrm>
              <a:off x="9486039" y="2276547"/>
              <a:ext cx="798864" cy="751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70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2079EAE-8148-4F65-933C-83C635EE4F76}"/>
              </a:ext>
            </a:extLst>
          </p:cNvPr>
          <p:cNvSpPr/>
          <p:nvPr/>
        </p:nvSpPr>
        <p:spPr>
          <a:xfrm>
            <a:off x="6434356" y="1711354"/>
            <a:ext cx="1124125" cy="38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119E2EC-5E68-487E-9699-9C9A6173C11C}"/>
              </a:ext>
            </a:extLst>
          </p:cNvPr>
          <p:cNvSpPr/>
          <p:nvPr/>
        </p:nvSpPr>
        <p:spPr>
          <a:xfrm>
            <a:off x="8766496" y="2344619"/>
            <a:ext cx="604008" cy="68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26BE4-7C50-4A81-87AE-F6A1814FAAC8}"/>
              </a:ext>
            </a:extLst>
          </p:cNvPr>
          <p:cNvSpPr txBox="1"/>
          <p:nvPr/>
        </p:nvSpPr>
        <p:spPr>
          <a:xfrm>
            <a:off x="528506" y="637563"/>
            <a:ext cx="1166349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dirty="0"/>
              <a:t>나</a:t>
            </a:r>
            <a:r>
              <a:rPr lang="en-US" altLang="ko-KR" sz="1600" dirty="0"/>
              <a:t>. </a:t>
            </a:r>
            <a:r>
              <a:rPr lang="ko-KR" altLang="en-US" sz="1600" dirty="0"/>
              <a:t>수강신청삭제</a:t>
            </a:r>
            <a:endParaRPr lang="en-US" altLang="ko-KR" sz="1600" dirty="0"/>
          </a:p>
          <a:p>
            <a:pPr fontAlgn="base"/>
            <a:endParaRPr lang="ko-KR" altLang="en-US" sz="1600" dirty="0"/>
          </a:p>
          <a:p>
            <a:pPr fontAlgn="base"/>
            <a:r>
              <a:rPr lang="ko-KR" altLang="en-US" sz="1600" dirty="0"/>
              <a:t>▪ 수강신청내역 </a:t>
            </a:r>
            <a:r>
              <a:rPr lang="ko-KR" altLang="en-US" sz="1600" b="1" dirty="0"/>
              <a:t>→</a:t>
            </a:r>
            <a:r>
              <a:rPr lang="ko-KR" altLang="en-US" sz="1600" dirty="0"/>
              <a:t> </a:t>
            </a:r>
            <a:r>
              <a:rPr lang="en-US" altLang="ko-KR" sz="1600" dirty="0"/>
              <a:t>[</a:t>
            </a:r>
            <a:r>
              <a:rPr lang="ko-KR" altLang="en-US" sz="1600" dirty="0"/>
              <a:t>삭제</a:t>
            </a:r>
            <a:r>
              <a:rPr lang="en-US" altLang="ko-KR" sz="1600" dirty="0"/>
              <a:t>]</a:t>
            </a:r>
            <a:r>
              <a:rPr lang="ko-KR" altLang="en-US" sz="1600" dirty="0"/>
              <a:t>버튼 클릭</a:t>
            </a:r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r>
              <a:rPr lang="ko-KR" altLang="en-US" sz="1600" dirty="0"/>
              <a:t>▪ 수강신청내역에서 해당 강좌의 </a:t>
            </a:r>
            <a:r>
              <a:rPr lang="en-US" altLang="ko-KR" sz="1600" dirty="0"/>
              <a:t>[Delete]</a:t>
            </a:r>
            <a:r>
              <a:rPr lang="ko-KR" altLang="en-US" sz="1600" dirty="0"/>
              <a:t>버튼을 클릭 하게 되면</a:t>
            </a:r>
            <a:r>
              <a:rPr lang="en-US" altLang="ko-KR" sz="1600" dirty="0"/>
              <a:t>, </a:t>
            </a:r>
            <a:r>
              <a:rPr lang="ko-KR" altLang="en-US" sz="1600" dirty="0"/>
              <a:t>선택 한 강좌의 수강신청내역을 삭제 할 수 있습니다</a:t>
            </a:r>
            <a:r>
              <a:rPr lang="en-US" altLang="ko-KR" sz="1600" dirty="0"/>
              <a:t>. </a:t>
            </a:r>
          </a:p>
          <a:p>
            <a:pPr fontAlgn="base"/>
            <a:r>
              <a:rPr lang="ko-KR" altLang="en-US" sz="1600" dirty="0"/>
              <a:t>▪ </a:t>
            </a:r>
            <a:r>
              <a:rPr lang="en-US" altLang="ko-KR" sz="1600" dirty="0" err="1"/>
              <a:t>수강신청내역</a:t>
            </a:r>
            <a:r>
              <a:rPr lang="en-US" altLang="ko-KR" sz="1600" dirty="0"/>
              <a:t> </a:t>
            </a:r>
            <a:r>
              <a:rPr lang="en-US" altLang="ko-KR" sz="1600" dirty="0" err="1"/>
              <a:t>삭제</a:t>
            </a:r>
            <a:r>
              <a:rPr lang="en-US" altLang="ko-KR" sz="1600" dirty="0"/>
              <a:t> </a:t>
            </a:r>
            <a:r>
              <a:rPr lang="en-US" altLang="ko-KR" sz="1600" dirty="0" err="1"/>
              <a:t>확인메시지</a:t>
            </a:r>
            <a:r>
              <a:rPr lang="en-US" altLang="ko-KR" sz="1600" dirty="0"/>
              <a:t> </a:t>
            </a:r>
            <a:r>
              <a:rPr lang="en-US" altLang="ko-KR" sz="1600" dirty="0" err="1"/>
              <a:t>팝업</a:t>
            </a:r>
            <a:r>
              <a:rPr lang="en-US" altLang="ko-KR" sz="1600" dirty="0"/>
              <a:t> </a:t>
            </a:r>
            <a:r>
              <a:rPr lang="en-US" altLang="ko-KR" sz="1600" dirty="0" err="1"/>
              <a:t>창이</a:t>
            </a:r>
            <a:r>
              <a:rPr lang="en-US" altLang="ko-KR" sz="1600" dirty="0"/>
              <a:t> </a:t>
            </a:r>
            <a:r>
              <a:rPr lang="en-US" altLang="ko-KR" sz="1600" dirty="0" err="1"/>
              <a:t>나타나면</a:t>
            </a:r>
            <a:r>
              <a:rPr lang="en-US" altLang="ko-KR" sz="1600" dirty="0"/>
              <a:t> [</a:t>
            </a:r>
            <a:r>
              <a:rPr lang="en-US" altLang="ko-KR" sz="1600" dirty="0" err="1"/>
              <a:t>확인</a:t>
            </a:r>
            <a:r>
              <a:rPr lang="en-US" altLang="ko-KR" sz="1600" dirty="0"/>
              <a:t>]</a:t>
            </a:r>
            <a:r>
              <a:rPr lang="en-US" altLang="ko-KR" sz="1600" dirty="0" err="1"/>
              <a:t>버튼을</a:t>
            </a:r>
            <a:r>
              <a:rPr lang="en-US" altLang="ko-KR" sz="1600" dirty="0"/>
              <a:t> </a:t>
            </a:r>
            <a:r>
              <a:rPr lang="en-US" altLang="ko-KR" sz="1600" dirty="0" err="1"/>
              <a:t>선택해서</a:t>
            </a:r>
            <a:r>
              <a:rPr lang="en-US" altLang="ko-KR" sz="1600" dirty="0"/>
              <a:t> </a:t>
            </a:r>
            <a:r>
              <a:rPr lang="en-US" altLang="ko-KR" sz="1600" dirty="0" err="1"/>
              <a:t>해당</a:t>
            </a:r>
            <a:r>
              <a:rPr lang="en-US" altLang="ko-KR" sz="1600" dirty="0"/>
              <a:t> </a:t>
            </a:r>
            <a:r>
              <a:rPr lang="en-US" altLang="ko-KR" sz="1600" dirty="0" err="1"/>
              <a:t>강좌의</a:t>
            </a:r>
            <a:r>
              <a:rPr lang="en-US" altLang="ko-KR" sz="1600" dirty="0"/>
              <a:t> </a:t>
            </a:r>
            <a:r>
              <a:rPr lang="en-US" altLang="ko-KR" sz="1600" dirty="0" err="1"/>
              <a:t>수강신청내역을</a:t>
            </a:r>
            <a:r>
              <a:rPr lang="en-US" altLang="ko-KR" sz="1600" dirty="0"/>
              <a:t> </a:t>
            </a:r>
            <a:r>
              <a:rPr lang="en-US" altLang="ko-KR" sz="1600" dirty="0" err="1"/>
              <a:t>삭제</a:t>
            </a:r>
            <a:r>
              <a:rPr lang="en-US" altLang="ko-KR" sz="1600" dirty="0"/>
              <a:t> 할 수 </a:t>
            </a:r>
            <a:r>
              <a:rPr lang="en-US" altLang="ko-KR" sz="1600" dirty="0" err="1"/>
              <a:t>있습니다</a:t>
            </a:r>
            <a:r>
              <a:rPr lang="en-US" altLang="ko-KR" sz="1600" dirty="0"/>
              <a:t>.</a:t>
            </a:r>
          </a:p>
          <a:p>
            <a:pPr fontAlgn="base"/>
            <a:endParaRPr lang="ko-KR" altLang="en-US" sz="1600" dirty="0"/>
          </a:p>
          <a:p>
            <a:pPr fontAlgn="base"/>
            <a:endParaRPr lang="ko-KR" altLang="en-US" sz="1600" dirty="0"/>
          </a:p>
          <a:p>
            <a:pPr fontAlgn="base"/>
            <a:r>
              <a:rPr lang="ko-KR" altLang="en-US" sz="1600" b="1" dirty="0"/>
              <a:t> </a:t>
            </a:r>
            <a:endParaRPr lang="ko-KR" altLang="en-US" sz="1600" dirty="0"/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9AD5C0A-0635-4AD4-B8A3-FFE9F2AD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89" y="1517970"/>
            <a:ext cx="7353956" cy="409778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D0D05D3-EEEF-4F2A-A5E9-0FF2EA8EC1E9}"/>
              </a:ext>
            </a:extLst>
          </p:cNvPr>
          <p:cNvSpPr/>
          <p:nvPr/>
        </p:nvSpPr>
        <p:spPr>
          <a:xfrm>
            <a:off x="3154261" y="2256639"/>
            <a:ext cx="427838" cy="243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C621E1E-53B4-4657-9DDD-9D66BAE7109F}"/>
              </a:ext>
            </a:extLst>
          </p:cNvPr>
          <p:cNvSpPr/>
          <p:nvPr/>
        </p:nvSpPr>
        <p:spPr>
          <a:xfrm>
            <a:off x="4254616" y="2256639"/>
            <a:ext cx="427838" cy="243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5FD4744-028D-4427-ADA1-92A5AB9A30BD}"/>
              </a:ext>
            </a:extLst>
          </p:cNvPr>
          <p:cNvSpPr/>
          <p:nvPr/>
        </p:nvSpPr>
        <p:spPr>
          <a:xfrm>
            <a:off x="5354971" y="2319452"/>
            <a:ext cx="427838" cy="243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16BCAF5-FCD7-4D17-8529-3DEA1DC6CADB}"/>
              </a:ext>
            </a:extLst>
          </p:cNvPr>
          <p:cNvSpPr/>
          <p:nvPr/>
        </p:nvSpPr>
        <p:spPr>
          <a:xfrm>
            <a:off x="7465198" y="2076171"/>
            <a:ext cx="529509" cy="625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7CBEFE6-5250-400D-86D6-2F794B71BDB3}"/>
              </a:ext>
            </a:extLst>
          </p:cNvPr>
          <p:cNvSpPr/>
          <p:nvPr/>
        </p:nvSpPr>
        <p:spPr>
          <a:xfrm>
            <a:off x="7558481" y="5276675"/>
            <a:ext cx="529509" cy="4110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98B6F36-035D-4489-9A5A-8129952A54FD}"/>
              </a:ext>
            </a:extLst>
          </p:cNvPr>
          <p:cNvSpPr/>
          <p:nvPr/>
        </p:nvSpPr>
        <p:spPr>
          <a:xfrm>
            <a:off x="4892180" y="1836409"/>
            <a:ext cx="529509" cy="4110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05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2079EAE-8148-4F65-933C-83C635EE4F76}"/>
              </a:ext>
            </a:extLst>
          </p:cNvPr>
          <p:cNvSpPr/>
          <p:nvPr/>
        </p:nvSpPr>
        <p:spPr>
          <a:xfrm>
            <a:off x="6434356" y="1711354"/>
            <a:ext cx="1124125" cy="38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119E2EC-5E68-487E-9699-9C9A6173C11C}"/>
              </a:ext>
            </a:extLst>
          </p:cNvPr>
          <p:cNvSpPr/>
          <p:nvPr/>
        </p:nvSpPr>
        <p:spPr>
          <a:xfrm>
            <a:off x="8766496" y="2344619"/>
            <a:ext cx="604008" cy="68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E5799-18D1-48FD-879C-303ED08198D1}"/>
              </a:ext>
            </a:extLst>
          </p:cNvPr>
          <p:cNvSpPr txBox="1"/>
          <p:nvPr/>
        </p:nvSpPr>
        <p:spPr>
          <a:xfrm>
            <a:off x="645952" y="637563"/>
            <a:ext cx="1104830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600" b="1" dirty="0"/>
              <a:t>4. </a:t>
            </a:r>
            <a:r>
              <a:rPr lang="ko-KR" altLang="en-US" sz="1600" b="1" dirty="0"/>
              <a:t>수강희망과목 확정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본 수강신청 시</a:t>
            </a:r>
            <a:r>
              <a:rPr lang="en-US" altLang="ko-KR" sz="1600" b="1" dirty="0"/>
              <a:t>) </a:t>
            </a:r>
          </a:p>
          <a:p>
            <a:pPr fontAlgn="base"/>
            <a:endParaRPr lang="ko-KR" altLang="en-US" sz="1600" dirty="0"/>
          </a:p>
          <a:p>
            <a:pPr fontAlgn="base"/>
            <a:r>
              <a:rPr lang="ko-KR" altLang="en-US" sz="1600" dirty="0"/>
              <a:t>가</a:t>
            </a:r>
            <a:r>
              <a:rPr lang="en-US" altLang="ko-KR" sz="1600" dirty="0"/>
              <a:t>. </a:t>
            </a:r>
            <a:r>
              <a:rPr lang="ko-KR" altLang="en-US" sz="1600" dirty="0"/>
              <a:t>수강희망과목 확정</a:t>
            </a:r>
          </a:p>
          <a:p>
            <a:pPr fontAlgn="base"/>
            <a:r>
              <a:rPr lang="ko-KR" altLang="en-US" sz="1600" dirty="0"/>
              <a:t>▪ </a:t>
            </a:r>
            <a:r>
              <a:rPr lang="ko-KR" altLang="en-US" sz="1600" b="1" dirty="0"/>
              <a:t>수강신청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수강희망과목</a:t>
            </a:r>
            <a:r>
              <a:rPr lang="en-US" altLang="ko-KR" sz="1600" b="1" dirty="0"/>
              <a:t>)</a:t>
            </a:r>
            <a:r>
              <a:rPr lang="ko-KR" altLang="en-US" sz="1600" dirty="0"/>
              <a:t> </a:t>
            </a:r>
            <a:r>
              <a:rPr lang="ko-KR" altLang="en-US" sz="1600" b="1" dirty="0"/>
              <a:t>→</a:t>
            </a:r>
            <a:r>
              <a:rPr lang="ko-KR" altLang="en-US" sz="1600" dirty="0"/>
              <a:t> 해당 교과목번호 선택 </a:t>
            </a:r>
            <a:r>
              <a:rPr lang="ko-KR" altLang="en-US" sz="1600" b="1" dirty="0"/>
              <a:t>→ </a:t>
            </a:r>
            <a:r>
              <a:rPr lang="ko-KR" altLang="en-US" sz="1600" dirty="0"/>
              <a:t>신청 </a:t>
            </a:r>
          </a:p>
          <a:p>
            <a:pPr fontAlgn="base"/>
            <a:r>
              <a:rPr lang="en-US" altLang="ko-KR" sz="1600" dirty="0"/>
              <a:t>(※ </a:t>
            </a:r>
            <a:r>
              <a:rPr lang="ko-KR" altLang="en-US" sz="1600" dirty="0"/>
              <a:t>“수강희망과목 내역 </a:t>
            </a:r>
            <a:r>
              <a:rPr lang="ko-KR" altLang="en-US" sz="1600" dirty="0" err="1"/>
              <a:t>조회”는</a:t>
            </a:r>
            <a:r>
              <a:rPr lang="ko-KR" altLang="en-US" sz="1600" dirty="0"/>
              <a:t> 단순한 내역조회 메뉴임</a:t>
            </a:r>
            <a:r>
              <a:rPr lang="en-US" altLang="ko-KR" sz="1600" dirty="0"/>
              <a:t>. </a:t>
            </a:r>
            <a:r>
              <a:rPr lang="ko-KR" altLang="en-US" sz="1600" dirty="0"/>
              <a:t>수강신청 되지 않음</a:t>
            </a:r>
            <a:r>
              <a:rPr lang="en-US" altLang="ko-KR" sz="1600" dirty="0"/>
              <a:t>)</a:t>
            </a:r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r>
              <a:rPr lang="en-US" altLang="ko-KR" sz="1600" dirty="0"/>
              <a:t>▪ </a:t>
            </a:r>
            <a:r>
              <a:rPr lang="en-US" altLang="ko-KR" sz="1600" dirty="0" err="1"/>
              <a:t>해당</a:t>
            </a:r>
            <a:r>
              <a:rPr lang="en-US" altLang="ko-KR" sz="1600" dirty="0"/>
              <a:t> </a:t>
            </a:r>
            <a:r>
              <a:rPr lang="en-US" altLang="ko-KR" sz="1600" b="1" dirty="0" err="1"/>
              <a:t>교과목번호</a:t>
            </a:r>
            <a:r>
              <a:rPr lang="en-US" altLang="ko-KR" sz="1600" dirty="0" err="1"/>
              <a:t>를</a:t>
            </a:r>
            <a:r>
              <a:rPr lang="en-US" altLang="ko-KR" sz="1600" dirty="0"/>
              <a:t> </a:t>
            </a:r>
            <a:r>
              <a:rPr lang="en-US" altLang="ko-KR" sz="1600" dirty="0" err="1"/>
              <a:t>클릭하면</a:t>
            </a:r>
            <a:r>
              <a:rPr lang="en-US" altLang="ko-KR" sz="1600" dirty="0"/>
              <a:t> </a:t>
            </a:r>
            <a:r>
              <a:rPr lang="en-US" altLang="ko-KR" sz="1600" dirty="0" err="1"/>
              <a:t>수강희망과목</a:t>
            </a:r>
            <a:r>
              <a:rPr lang="en-US" altLang="ko-KR" sz="1600" dirty="0"/>
              <a:t> </a:t>
            </a:r>
            <a:r>
              <a:rPr lang="en-US" altLang="ko-KR" sz="1600" dirty="0" err="1"/>
              <a:t>확정</a:t>
            </a:r>
            <a:r>
              <a:rPr lang="en-US" altLang="ko-KR" sz="1600" dirty="0"/>
              <a:t> </a:t>
            </a:r>
            <a:r>
              <a:rPr lang="en-US" altLang="ko-KR" sz="1600" dirty="0" err="1"/>
              <a:t>팝업이</a:t>
            </a:r>
            <a:r>
              <a:rPr lang="en-US" altLang="ko-KR" sz="1600" dirty="0"/>
              <a:t> </a:t>
            </a:r>
            <a:r>
              <a:rPr lang="en-US" altLang="ko-KR" sz="1600" dirty="0" err="1"/>
              <a:t>나옵니다</a:t>
            </a:r>
            <a:r>
              <a:rPr lang="en-US" altLang="ko-KR" sz="1600" dirty="0"/>
              <a:t>.</a:t>
            </a:r>
          </a:p>
          <a:p>
            <a:pPr fontAlgn="base"/>
            <a:endParaRPr lang="ko-KR" altLang="en-US" sz="1600" dirty="0"/>
          </a:p>
          <a:p>
            <a:pPr fontAlgn="base"/>
            <a:endParaRPr lang="ko-KR" altLang="en-US" sz="1600" dirty="0"/>
          </a:p>
          <a:p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DEAFA76-1339-4858-8E26-2D1908FAFC70}"/>
              </a:ext>
            </a:extLst>
          </p:cNvPr>
          <p:cNvGrpSpPr/>
          <p:nvPr/>
        </p:nvGrpSpPr>
        <p:grpSpPr>
          <a:xfrm>
            <a:off x="588856" y="1941948"/>
            <a:ext cx="7960924" cy="4299022"/>
            <a:chOff x="588856" y="1941948"/>
            <a:chExt cx="7960924" cy="4299022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E6522275-7CB2-44B3-BA12-E1C27140C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856" y="1941948"/>
              <a:ext cx="7960924" cy="4299022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B60C8F1-F21B-459B-8ED9-F99CAF231622}"/>
                </a:ext>
              </a:extLst>
            </p:cNvPr>
            <p:cNvSpPr/>
            <p:nvPr/>
          </p:nvSpPr>
          <p:spPr>
            <a:xfrm>
              <a:off x="3229761" y="3028426"/>
              <a:ext cx="545285" cy="5201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FE0D95E-78FA-47B3-A3BA-337753FA7BC9}"/>
                </a:ext>
              </a:extLst>
            </p:cNvPr>
            <p:cNvSpPr/>
            <p:nvPr/>
          </p:nvSpPr>
          <p:spPr>
            <a:xfrm>
              <a:off x="4296675" y="3079512"/>
              <a:ext cx="545285" cy="5201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987650A-63DF-4C58-8B16-E17727F5754E}"/>
                </a:ext>
              </a:extLst>
            </p:cNvPr>
            <p:cNvSpPr/>
            <p:nvPr/>
          </p:nvSpPr>
          <p:spPr>
            <a:xfrm>
              <a:off x="5458549" y="2926413"/>
              <a:ext cx="545285" cy="5201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F3DD57A-03D2-436B-8255-EFA6427BC62F}"/>
                </a:ext>
              </a:extLst>
            </p:cNvPr>
            <p:cNvSpPr/>
            <p:nvPr/>
          </p:nvSpPr>
          <p:spPr>
            <a:xfrm>
              <a:off x="7840211" y="3034718"/>
              <a:ext cx="545285" cy="662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624F82C-D4B0-48CE-897A-4C4AD33E9B51}"/>
                </a:ext>
              </a:extLst>
            </p:cNvPr>
            <p:cNvSpPr/>
            <p:nvPr/>
          </p:nvSpPr>
          <p:spPr>
            <a:xfrm>
              <a:off x="738459" y="4091459"/>
              <a:ext cx="1308455" cy="2540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FB64CB53-621D-4BE5-AC0F-B2959FC407C8}"/>
                </a:ext>
              </a:extLst>
            </p:cNvPr>
            <p:cNvSpPr/>
            <p:nvPr/>
          </p:nvSpPr>
          <p:spPr>
            <a:xfrm>
              <a:off x="3850547" y="4774941"/>
              <a:ext cx="595732" cy="7198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601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2079EAE-8148-4F65-933C-83C635EE4F76}"/>
              </a:ext>
            </a:extLst>
          </p:cNvPr>
          <p:cNvSpPr/>
          <p:nvPr/>
        </p:nvSpPr>
        <p:spPr>
          <a:xfrm>
            <a:off x="6434356" y="1711354"/>
            <a:ext cx="1124125" cy="38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119E2EC-5E68-487E-9699-9C9A6173C11C}"/>
              </a:ext>
            </a:extLst>
          </p:cNvPr>
          <p:cNvSpPr/>
          <p:nvPr/>
        </p:nvSpPr>
        <p:spPr>
          <a:xfrm>
            <a:off x="8766496" y="2344619"/>
            <a:ext cx="604008" cy="68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37014-7AD6-47E4-8D48-A0A5BBAFB89C}"/>
              </a:ext>
            </a:extLst>
          </p:cNvPr>
          <p:cNvSpPr txBox="1"/>
          <p:nvPr/>
        </p:nvSpPr>
        <p:spPr>
          <a:xfrm>
            <a:off x="645952" y="637563"/>
            <a:ext cx="1104830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dirty="0"/>
              <a:t>나</a:t>
            </a:r>
            <a:r>
              <a:rPr lang="en-US" altLang="ko-KR" sz="1600" dirty="0"/>
              <a:t>. </a:t>
            </a:r>
            <a:r>
              <a:rPr lang="ko-KR" altLang="en-US" sz="1600" dirty="0"/>
              <a:t>수강희망과목 확정 팝업 확인</a:t>
            </a:r>
            <a:endParaRPr lang="en-US" altLang="ko-KR" sz="1600" dirty="0"/>
          </a:p>
          <a:p>
            <a:pPr fontAlgn="base"/>
            <a:endParaRPr lang="ko-KR" altLang="en-US" sz="1600" dirty="0"/>
          </a:p>
          <a:p>
            <a:pPr fontAlgn="base"/>
            <a:r>
              <a:rPr lang="ko-KR" altLang="en-US" sz="1600" dirty="0"/>
              <a:t>▪ 수강희망과목 확정 메시지 확인</a:t>
            </a:r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r>
              <a:rPr lang="ko-KR" altLang="en-US" sz="1600" dirty="0"/>
              <a:t>▪ 확인 메시지창에서 </a:t>
            </a:r>
            <a:r>
              <a:rPr lang="en-US" altLang="ko-KR" sz="1600" dirty="0"/>
              <a:t>[</a:t>
            </a:r>
            <a:r>
              <a:rPr lang="ko-KR" altLang="en-US" sz="1600" dirty="0"/>
              <a:t>확인</a:t>
            </a:r>
            <a:r>
              <a:rPr lang="en-US" altLang="ko-KR" sz="1600" dirty="0"/>
              <a:t>]</a:t>
            </a:r>
            <a:r>
              <a:rPr lang="ko-KR" altLang="en-US" sz="1600" dirty="0"/>
              <a:t>버튼을 클릭 하면</a:t>
            </a:r>
            <a:r>
              <a:rPr lang="en-US" altLang="ko-KR" sz="1600" dirty="0"/>
              <a:t>, </a:t>
            </a:r>
            <a:r>
              <a:rPr lang="ko-KR" altLang="en-US" sz="1600" dirty="0"/>
              <a:t>문자열 입력 화면으로 넘어가게 됩니다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en-US" altLang="ko-KR" sz="1600" dirty="0"/>
              <a:t>  [</a:t>
            </a:r>
            <a:r>
              <a:rPr lang="ko-KR" altLang="en-US" sz="1600" dirty="0"/>
              <a:t>취소</a:t>
            </a:r>
            <a:r>
              <a:rPr lang="en-US" altLang="ko-KR" sz="1600" dirty="0"/>
              <a:t>]</a:t>
            </a:r>
            <a:r>
              <a:rPr lang="ko-KR" altLang="en-US" sz="1600" dirty="0"/>
              <a:t>버튼 </a:t>
            </a:r>
            <a:r>
              <a:rPr lang="ko-KR" altLang="en-US" sz="1600" dirty="0" err="1"/>
              <a:t>클릭시</a:t>
            </a:r>
            <a:r>
              <a:rPr lang="ko-KR" altLang="en-US" sz="1600" dirty="0"/>
              <a:t> 해당 교과목은 수강신청 되지 않습니다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en-US" altLang="ko-KR" sz="1600" b="1" dirty="0"/>
              <a:t>  ※ </a:t>
            </a:r>
            <a:r>
              <a:rPr lang="ko-KR" altLang="en-US" sz="1600" b="1" dirty="0"/>
              <a:t>단</a:t>
            </a:r>
            <a:r>
              <a:rPr lang="en-US" altLang="ko-KR" sz="1600" b="1" dirty="0"/>
              <a:t>, 9</a:t>
            </a:r>
            <a:r>
              <a:rPr lang="ko-KR" altLang="en-US" sz="1600" b="1" dirty="0"/>
              <a:t>시 </a:t>
            </a:r>
            <a:r>
              <a:rPr lang="en-US" altLang="ko-KR" sz="1600" b="1" dirty="0"/>
              <a:t>15</a:t>
            </a:r>
            <a:r>
              <a:rPr lang="ko-KR" altLang="en-US" sz="1600" b="1" dirty="0"/>
              <a:t>분까지는 </a:t>
            </a:r>
            <a:r>
              <a:rPr lang="en-US" altLang="ko-KR" sz="1600" b="1" dirty="0"/>
              <a:t>[</a:t>
            </a:r>
            <a:r>
              <a:rPr lang="ko-KR" altLang="en-US" sz="1600" b="1" dirty="0"/>
              <a:t>확인</a:t>
            </a:r>
            <a:r>
              <a:rPr lang="en-US" altLang="ko-KR" sz="1600" b="1" dirty="0"/>
              <a:t>]</a:t>
            </a:r>
            <a:r>
              <a:rPr lang="ko-KR" altLang="en-US" sz="1600" b="1" dirty="0"/>
              <a:t>버튼 </a:t>
            </a:r>
            <a:r>
              <a:rPr lang="ko-KR" altLang="en-US" sz="1600" b="1" dirty="0" err="1"/>
              <a:t>클릭시</a:t>
            </a:r>
            <a:r>
              <a:rPr lang="ko-KR" altLang="en-US" sz="1600" b="1" dirty="0"/>
              <a:t> 해당교과목 수강신청 완료</a:t>
            </a:r>
            <a:r>
              <a:rPr lang="en-US" altLang="ko-KR" sz="1600" b="1" dirty="0"/>
              <a:t>[</a:t>
            </a:r>
            <a:r>
              <a:rPr lang="ko-KR" altLang="en-US" sz="1600" b="1" dirty="0"/>
              <a:t>문자열 입력 화면 생략</a:t>
            </a:r>
            <a:r>
              <a:rPr lang="en-US" altLang="ko-KR" sz="1600" b="1" dirty="0"/>
              <a:t>]</a:t>
            </a:r>
            <a:endParaRPr lang="ko-KR" altLang="en-US" sz="1600" dirty="0"/>
          </a:p>
          <a:p>
            <a:pPr fontAlgn="base"/>
            <a:endParaRPr lang="ko-KR" altLang="en-US" sz="1600" dirty="0"/>
          </a:p>
          <a:p>
            <a:pPr fontAlgn="base"/>
            <a:endParaRPr lang="ko-KR" altLang="en-US" sz="1600" dirty="0"/>
          </a:p>
          <a:p>
            <a:pPr fontAlgn="base"/>
            <a:endParaRPr lang="ko-KR" altLang="en-US" sz="1600" dirty="0"/>
          </a:p>
          <a:p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295F585-23A0-4612-BE37-0952BA15725A}"/>
              </a:ext>
            </a:extLst>
          </p:cNvPr>
          <p:cNvGrpSpPr/>
          <p:nvPr/>
        </p:nvGrpSpPr>
        <p:grpSpPr>
          <a:xfrm>
            <a:off x="878354" y="1565421"/>
            <a:ext cx="6680127" cy="3266638"/>
            <a:chOff x="819631" y="1364085"/>
            <a:chExt cx="7755578" cy="4129830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1C1A6CD0-D6AE-4821-B50A-B54FE8E06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631" y="1364085"/>
              <a:ext cx="7755578" cy="4129830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4041210-3643-4A1F-A96B-DD8598018C8F}"/>
                </a:ext>
              </a:extLst>
            </p:cNvPr>
            <p:cNvSpPr/>
            <p:nvPr/>
          </p:nvSpPr>
          <p:spPr>
            <a:xfrm>
              <a:off x="3425505" y="2432807"/>
              <a:ext cx="399875" cy="48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EA5F952B-F32A-4FBE-BDB0-5315B69AA3B8}"/>
                </a:ext>
              </a:extLst>
            </p:cNvPr>
            <p:cNvSpPr/>
            <p:nvPr/>
          </p:nvSpPr>
          <p:spPr>
            <a:xfrm>
              <a:off x="4497482" y="2475021"/>
              <a:ext cx="399875" cy="48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AF082F1-BFBF-4D44-BA1F-3927099093A0}"/>
                </a:ext>
              </a:extLst>
            </p:cNvPr>
            <p:cNvSpPr/>
            <p:nvPr/>
          </p:nvSpPr>
          <p:spPr>
            <a:xfrm>
              <a:off x="5603015" y="2443241"/>
              <a:ext cx="492985" cy="48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D2530C9A-AE3F-46BD-A2A6-81083A2375FE}"/>
                </a:ext>
              </a:extLst>
            </p:cNvPr>
            <p:cNvSpPr/>
            <p:nvPr/>
          </p:nvSpPr>
          <p:spPr>
            <a:xfrm>
              <a:off x="7789178" y="2432806"/>
              <a:ext cx="577444" cy="595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80A783A-9A47-49E8-B6E9-A353FDA73A6C}"/>
              </a:ext>
            </a:extLst>
          </p:cNvPr>
          <p:cNvSpPr/>
          <p:nvPr/>
        </p:nvSpPr>
        <p:spPr>
          <a:xfrm>
            <a:off x="4622334" y="2097248"/>
            <a:ext cx="497371" cy="3848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75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2079EAE-8148-4F65-933C-83C635EE4F76}"/>
              </a:ext>
            </a:extLst>
          </p:cNvPr>
          <p:cNvSpPr/>
          <p:nvPr/>
        </p:nvSpPr>
        <p:spPr>
          <a:xfrm>
            <a:off x="6434356" y="1711354"/>
            <a:ext cx="1124125" cy="38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DE4DD-5469-466A-9B8B-ECEA1ACA7D8D}"/>
              </a:ext>
            </a:extLst>
          </p:cNvPr>
          <p:cNvSpPr txBox="1"/>
          <p:nvPr/>
        </p:nvSpPr>
        <p:spPr>
          <a:xfrm>
            <a:off x="704675" y="684422"/>
            <a:ext cx="110483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b="1" dirty="0">
                <a:solidFill>
                  <a:srgbClr val="0070C0"/>
                </a:solidFill>
              </a:rPr>
              <a:t>하단 </a:t>
            </a:r>
            <a:r>
              <a:rPr lang="ko-KR" altLang="en-US" sz="1600" b="1" dirty="0" err="1">
                <a:solidFill>
                  <a:srgbClr val="0070C0"/>
                </a:solidFill>
              </a:rPr>
              <a:t>필수입력사항</a:t>
            </a:r>
            <a:r>
              <a:rPr lang="ko-KR" altLang="en-US" sz="1600" b="1" dirty="0">
                <a:solidFill>
                  <a:srgbClr val="0070C0"/>
                </a:solidFill>
              </a:rPr>
              <a:t> 옆에 보이는 </a:t>
            </a:r>
            <a:r>
              <a:rPr lang="en-US" altLang="ko-KR" sz="1600" b="1" dirty="0">
                <a:solidFill>
                  <a:srgbClr val="0070C0"/>
                </a:solidFill>
              </a:rPr>
              <a:t>4</a:t>
            </a:r>
            <a:r>
              <a:rPr lang="ko-KR" altLang="en-US" sz="1600" b="1" dirty="0">
                <a:solidFill>
                  <a:srgbClr val="0070C0"/>
                </a:solidFill>
              </a:rPr>
              <a:t>글자 문자열을 빈칸에 입력하고 </a:t>
            </a:r>
            <a:r>
              <a:rPr lang="en-US" altLang="ko-KR" sz="1600" b="1" dirty="0">
                <a:solidFill>
                  <a:srgbClr val="0070C0"/>
                </a:solidFill>
              </a:rPr>
              <a:t>[</a:t>
            </a:r>
            <a:r>
              <a:rPr lang="ko-KR" altLang="en-US" sz="1600" b="1" dirty="0">
                <a:solidFill>
                  <a:srgbClr val="0070C0"/>
                </a:solidFill>
              </a:rPr>
              <a:t>신청</a:t>
            </a:r>
            <a:r>
              <a:rPr lang="en-US" altLang="ko-KR" sz="1600" b="1" dirty="0">
                <a:solidFill>
                  <a:srgbClr val="0070C0"/>
                </a:solidFill>
              </a:rPr>
              <a:t>]</a:t>
            </a:r>
            <a:r>
              <a:rPr lang="ko-KR" altLang="en-US" sz="1600" b="1" dirty="0">
                <a:solidFill>
                  <a:srgbClr val="0070C0"/>
                </a:solidFill>
              </a:rPr>
              <a:t>버튼을 누르면</a:t>
            </a:r>
            <a:endParaRPr lang="ko-KR" altLang="en-US" sz="1600" dirty="0">
              <a:solidFill>
                <a:srgbClr val="0070C0"/>
              </a:solidFill>
            </a:endParaRPr>
          </a:p>
          <a:p>
            <a:pPr fontAlgn="base"/>
            <a:r>
              <a:rPr lang="ko-KR" altLang="en-US" sz="1600" b="1" dirty="0">
                <a:solidFill>
                  <a:srgbClr val="0070C0"/>
                </a:solidFill>
              </a:rPr>
              <a:t>해당 교과목 수강신청이 완료되고</a:t>
            </a:r>
            <a:r>
              <a:rPr lang="en-US" altLang="ko-KR" sz="1600" b="1" dirty="0">
                <a:solidFill>
                  <a:srgbClr val="0070C0"/>
                </a:solidFill>
              </a:rPr>
              <a:t>, [Close]</a:t>
            </a:r>
            <a:r>
              <a:rPr lang="ko-KR" altLang="en-US" sz="1600" b="1" dirty="0">
                <a:solidFill>
                  <a:srgbClr val="0070C0"/>
                </a:solidFill>
              </a:rPr>
              <a:t>버튼을 누르면 해당 교과목 수강신청이 되지 않습니다</a:t>
            </a:r>
            <a:r>
              <a:rPr lang="en-US" altLang="ko-KR" sz="1600" b="1" dirty="0">
                <a:solidFill>
                  <a:srgbClr val="0070C0"/>
                </a:solidFill>
              </a:rPr>
              <a:t>.</a:t>
            </a:r>
            <a:endParaRPr lang="ko-KR" altLang="en-US" sz="1600" dirty="0">
              <a:solidFill>
                <a:srgbClr val="0070C0"/>
              </a:solidFill>
            </a:endParaRPr>
          </a:p>
          <a:p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119E2EC-5E68-487E-9699-9C9A6173C11C}"/>
              </a:ext>
            </a:extLst>
          </p:cNvPr>
          <p:cNvSpPr/>
          <p:nvPr/>
        </p:nvSpPr>
        <p:spPr>
          <a:xfrm>
            <a:off x="8766496" y="2344619"/>
            <a:ext cx="604008" cy="68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3EED437-B6E5-4106-8538-C5AA480A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1711354"/>
            <a:ext cx="7381875" cy="360045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91A84FF-1A13-4A4F-AD76-00625C3A3640}"/>
              </a:ext>
            </a:extLst>
          </p:cNvPr>
          <p:cNvSpPr/>
          <p:nvPr/>
        </p:nvSpPr>
        <p:spPr>
          <a:xfrm>
            <a:off x="7323589" y="3429000"/>
            <a:ext cx="755009" cy="385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35EEECA-D3AA-4F5E-B94E-0A07B9D21B90}"/>
              </a:ext>
            </a:extLst>
          </p:cNvPr>
          <p:cNvSpPr/>
          <p:nvPr/>
        </p:nvSpPr>
        <p:spPr>
          <a:xfrm>
            <a:off x="3687071" y="3814893"/>
            <a:ext cx="1631549" cy="580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80F966-F46B-4B61-BF72-58389069C923}"/>
              </a:ext>
            </a:extLst>
          </p:cNvPr>
          <p:cNvSpPr txBox="1"/>
          <p:nvPr/>
        </p:nvSpPr>
        <p:spPr>
          <a:xfrm>
            <a:off x="2097466" y="3437281"/>
            <a:ext cx="206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9V9X</a:t>
            </a:r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33D7CDF-1CD3-42DF-AE88-46ED2C1D1DF7}"/>
              </a:ext>
            </a:extLst>
          </p:cNvPr>
          <p:cNvSpPr/>
          <p:nvPr/>
        </p:nvSpPr>
        <p:spPr>
          <a:xfrm>
            <a:off x="2097466" y="3420719"/>
            <a:ext cx="755009" cy="385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16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2079EAE-8148-4F65-933C-83C635EE4F76}"/>
              </a:ext>
            </a:extLst>
          </p:cNvPr>
          <p:cNvSpPr/>
          <p:nvPr/>
        </p:nvSpPr>
        <p:spPr>
          <a:xfrm>
            <a:off x="6434356" y="1711354"/>
            <a:ext cx="1124125" cy="38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119E2EC-5E68-487E-9699-9C9A6173C11C}"/>
              </a:ext>
            </a:extLst>
          </p:cNvPr>
          <p:cNvSpPr/>
          <p:nvPr/>
        </p:nvSpPr>
        <p:spPr>
          <a:xfrm>
            <a:off x="8766496" y="2344619"/>
            <a:ext cx="604008" cy="68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37014-7AD6-47E4-8D48-A0A5BBAFB89C}"/>
              </a:ext>
            </a:extLst>
          </p:cNvPr>
          <p:cNvSpPr txBox="1"/>
          <p:nvPr/>
        </p:nvSpPr>
        <p:spPr>
          <a:xfrm>
            <a:off x="645952" y="637563"/>
            <a:ext cx="11048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600" dirty="0"/>
              <a:t>▪ </a:t>
            </a:r>
            <a:r>
              <a:rPr lang="en-US" altLang="ko-KR" sz="1600" dirty="0" err="1"/>
              <a:t>수강신청내역</a:t>
            </a:r>
            <a:r>
              <a:rPr lang="en-US" altLang="ko-KR" sz="1600" dirty="0"/>
              <a:t> </a:t>
            </a:r>
            <a:r>
              <a:rPr lang="en-US" altLang="ko-KR" sz="1600" dirty="0" err="1"/>
              <a:t>화면에서</a:t>
            </a:r>
            <a:r>
              <a:rPr lang="en-US" altLang="ko-KR" sz="1600" dirty="0"/>
              <a:t> [Delete]</a:t>
            </a:r>
            <a:r>
              <a:rPr lang="en-US" altLang="ko-KR" sz="1600" dirty="0" err="1"/>
              <a:t>버튼</a:t>
            </a:r>
            <a:r>
              <a:rPr lang="en-US" altLang="ko-KR" sz="1600" dirty="0"/>
              <a:t> </a:t>
            </a:r>
            <a:r>
              <a:rPr lang="en-US" altLang="ko-KR" sz="1600" dirty="0" err="1"/>
              <a:t>클릭하여</a:t>
            </a:r>
            <a:r>
              <a:rPr lang="en-US" altLang="ko-KR" sz="1600" dirty="0"/>
              <a:t> </a:t>
            </a:r>
            <a:r>
              <a:rPr lang="en-US" altLang="ko-KR" sz="1600" dirty="0" err="1"/>
              <a:t>수강신청내역</a:t>
            </a:r>
            <a:r>
              <a:rPr lang="en-US" altLang="ko-KR" sz="1600" dirty="0"/>
              <a:t> </a:t>
            </a:r>
            <a:r>
              <a:rPr lang="en-US" altLang="ko-KR" sz="1600" dirty="0" err="1"/>
              <a:t>삭제도</a:t>
            </a:r>
            <a:r>
              <a:rPr lang="en-US" altLang="ko-KR" sz="1600" dirty="0"/>
              <a:t> </a:t>
            </a:r>
            <a:r>
              <a:rPr lang="en-US" altLang="ko-KR" sz="1600" dirty="0" err="1"/>
              <a:t>가능</a:t>
            </a:r>
            <a:endParaRPr lang="en-US" altLang="ko-KR" sz="1600" dirty="0"/>
          </a:p>
          <a:p>
            <a:pPr fontAlgn="base"/>
            <a:endParaRPr lang="ko-KR" altLang="en-US" sz="1600" dirty="0"/>
          </a:p>
          <a:p>
            <a:pPr fontAlgn="base"/>
            <a:endParaRPr lang="ko-KR" altLang="en-US" sz="1600" dirty="0"/>
          </a:p>
          <a:p>
            <a:pPr fontAlgn="base"/>
            <a:endParaRPr lang="ko-KR" altLang="en-US" sz="1600" dirty="0"/>
          </a:p>
          <a:p>
            <a:pPr fontAlgn="base"/>
            <a:endParaRPr lang="ko-KR" altLang="en-US" sz="1600" dirty="0"/>
          </a:p>
          <a:p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AC98800-9E65-439F-BF74-255068F4C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48" y="1453171"/>
            <a:ext cx="7853150" cy="4352644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95DE6D-26E5-41E7-824F-5387B83DF29C}"/>
              </a:ext>
            </a:extLst>
          </p:cNvPr>
          <p:cNvSpPr/>
          <p:nvPr/>
        </p:nvSpPr>
        <p:spPr>
          <a:xfrm>
            <a:off x="3691155" y="2268779"/>
            <a:ext cx="520117" cy="574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A3692D3-9F8C-40C4-B448-76C7B2A7DD9B}"/>
              </a:ext>
            </a:extLst>
          </p:cNvPr>
          <p:cNvSpPr/>
          <p:nvPr/>
        </p:nvSpPr>
        <p:spPr>
          <a:xfrm>
            <a:off x="4781724" y="2268779"/>
            <a:ext cx="520117" cy="574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C37C09-F904-4301-8CD2-C487AEF1A20C}"/>
              </a:ext>
            </a:extLst>
          </p:cNvPr>
          <p:cNvSpPr/>
          <p:nvPr/>
        </p:nvSpPr>
        <p:spPr>
          <a:xfrm>
            <a:off x="5968767" y="2306595"/>
            <a:ext cx="520117" cy="574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708BC0C-3E7B-486A-9C1F-5BDBBE14C96A}"/>
              </a:ext>
            </a:extLst>
          </p:cNvPr>
          <p:cNvSpPr/>
          <p:nvPr/>
        </p:nvSpPr>
        <p:spPr>
          <a:xfrm>
            <a:off x="8246379" y="2268778"/>
            <a:ext cx="520117" cy="68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82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1C76533-B174-4159-8DD7-B4AFFF46C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87083"/>
              </p:ext>
            </p:extLst>
          </p:nvPr>
        </p:nvGraphicFramePr>
        <p:xfrm>
          <a:off x="1773874" y="753257"/>
          <a:ext cx="8848548" cy="5399715"/>
        </p:xfrm>
        <a:graphic>
          <a:graphicData uri="http://schemas.openxmlformats.org/drawingml/2006/table">
            <a:tbl>
              <a:tblPr/>
              <a:tblGrid>
                <a:gridCol w="8848548">
                  <a:extLst>
                    <a:ext uri="{9D8B030D-6E8A-4147-A177-3AD203B41FA5}">
                      <a16:colId xmlns:a16="http://schemas.microsoft.com/office/drawing/2014/main" val="2833244152"/>
                    </a:ext>
                  </a:extLst>
                </a:gridCol>
              </a:tblGrid>
              <a:tr h="467550">
                <a:tc>
                  <a:txBody>
                    <a:bodyPr/>
                    <a:lstStyle/>
                    <a:p>
                      <a:pPr marL="635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수강신청 관련 메뉴 설명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819662"/>
                  </a:ext>
                </a:extLst>
              </a:tr>
              <a:tr h="4932165"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◎ 수강신청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: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수강신청 대상과목들을 학과별로 모두 조회 후 수강신청 하는 방법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※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수강신청 시간이 많이 소요됨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◎ 수강신청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간편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: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교과목 코드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분반을 직접 입력하여 수강신청 하는 방법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※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수강신청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보다 빠르게 수강신청 가능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◎ 수강신청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대학원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: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대학원 학생들이 대학원 전공 수강과목을 조회하여 수강신청 하는 방법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◎ </a:t>
                      </a:r>
                      <a:r>
                        <a:rPr lang="ko-KR" altLang="en-US" sz="16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수강신청</a:t>
                      </a:r>
                      <a:r>
                        <a:rPr lang="en-US" altLang="ko-KR" sz="16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수강희망과목</a:t>
                      </a:r>
                      <a:r>
                        <a:rPr lang="en-US" altLang="ko-KR" sz="16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kern="0" spc="-9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수강희망과목 예약기간에 담아 놓은 교과목으로 확정 수강신청시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수강희망과목 내역을 조회하여 바로 수강신청 가능함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◎ 수강신청내역조회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수강신청 한 내역을 조회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◎ 시간표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수강신청이 된 과목 시간표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조회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◎ 수강시간표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수강신청 대상과목 수강시간표 조회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◎ 강의계획서 조회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수강신청대상과목 강의계획서 조회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43891" marB="17907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56527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DFAF349-3DAC-4F30-91C6-47290641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429" y="753542"/>
            <a:ext cx="16516783" cy="61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22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0DEA41-706F-45C2-974B-FBC43B32EBC1}"/>
              </a:ext>
            </a:extLst>
          </p:cNvPr>
          <p:cNvSpPr txBox="1"/>
          <p:nvPr/>
        </p:nvSpPr>
        <p:spPr>
          <a:xfrm>
            <a:off x="645952" y="637563"/>
            <a:ext cx="110483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개요</a:t>
            </a:r>
            <a:endParaRPr lang="ko-KR" altLang="en-US" dirty="0"/>
          </a:p>
          <a:p>
            <a:pPr marL="285750" indent="-285750" fontAlgn="base">
              <a:buFont typeface="Wingdings" panose="05000000000000000000" pitchFamily="2" charset="2"/>
              <a:buChar char="l"/>
            </a:pPr>
            <a:r>
              <a:rPr lang="ko-KR" altLang="en-US" dirty="0" err="1"/>
              <a:t>전남대학교포털</a:t>
            </a:r>
            <a:r>
              <a:rPr lang="en-US" altLang="ko-KR" dirty="0"/>
              <a:t>(</a:t>
            </a:r>
            <a:r>
              <a:rPr lang="en-US" altLang="ko-KR" u="sng" dirty="0">
                <a:hlinkClick r:id="rId2"/>
              </a:rPr>
              <a:t>http://portal.jnu.ac.kr</a:t>
            </a:r>
            <a:r>
              <a:rPr lang="en-US" altLang="ko-KR" dirty="0"/>
              <a:t>), </a:t>
            </a:r>
            <a:r>
              <a:rPr lang="ko-KR" altLang="en-US" dirty="0"/>
              <a:t>수강신청 로그인</a:t>
            </a:r>
            <a:r>
              <a:rPr lang="en-US" altLang="ko-KR" dirty="0"/>
              <a:t>(</a:t>
            </a:r>
            <a:r>
              <a:rPr lang="en-US" altLang="ko-KR" u="sng" dirty="0">
                <a:hlinkClick r:id="rId3"/>
              </a:rPr>
              <a:t>http://sugang.jnu.ac.kr</a:t>
            </a:r>
            <a:r>
              <a:rPr lang="en-US" altLang="ko-KR" dirty="0"/>
              <a:t>) </a:t>
            </a:r>
            <a:r>
              <a:rPr lang="ko-KR" altLang="en-US" dirty="0"/>
              <a:t>또는 모바일 홈페이지 접속</a:t>
            </a:r>
            <a:r>
              <a:rPr lang="en-US" altLang="ko-KR" dirty="0"/>
              <a:t>(</a:t>
            </a:r>
            <a:r>
              <a:rPr lang="en-US" altLang="ko-KR" u="sng" dirty="0">
                <a:hlinkClick r:id="rId2"/>
              </a:rPr>
              <a:t>http://portal.jnu.ac.kr</a:t>
            </a:r>
            <a:r>
              <a:rPr lang="ko-KR" altLang="en-US" dirty="0"/>
              <a:t> 또는 </a:t>
            </a:r>
            <a:r>
              <a:rPr lang="en-US" altLang="ko-KR" u="sng" dirty="0">
                <a:hlinkClick r:id="rId3"/>
              </a:rPr>
              <a:t>http://sugang.jnu.ac.kr</a:t>
            </a:r>
            <a:r>
              <a:rPr lang="en-US" altLang="ko-KR" dirty="0"/>
              <a:t>)</a:t>
            </a:r>
            <a:r>
              <a:rPr lang="ko-KR" altLang="en-US" dirty="0"/>
              <a:t> 후 수강신청 가능</a:t>
            </a:r>
            <a:r>
              <a:rPr lang="en-US" altLang="ko-KR" dirty="0"/>
              <a:t> (</a:t>
            </a: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모바일 수강신청의 경우 지정 시간대에만 접속 가능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en-US" altLang="ko-KR" dirty="0"/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수강신청 프로그램 접속방법</a:t>
            </a:r>
            <a:endParaRPr lang="ko-KR" altLang="en-US" dirty="0"/>
          </a:p>
          <a:p>
            <a:pPr marL="285750" indent="-285750" fontAlgn="base">
              <a:buFont typeface="Wingdings" panose="05000000000000000000" pitchFamily="2" charset="2"/>
              <a:buChar char="l"/>
            </a:pPr>
            <a:r>
              <a:rPr lang="ko-KR" altLang="en-US" dirty="0"/>
              <a:t>전남대학교 홈페이지 이용 ‘수강신청</a:t>
            </a:r>
            <a:r>
              <a:rPr lang="en-US" altLang="ko-KR" dirty="0"/>
              <a:t>(</a:t>
            </a:r>
            <a:r>
              <a:rPr lang="ko-KR" altLang="en-US" dirty="0"/>
              <a:t>수강희망과목예약</a:t>
            </a:r>
            <a:r>
              <a:rPr lang="en-US" altLang="ko-KR" dirty="0"/>
              <a:t>) </a:t>
            </a:r>
            <a:r>
              <a:rPr lang="ko-KR" altLang="en-US" dirty="0"/>
              <a:t>바로가기’ 클릭 후 로그인 또는 </a:t>
            </a:r>
            <a:r>
              <a:rPr lang="ko-KR" altLang="en-US" dirty="0" err="1"/>
              <a:t>전남대포털</a:t>
            </a:r>
            <a:r>
              <a:rPr lang="en-US" altLang="ko-KR" dirty="0"/>
              <a:t>(</a:t>
            </a:r>
            <a:r>
              <a:rPr lang="en-US" altLang="ko-KR" u="sng" dirty="0">
                <a:hlinkClick r:id="rId4"/>
              </a:rPr>
              <a:t>http://portal.jnu.ac.kr</a:t>
            </a:r>
            <a:r>
              <a:rPr lang="en-US" altLang="ko-KR" dirty="0"/>
              <a:t>) </a:t>
            </a:r>
            <a:r>
              <a:rPr lang="ko-KR" altLang="en-US" dirty="0"/>
              <a:t>로그인</a:t>
            </a:r>
            <a:endParaRPr lang="en-US" altLang="ko-KR" dirty="0"/>
          </a:p>
          <a:p>
            <a:pPr marL="285750" indent="-285750" fontAlgn="base"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b="1" dirty="0">
                <a:solidFill>
                  <a:srgbClr val="FF0000"/>
                </a:solidFill>
              </a:rPr>
              <a:t>※ </a:t>
            </a:r>
            <a:r>
              <a:rPr lang="ko-KR" altLang="en-US" b="1" dirty="0">
                <a:solidFill>
                  <a:srgbClr val="FF0000"/>
                </a:solidFill>
              </a:rPr>
              <a:t>타 대학교류학생 로그인 방법 </a:t>
            </a:r>
            <a:r>
              <a:rPr lang="en-US" altLang="ko-KR" b="1" dirty="0">
                <a:solidFill>
                  <a:srgbClr val="FF0000"/>
                </a:solidFill>
              </a:rPr>
              <a:t>: ID, </a:t>
            </a:r>
            <a:r>
              <a:rPr lang="ko-KR" altLang="en-US" b="1" dirty="0">
                <a:solidFill>
                  <a:srgbClr val="FF0000"/>
                </a:solidFill>
              </a:rPr>
              <a:t>비밀번호</a:t>
            </a:r>
            <a:r>
              <a:rPr lang="en-US" altLang="ko-KR" b="1" dirty="0">
                <a:solidFill>
                  <a:srgbClr val="FF0000"/>
                </a:solidFill>
              </a:rPr>
              <a:t>: </a:t>
            </a:r>
            <a:r>
              <a:rPr lang="ko-KR" altLang="en-US" b="1" dirty="0">
                <a:solidFill>
                  <a:srgbClr val="FF0000"/>
                </a:solidFill>
              </a:rPr>
              <a:t>본인이 생성</a:t>
            </a:r>
          </a:p>
          <a:p>
            <a:pPr fontAlgn="base"/>
            <a:endParaRPr lang="ko-KR" altLang="en-US" dirty="0">
              <a:solidFill>
                <a:srgbClr val="FF0000"/>
              </a:solidFill>
            </a:endParaRPr>
          </a:p>
          <a:p>
            <a:pPr fontAlgn="base"/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4E8729B-12C6-4B9E-A701-12E096D42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91390" y="3067703"/>
            <a:ext cx="2727071" cy="2265934"/>
          </a:xfrm>
          <a:prstGeom prst="rect">
            <a:avLst/>
          </a:prstGeom>
          <a:noFill/>
          <a:ln w="0" cap="rnd">
            <a:solidFill>
              <a:srgbClr val="000000"/>
            </a:solidFill>
            <a:prstDash val="solid"/>
            <a:miter/>
          </a:ln>
          <a:effectLst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BACAE66-3FFA-40C1-AD9B-DBA6589A9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49658" y="3067703"/>
            <a:ext cx="2789682" cy="2321560"/>
          </a:xfrm>
          <a:prstGeom prst="rect">
            <a:avLst/>
          </a:prstGeom>
          <a:noFill/>
          <a:ln w="0" cap="rnd">
            <a:solidFill>
              <a:srgbClr val="000000"/>
            </a:solidFill>
            <a:prstDash val="solid"/>
            <a:miter/>
          </a:ln>
          <a:effectLst/>
        </p:spPr>
      </p:pic>
    </p:spTree>
    <p:extLst>
      <p:ext uri="{BB962C8B-B14F-4D97-AF65-F5344CB8AC3E}">
        <p14:creationId xmlns:p14="http://schemas.microsoft.com/office/powerpoint/2010/main" val="110375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0DEA41-706F-45C2-974B-FBC43B32EBC1}"/>
              </a:ext>
            </a:extLst>
          </p:cNvPr>
          <p:cNvSpPr txBox="1"/>
          <p:nvPr/>
        </p:nvSpPr>
        <p:spPr>
          <a:xfrm>
            <a:off x="645952" y="637563"/>
            <a:ext cx="11048301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en-US" altLang="ko-KR" dirty="0" err="1"/>
              <a:t>전남대</a:t>
            </a:r>
            <a:r>
              <a:rPr lang="en-US" altLang="ko-KR" dirty="0"/>
              <a:t> </a:t>
            </a:r>
            <a:r>
              <a:rPr lang="en-US" altLang="ko-KR" dirty="0" err="1"/>
              <a:t>포털</a:t>
            </a:r>
            <a:r>
              <a:rPr lang="en-US" altLang="ko-KR" dirty="0"/>
              <a:t>(http://portal.jnu.ac.kr/)에 </a:t>
            </a:r>
            <a:r>
              <a:rPr lang="en-US" altLang="ko-KR" dirty="0" err="1"/>
              <a:t>접속한</a:t>
            </a:r>
            <a:r>
              <a:rPr lang="en-US" altLang="ko-KR" dirty="0"/>
              <a:t> 후 ‘</a:t>
            </a:r>
            <a:r>
              <a:rPr lang="en-US" altLang="ko-KR" b="1" dirty="0" err="1"/>
              <a:t>교육지원→내</a:t>
            </a:r>
            <a:r>
              <a:rPr lang="en-US" altLang="ko-KR" b="1" dirty="0"/>
              <a:t> </a:t>
            </a:r>
            <a:r>
              <a:rPr lang="en-US" altLang="ko-KR" b="1" dirty="0" err="1"/>
              <a:t>학사업무</a:t>
            </a:r>
            <a:r>
              <a:rPr lang="en-US" altLang="ko-KR" dirty="0" err="1"/>
              <a:t>를</a:t>
            </a:r>
            <a:r>
              <a:rPr lang="en-US" altLang="ko-KR" dirty="0"/>
              <a:t> </a:t>
            </a:r>
            <a:r>
              <a:rPr lang="en-US" altLang="ko-KR" dirty="0" err="1"/>
              <a:t>선택하여</a:t>
            </a:r>
            <a:r>
              <a:rPr lang="en-US" altLang="ko-KR" dirty="0"/>
              <a:t> </a:t>
            </a:r>
            <a:r>
              <a:rPr lang="en-US" altLang="ko-KR" dirty="0" err="1"/>
              <a:t>접속</a:t>
            </a: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r>
              <a:rPr lang="en-US" altLang="ko-KR" dirty="0"/>
              <a:t>내 </a:t>
            </a:r>
            <a:r>
              <a:rPr lang="en-US" altLang="ko-KR" dirty="0" err="1"/>
              <a:t>학사행정</a:t>
            </a:r>
            <a:r>
              <a:rPr lang="en-US" altLang="ko-KR" dirty="0"/>
              <a:t> </a:t>
            </a:r>
            <a:r>
              <a:rPr lang="en-US" altLang="ko-KR" dirty="0" err="1"/>
              <a:t>상단</a:t>
            </a:r>
            <a:r>
              <a:rPr lang="en-US" altLang="ko-KR" dirty="0"/>
              <a:t> </a:t>
            </a:r>
            <a:r>
              <a:rPr lang="en-US" altLang="ko-KR" b="1" dirty="0" err="1"/>
              <a:t>수업</a:t>
            </a:r>
            <a:r>
              <a:rPr lang="en-US" altLang="ko-KR" dirty="0" err="1"/>
              <a:t>메뉴</a:t>
            </a:r>
            <a:r>
              <a:rPr lang="en-US" altLang="ko-KR" dirty="0"/>
              <a:t> </a:t>
            </a:r>
            <a:r>
              <a:rPr lang="en-US" altLang="ko-KR" dirty="0" err="1"/>
              <a:t>클릭</a:t>
            </a:r>
            <a:r>
              <a:rPr lang="en-US" altLang="ko-KR" dirty="0"/>
              <a:t> </a:t>
            </a:r>
          </a:p>
          <a:p>
            <a:pPr fontAlgn="base"/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CEC7902-3D34-4FC6-823D-1391C486DBD9}"/>
              </a:ext>
            </a:extLst>
          </p:cNvPr>
          <p:cNvGrpSpPr/>
          <p:nvPr/>
        </p:nvGrpSpPr>
        <p:grpSpPr>
          <a:xfrm>
            <a:off x="1421760" y="1045348"/>
            <a:ext cx="7034343" cy="2610111"/>
            <a:chOff x="1421760" y="1045348"/>
            <a:chExt cx="7034343" cy="2610111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EF339B6A-8792-47A3-A52E-9D1A095EC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1760" y="1045348"/>
              <a:ext cx="7034343" cy="2610111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2079EAE-8148-4F65-933C-83C635EE4F76}"/>
                </a:ext>
              </a:extLst>
            </p:cNvPr>
            <p:cNvSpPr/>
            <p:nvPr/>
          </p:nvSpPr>
          <p:spPr>
            <a:xfrm>
              <a:off x="6434356" y="1711354"/>
              <a:ext cx="1124125" cy="3858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8FD6918C-316C-41E4-8A5E-D3BA599A77AE}"/>
                </a:ext>
              </a:extLst>
            </p:cNvPr>
            <p:cNvSpPr/>
            <p:nvPr/>
          </p:nvSpPr>
          <p:spPr>
            <a:xfrm>
              <a:off x="5041783" y="1182848"/>
              <a:ext cx="654342" cy="29361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2CE6B1B-7772-4D34-ACE4-0213E0B93BFE}"/>
                </a:ext>
              </a:extLst>
            </p:cNvPr>
            <p:cNvSpPr/>
            <p:nvPr/>
          </p:nvSpPr>
          <p:spPr>
            <a:xfrm>
              <a:off x="5103303" y="1634455"/>
              <a:ext cx="827714" cy="29361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F9B2533E-9658-4010-B702-A11764BE3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8994" y="4321465"/>
            <a:ext cx="6172433" cy="2423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0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0DEA41-706F-45C2-974B-FBC43B32EBC1}"/>
              </a:ext>
            </a:extLst>
          </p:cNvPr>
          <p:cNvSpPr txBox="1"/>
          <p:nvPr/>
        </p:nvSpPr>
        <p:spPr>
          <a:xfrm>
            <a:off x="645953" y="637563"/>
            <a:ext cx="10813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en-US" altLang="ko-KR" dirty="0" err="1"/>
              <a:t>왼쪽</a:t>
            </a:r>
            <a:r>
              <a:rPr lang="en-US" altLang="ko-KR" dirty="0"/>
              <a:t> </a:t>
            </a:r>
            <a:r>
              <a:rPr lang="en-US" altLang="ko-KR" b="1" dirty="0" err="1"/>
              <a:t>수강신청</a:t>
            </a:r>
            <a:r>
              <a:rPr lang="en-US" altLang="ko-KR" dirty="0"/>
              <a:t> </a:t>
            </a:r>
            <a:r>
              <a:rPr lang="en-US" altLang="ko-KR" dirty="0" err="1"/>
              <a:t>메뉴</a:t>
            </a:r>
            <a:r>
              <a:rPr lang="en-US" altLang="ko-KR" dirty="0"/>
              <a:t> </a:t>
            </a:r>
            <a:r>
              <a:rPr lang="en-US" altLang="ko-KR" dirty="0" err="1"/>
              <a:t>클릭</a:t>
            </a: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fontAlgn="base"/>
            <a:endParaRPr lang="en-US" altLang="ko-KR" dirty="0"/>
          </a:p>
          <a:p>
            <a:pPr marL="285750" indent="-285750" fontAlgn="base">
              <a:buFontTx/>
              <a:buChar char="-"/>
            </a:pPr>
            <a:endParaRPr lang="en-US" altLang="ko-KR" dirty="0"/>
          </a:p>
          <a:p>
            <a:pPr marL="285750" indent="-285750" fontAlgn="base">
              <a:buFont typeface="Wingdings" panose="05000000000000000000" pitchFamily="2" charset="2"/>
              <a:buChar char="l"/>
            </a:pPr>
            <a:r>
              <a:rPr lang="ko-KR" altLang="en-US" dirty="0"/>
              <a:t>전남대학교 모바일 홈페이지 이용</a:t>
            </a:r>
          </a:p>
          <a:p>
            <a:pPr fontAlgn="base"/>
            <a:r>
              <a:rPr lang="ko-KR" altLang="en-US" dirty="0"/>
              <a:t>  </a:t>
            </a:r>
            <a:r>
              <a:rPr lang="en-US" altLang="ko-KR" dirty="0"/>
              <a:t>- </a:t>
            </a:r>
            <a:r>
              <a:rPr lang="ko-KR" altLang="en-US" dirty="0"/>
              <a:t>전남대학교 홈페이지</a:t>
            </a:r>
            <a:r>
              <a:rPr lang="en-US" altLang="ko-KR" dirty="0"/>
              <a:t>(</a:t>
            </a:r>
            <a:r>
              <a:rPr lang="en-US" altLang="ko-KR" u="sng" dirty="0">
                <a:hlinkClick r:id="rId2"/>
              </a:rPr>
              <a:t>http://portal.jnu.ac.kr</a:t>
            </a:r>
            <a:r>
              <a:rPr lang="ko-KR" altLang="en-US" dirty="0"/>
              <a:t> 또는 </a:t>
            </a:r>
            <a:r>
              <a:rPr lang="en-US" altLang="ko-KR" u="sng" dirty="0">
                <a:hlinkClick r:id="rId3"/>
              </a:rPr>
              <a:t>http://sugang.jnu.ac.kr</a:t>
            </a:r>
            <a:r>
              <a:rPr lang="en-US" altLang="ko-KR" dirty="0"/>
              <a:t>)</a:t>
            </a:r>
            <a:r>
              <a:rPr lang="ko-KR" altLang="en-US" dirty="0"/>
              <a:t> 접속 ‘수강신청 </a:t>
            </a:r>
            <a:r>
              <a:rPr lang="en-US" altLang="ko-KR" dirty="0"/>
              <a:t>(</a:t>
            </a:r>
            <a:r>
              <a:rPr lang="ko-KR" altLang="en-US" dirty="0"/>
              <a:t>예약</a:t>
            </a:r>
            <a:r>
              <a:rPr lang="en-US" altLang="ko-KR" dirty="0"/>
              <a:t>)</a:t>
            </a:r>
            <a:r>
              <a:rPr lang="ko-KR" altLang="en-US" dirty="0"/>
              <a:t>하기’            </a:t>
            </a:r>
            <a:endParaRPr lang="en-US" altLang="ko-KR" dirty="0"/>
          </a:p>
          <a:p>
            <a:pPr fontAlgn="base"/>
            <a:r>
              <a:rPr lang="en-US" altLang="ko-KR" dirty="0"/>
              <a:t>   </a:t>
            </a:r>
            <a:r>
              <a:rPr lang="ko-KR" altLang="en-US" dirty="0"/>
              <a:t>배너클릭 → 로그인 → ‘수강신청’ 메뉴 선택</a:t>
            </a:r>
            <a:r>
              <a:rPr lang="en-US" altLang="ko-KR" dirty="0"/>
              <a:t>(PC</a:t>
            </a:r>
            <a:r>
              <a:rPr lang="ko-KR" altLang="en-US" dirty="0"/>
              <a:t>상의 메뉴 구조와 동일</a:t>
            </a:r>
            <a:r>
              <a:rPr lang="en-US" altLang="ko-KR" dirty="0"/>
              <a:t>) </a:t>
            </a:r>
            <a:r>
              <a:rPr lang="ko-KR" altLang="en-US" dirty="0"/>
              <a:t>→ 수강신청 → 수강신청</a:t>
            </a:r>
            <a:r>
              <a:rPr lang="en-US" altLang="ko-KR" dirty="0"/>
              <a:t>(</a:t>
            </a:r>
            <a:r>
              <a:rPr lang="ko-KR" altLang="en-US" dirty="0"/>
              <a:t>학부</a:t>
            </a:r>
            <a:r>
              <a:rPr lang="en-US" altLang="ko-KR" dirty="0"/>
              <a:t>) </a:t>
            </a:r>
          </a:p>
          <a:p>
            <a:pPr fontAlgn="base"/>
            <a:r>
              <a:rPr lang="en-US" altLang="ko-KR" dirty="0"/>
              <a:t>   </a:t>
            </a:r>
            <a:r>
              <a:rPr lang="ko-KR" altLang="en-US" dirty="0"/>
              <a:t>또는 수강신청</a:t>
            </a:r>
            <a:r>
              <a:rPr lang="en-US" altLang="ko-KR" dirty="0"/>
              <a:t>(</a:t>
            </a:r>
            <a:r>
              <a:rPr lang="ko-KR" altLang="en-US" dirty="0"/>
              <a:t>간편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/>
            <a:r>
              <a:rPr lang="ko-KR" altLang="en-US" dirty="0"/>
              <a:t>  </a:t>
            </a:r>
            <a:r>
              <a:rPr lang="en-US" altLang="ko-KR" dirty="0"/>
              <a:t>- </a:t>
            </a: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모바일 수강신청은 기존 </a:t>
            </a:r>
            <a:r>
              <a:rPr lang="en-US" altLang="ko-KR" dirty="0"/>
              <a:t>PC</a:t>
            </a:r>
            <a:r>
              <a:rPr lang="ko-KR" altLang="en-US" dirty="0"/>
              <a:t>를 이용한 수강신청의 </a:t>
            </a:r>
            <a:r>
              <a:rPr lang="ko-KR" altLang="en-US" dirty="0" err="1"/>
              <a:t>보조수단이므로</a:t>
            </a:r>
            <a:r>
              <a:rPr lang="ko-KR" altLang="en-US" dirty="0"/>
              <a:t> 본 수강신청 기간에는 </a:t>
            </a:r>
            <a:r>
              <a:rPr lang="en-US" altLang="ko-KR" dirty="0"/>
              <a:t>PC</a:t>
            </a:r>
            <a:r>
              <a:rPr lang="ko-KR" altLang="en-US" dirty="0"/>
              <a:t>를 </a:t>
            </a:r>
            <a:endParaRPr lang="en-US" altLang="ko-KR" dirty="0"/>
          </a:p>
          <a:p>
            <a:pPr fontAlgn="base"/>
            <a:r>
              <a:rPr lang="en-US" altLang="ko-KR" dirty="0"/>
              <a:t>   </a:t>
            </a:r>
            <a:r>
              <a:rPr lang="ko-KR" altLang="en-US" dirty="0"/>
              <a:t>이용한 수강신청을 권장함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2079EAE-8148-4F65-933C-83C635EE4F76}"/>
              </a:ext>
            </a:extLst>
          </p:cNvPr>
          <p:cNvSpPr/>
          <p:nvPr/>
        </p:nvSpPr>
        <p:spPr>
          <a:xfrm>
            <a:off x="6434356" y="1711354"/>
            <a:ext cx="1124125" cy="38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8C80131-7D08-4627-B7B2-C99CD3AC4B6A}"/>
              </a:ext>
            </a:extLst>
          </p:cNvPr>
          <p:cNvGrpSpPr/>
          <p:nvPr/>
        </p:nvGrpSpPr>
        <p:grpSpPr>
          <a:xfrm>
            <a:off x="880845" y="1103152"/>
            <a:ext cx="7298422" cy="3057788"/>
            <a:chOff x="981513" y="1310682"/>
            <a:chExt cx="7298422" cy="3666184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D6EAB375-EABF-4531-A89B-E295FF23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513" y="1310682"/>
              <a:ext cx="7298422" cy="3666184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8FD6918C-316C-41E4-8A5E-D3BA599A77AE}"/>
                </a:ext>
              </a:extLst>
            </p:cNvPr>
            <p:cNvSpPr/>
            <p:nvPr/>
          </p:nvSpPr>
          <p:spPr>
            <a:xfrm>
              <a:off x="1073790" y="4253218"/>
              <a:ext cx="654342" cy="29361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282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2079EAE-8148-4F65-933C-83C635EE4F76}"/>
              </a:ext>
            </a:extLst>
          </p:cNvPr>
          <p:cNvSpPr/>
          <p:nvPr/>
        </p:nvSpPr>
        <p:spPr>
          <a:xfrm>
            <a:off x="6434356" y="1711354"/>
            <a:ext cx="1124125" cy="38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DE4DD-5469-466A-9B8B-ECEA1ACA7D8D}"/>
              </a:ext>
            </a:extLst>
          </p:cNvPr>
          <p:cNvSpPr txBox="1"/>
          <p:nvPr/>
        </p:nvSpPr>
        <p:spPr>
          <a:xfrm>
            <a:off x="645952" y="637563"/>
            <a:ext cx="1104830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b="1" dirty="0"/>
              <a:t>3-1. </a:t>
            </a:r>
            <a:r>
              <a:rPr lang="ko-KR" altLang="en-US" b="1" dirty="0"/>
              <a:t>수강신청</a:t>
            </a:r>
            <a:r>
              <a:rPr lang="en-US" altLang="ko-KR" b="1" dirty="0"/>
              <a:t>(</a:t>
            </a:r>
            <a:r>
              <a:rPr lang="ko-KR" altLang="en-US" b="1" dirty="0"/>
              <a:t>학부</a:t>
            </a:r>
            <a:r>
              <a:rPr lang="en-US" altLang="ko-KR" b="1" dirty="0"/>
              <a:t>),(</a:t>
            </a:r>
            <a:r>
              <a:rPr lang="ko-KR" altLang="en-US" b="1" dirty="0"/>
              <a:t>대학원</a:t>
            </a:r>
            <a:r>
              <a:rPr lang="en-US" altLang="ko-KR" b="1" dirty="0"/>
              <a:t>),(</a:t>
            </a:r>
            <a:r>
              <a:rPr lang="ko-KR" altLang="en-US" b="1" dirty="0"/>
              <a:t>학년제</a:t>
            </a:r>
            <a:r>
              <a:rPr lang="en-US" altLang="ko-KR" b="1" dirty="0"/>
              <a:t>)</a:t>
            </a:r>
          </a:p>
          <a:p>
            <a:pPr fontAlgn="base"/>
            <a:endParaRPr lang="en-US" altLang="ko-KR" b="1" dirty="0"/>
          </a:p>
          <a:p>
            <a:pPr fontAlgn="base"/>
            <a:endParaRPr lang="en-US" altLang="ko-KR" b="1" dirty="0"/>
          </a:p>
          <a:p>
            <a:pPr fontAlgn="base"/>
            <a:endParaRPr lang="en-US" altLang="ko-KR" b="1" dirty="0"/>
          </a:p>
          <a:p>
            <a:pPr fontAlgn="base"/>
            <a:endParaRPr lang="en-US" altLang="ko-KR" b="1" dirty="0"/>
          </a:p>
          <a:p>
            <a:pPr fontAlgn="base"/>
            <a:endParaRPr lang="en-US" altLang="ko-KR" b="1" dirty="0"/>
          </a:p>
          <a:p>
            <a:pPr fontAlgn="base"/>
            <a:endParaRPr lang="en-US" altLang="ko-KR" b="1" dirty="0"/>
          </a:p>
          <a:p>
            <a:pPr fontAlgn="base"/>
            <a:r>
              <a:rPr lang="ko-KR" altLang="en-US" sz="1600" dirty="0"/>
              <a:t>가</a:t>
            </a:r>
            <a:r>
              <a:rPr lang="en-US" altLang="ko-KR" sz="1600" dirty="0"/>
              <a:t>. </a:t>
            </a:r>
            <a:r>
              <a:rPr lang="ko-KR" altLang="en-US" sz="1600" dirty="0"/>
              <a:t>수강신청 대상교과목 조회</a:t>
            </a:r>
          </a:p>
          <a:p>
            <a:pPr fontAlgn="base"/>
            <a:r>
              <a:rPr lang="ko-KR" altLang="en-US" sz="1600" dirty="0"/>
              <a:t>  ▪ </a:t>
            </a:r>
            <a:r>
              <a:rPr lang="ko-KR" altLang="en-US" sz="1600" b="1" dirty="0" err="1"/>
              <a:t>수강신청→수강신청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학부</a:t>
            </a:r>
            <a:r>
              <a:rPr lang="en-US" altLang="ko-KR" sz="1600" b="1" dirty="0"/>
              <a:t>) </a:t>
            </a:r>
            <a:r>
              <a:rPr lang="ko-KR" altLang="en-US" sz="1600" dirty="0"/>
              <a:t>→ </a:t>
            </a:r>
            <a:r>
              <a:rPr lang="ko-KR" altLang="en-US" sz="1600" b="1" dirty="0"/>
              <a:t>대학선택→ 학과</a:t>
            </a:r>
            <a:r>
              <a:rPr lang="en-US" altLang="ko-KR" sz="1600" b="1" dirty="0"/>
              <a:t>[</a:t>
            </a:r>
            <a:r>
              <a:rPr lang="ko-KR" altLang="en-US" sz="1600" b="1" dirty="0"/>
              <a:t>전공</a:t>
            </a:r>
            <a:r>
              <a:rPr lang="en-US" altLang="ko-KR" sz="1600" b="1" dirty="0"/>
              <a:t>]</a:t>
            </a:r>
            <a:r>
              <a:rPr lang="ko-KR" altLang="en-US" sz="1600" b="1" dirty="0"/>
              <a:t>선택 →조회</a:t>
            </a:r>
            <a:endParaRPr lang="ko-KR" altLang="en-US" sz="1600" dirty="0"/>
          </a:p>
          <a:p>
            <a:pPr fontAlgn="base"/>
            <a:r>
              <a:rPr lang="en-US" altLang="ko-KR" sz="1600" b="1" dirty="0"/>
              <a:t>   ※ </a:t>
            </a:r>
            <a:r>
              <a:rPr lang="ko-KR" altLang="en-US" sz="1600" b="1" dirty="0"/>
              <a:t>대학원은 </a:t>
            </a:r>
            <a:r>
              <a:rPr lang="en-US" altLang="ko-KR" sz="1600" b="1" dirty="0"/>
              <a:t>[</a:t>
            </a:r>
            <a:r>
              <a:rPr lang="ko-KR" altLang="en-US" sz="1600" b="1" dirty="0"/>
              <a:t>수강신청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대학원</a:t>
            </a:r>
            <a:r>
              <a:rPr lang="en-US" altLang="ko-KR" sz="1600" b="1" dirty="0"/>
              <a:t>)], </a:t>
            </a:r>
            <a:r>
              <a:rPr lang="ko-KR" altLang="en-US" sz="1600" b="1" dirty="0"/>
              <a:t>학년제는 </a:t>
            </a:r>
            <a:r>
              <a:rPr lang="en-US" altLang="ko-KR" sz="1600" b="1" dirty="0"/>
              <a:t>[</a:t>
            </a:r>
            <a:r>
              <a:rPr lang="ko-KR" altLang="en-US" sz="1600" b="1" dirty="0"/>
              <a:t>수강신청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학년제</a:t>
            </a:r>
            <a:r>
              <a:rPr lang="en-US" altLang="ko-KR" sz="1600" b="1" dirty="0"/>
              <a:t>)] </a:t>
            </a:r>
            <a:r>
              <a:rPr lang="ko-KR" altLang="en-US" sz="1600" b="1" dirty="0"/>
              <a:t>선택</a:t>
            </a:r>
            <a:endParaRPr lang="ko-KR" altLang="en-US" sz="1600" dirty="0"/>
          </a:p>
          <a:p>
            <a:pPr fontAlgn="base"/>
            <a:r>
              <a:rPr lang="ko-KR" altLang="en-US" sz="1600" dirty="0"/>
              <a:t>  ▪ 해당 대학과 학과</a:t>
            </a:r>
            <a:r>
              <a:rPr lang="en-US" altLang="ko-KR" sz="1600" dirty="0"/>
              <a:t>[</a:t>
            </a:r>
            <a:r>
              <a:rPr lang="ko-KR" altLang="en-US" sz="1600" dirty="0"/>
              <a:t>전공</a:t>
            </a:r>
            <a:r>
              <a:rPr lang="en-US" altLang="ko-KR" sz="1600" dirty="0"/>
              <a:t>]</a:t>
            </a:r>
            <a:r>
              <a:rPr lang="ko-KR" altLang="en-US" sz="1600" dirty="0"/>
              <a:t>를 선택 한 후 </a:t>
            </a:r>
            <a:r>
              <a:rPr lang="en-US" altLang="ko-KR" sz="1600" dirty="0"/>
              <a:t>[</a:t>
            </a:r>
            <a:r>
              <a:rPr lang="ko-KR" altLang="en-US" sz="1600" dirty="0"/>
              <a:t>조회</a:t>
            </a:r>
            <a:r>
              <a:rPr lang="en-US" altLang="ko-KR" sz="1600" dirty="0"/>
              <a:t>]</a:t>
            </a:r>
            <a:r>
              <a:rPr lang="ko-KR" altLang="en-US" sz="1600" dirty="0"/>
              <a:t>버튼을 클릭 하면 선택한 학과</a:t>
            </a:r>
            <a:r>
              <a:rPr lang="en-US" altLang="ko-KR" sz="1600" dirty="0"/>
              <a:t>[</a:t>
            </a:r>
            <a:r>
              <a:rPr lang="ko-KR" altLang="en-US" sz="1600" dirty="0"/>
              <a:t>전공</a:t>
            </a:r>
            <a:r>
              <a:rPr lang="en-US" altLang="ko-KR" sz="1600" dirty="0"/>
              <a:t>]</a:t>
            </a:r>
            <a:r>
              <a:rPr lang="ko-KR" altLang="en-US" sz="1600" dirty="0"/>
              <a:t>의 시간표를 조회 할 수 있습니다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en-US" altLang="ko-KR" b="1" dirty="0"/>
              <a:t> </a:t>
            </a:r>
            <a:endParaRPr lang="ko-KR" altLang="en-US" dirty="0"/>
          </a:p>
          <a:p>
            <a:pPr fontAlgn="base"/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4B47E1E-2274-4F31-892B-EF03A1FA6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42415"/>
              </p:ext>
            </p:extLst>
          </p:nvPr>
        </p:nvGraphicFramePr>
        <p:xfrm>
          <a:off x="875480" y="1072662"/>
          <a:ext cx="6048502" cy="1191260"/>
        </p:xfrm>
        <a:graphic>
          <a:graphicData uri="http://schemas.openxmlformats.org/drawingml/2006/table">
            <a:tbl>
              <a:tblPr/>
              <a:tblGrid>
                <a:gridCol w="6048502">
                  <a:extLst>
                    <a:ext uri="{9D8B030D-6E8A-4147-A177-3AD203B41FA5}">
                      <a16:colId xmlns:a16="http://schemas.microsoft.com/office/drawing/2014/main" val="2692993466"/>
                    </a:ext>
                  </a:extLst>
                </a:gridCol>
              </a:tblGrid>
              <a:tr h="119126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수강희망과목예약</a:t>
                      </a:r>
                      <a:r>
                        <a:rPr lang="en-US" altLang="ko-KR" sz="12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2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학부생만 적용</a:t>
                      </a:r>
                      <a:r>
                        <a:rPr lang="en-US" altLang="ko-KR" sz="12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FF"/>
                          </a:solidFill>
                          <a:effectLst/>
                          <a:latin typeface="한컴돋움"/>
                          <a:ea typeface="한컴돋움"/>
                        </a:rPr>
                        <a:t>수강희망과목예약 기간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에 </a:t>
                      </a:r>
                      <a:r>
                        <a:rPr lang="ko-KR" altLang="en-US" sz="1000" b="1" kern="0" spc="-50" dirty="0">
                          <a:solidFill>
                            <a:srgbClr val="0000FF"/>
                          </a:solidFill>
                          <a:effectLst/>
                          <a:latin typeface="한컴돋움"/>
                          <a:ea typeface="한컴돋움"/>
                        </a:rPr>
                        <a:t>수강신청</a:t>
                      </a:r>
                      <a:r>
                        <a:rPr lang="en-US" altLang="ko-KR" sz="1000" b="1" kern="0" spc="-50" dirty="0">
                          <a:solidFill>
                            <a:srgbClr val="0000FF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ko-KR" altLang="en-US" sz="1000" b="1" kern="0" spc="-50" dirty="0">
                          <a:solidFill>
                            <a:srgbClr val="0000FF"/>
                          </a:solidFill>
                          <a:effectLst/>
                          <a:latin typeface="한컴돋움"/>
                          <a:ea typeface="한컴돋움"/>
                        </a:rPr>
                        <a:t>학부</a:t>
                      </a:r>
                      <a:r>
                        <a:rPr lang="en-US" altLang="ko-KR" sz="1000" b="1" kern="0" spc="-50" dirty="0">
                          <a:solidFill>
                            <a:srgbClr val="0000FF"/>
                          </a:solidFill>
                          <a:effectLst/>
                          <a:latin typeface="한컴돋움"/>
                          <a:ea typeface="한컴돋움"/>
                        </a:rPr>
                        <a:t>) </a:t>
                      </a:r>
                      <a:r>
                        <a:rPr lang="ko-KR" altLang="en-US" sz="1000" b="1" kern="0" spc="-50" dirty="0">
                          <a:solidFill>
                            <a:srgbClr val="0000FF"/>
                          </a:solidFill>
                          <a:effectLst/>
                          <a:latin typeface="한컴돋움"/>
                          <a:ea typeface="한컴돋움"/>
                        </a:rPr>
                        <a:t>또는 수강신청</a:t>
                      </a:r>
                      <a:r>
                        <a:rPr lang="en-US" altLang="ko-KR" sz="1000" b="1" kern="0" spc="-50" dirty="0">
                          <a:solidFill>
                            <a:srgbClr val="0000FF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ko-KR" altLang="en-US" sz="1000" b="1" kern="0" spc="-50" dirty="0">
                          <a:solidFill>
                            <a:srgbClr val="0000FF"/>
                          </a:solidFill>
                          <a:effectLst/>
                          <a:latin typeface="한컴돋움"/>
                          <a:ea typeface="한컴돋움"/>
                        </a:rPr>
                        <a:t>간편</a:t>
                      </a:r>
                      <a:r>
                        <a:rPr lang="en-US" altLang="ko-KR" sz="1000" b="1" kern="0" spc="-50" dirty="0">
                          <a:solidFill>
                            <a:srgbClr val="0000FF"/>
                          </a:solidFill>
                          <a:effectLst/>
                          <a:latin typeface="한컴돋움"/>
                          <a:ea typeface="한컴돋움"/>
                        </a:rPr>
                        <a:t>)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에서 </a:t>
                      </a:r>
                      <a:r>
                        <a:rPr lang="ko-KR" altLang="en-US" sz="1000" b="1" kern="0" spc="-50" dirty="0">
                          <a:solidFill>
                            <a:srgbClr val="0000FF"/>
                          </a:solidFill>
                          <a:effectLst/>
                          <a:latin typeface="한컴돋움"/>
                          <a:ea typeface="한컴돋움"/>
                        </a:rPr>
                        <a:t>수강신청시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컴돋움"/>
                        </a:rPr>
                        <a:t> </a:t>
                      </a:r>
                      <a:r>
                        <a:rPr lang="ko-KR" altLang="en-US" sz="1000" b="1" kern="0" spc="-50" dirty="0">
                          <a:solidFill>
                            <a:srgbClr val="0000FF"/>
                          </a:solidFill>
                          <a:effectLst/>
                          <a:latin typeface="한컴돋움"/>
                          <a:ea typeface="한컴돋움"/>
                        </a:rPr>
                        <a:t>수강희망과목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으로 </a:t>
                      </a:r>
                      <a:r>
                        <a:rPr lang="ko-KR" altLang="en-US" sz="1000" b="1" kern="0" spc="-50" dirty="0">
                          <a:solidFill>
                            <a:srgbClr val="0000FF"/>
                          </a:solidFill>
                          <a:effectLst/>
                          <a:latin typeface="한컴돋움"/>
                          <a:ea typeface="한컴돋움"/>
                        </a:rPr>
                        <a:t>예약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됨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수강희망예약 과목 중 학년별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/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공통기간 수강신청 시</a:t>
                      </a:r>
                      <a:r>
                        <a:rPr lang="en-US" altLang="ko-KR" sz="1200" b="1" kern="0" spc="-60" dirty="0">
                          <a:solidFill>
                            <a:srgbClr val="FF0000"/>
                          </a:solidFill>
                          <a:effectLst/>
                          <a:latin typeface="한컴돋움"/>
                          <a:ea typeface="한컴돋움"/>
                        </a:rPr>
                        <a:t>[12</a:t>
                      </a:r>
                      <a:r>
                        <a:rPr lang="ko-KR" altLang="en-US" sz="1200" b="1" kern="0" spc="-60" dirty="0">
                          <a:solidFill>
                            <a:srgbClr val="FF0000"/>
                          </a:solidFill>
                          <a:effectLst/>
                          <a:latin typeface="한컴돋움"/>
                          <a:ea typeface="한컴돋움"/>
                        </a:rPr>
                        <a:t>페이지 참고</a:t>
                      </a:r>
                      <a:r>
                        <a:rPr lang="en-US" altLang="ko-KR" sz="1200" b="1" kern="0" spc="-60" dirty="0">
                          <a:solidFill>
                            <a:srgbClr val="FF0000"/>
                          </a:solidFill>
                          <a:effectLst/>
                          <a:latin typeface="한컴돋움"/>
                          <a:ea typeface="한컴돋움"/>
                        </a:rPr>
                        <a:t>]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6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수강신청 </a:t>
                      </a:r>
                      <a:r>
                        <a:rPr lang="ko-KR" altLang="en-US" sz="1000" b="1" kern="0" spc="-6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메뉴</a:t>
                      </a:r>
                      <a:r>
                        <a:rPr lang="ko-KR" altLang="en-US" sz="1000" kern="0" spc="-6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→</a:t>
                      </a:r>
                      <a:r>
                        <a:rPr lang="ko-KR" altLang="en-US" sz="1000" b="1" kern="0" spc="-6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수강신청</a:t>
                      </a:r>
                      <a:r>
                        <a:rPr lang="en-US" altLang="ko-KR" sz="1000" b="1" kern="0" spc="-6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ko-KR" altLang="en-US" sz="1000" b="1" kern="0" spc="-6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수강희망과목</a:t>
                      </a:r>
                      <a:r>
                        <a:rPr lang="en-US" altLang="ko-KR" sz="1000" b="1" kern="0" spc="-6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)</a:t>
                      </a:r>
                      <a:r>
                        <a:rPr lang="ko-KR" altLang="en-US" sz="1000" kern="0" spc="-6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→</a:t>
                      </a:r>
                      <a:r>
                        <a:rPr lang="ko-KR" altLang="en-US" sz="1000" b="1" kern="0" spc="-6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수강희망과목내역</a:t>
                      </a:r>
                      <a:r>
                        <a:rPr lang="ko-KR" altLang="en-US" sz="1000" kern="0" spc="-6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에서 신속한 수강신청 가능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445567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6A7B73E4-6BE7-4FBF-A519-AA881C1F6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44" y="10721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5F8B865-0DEA-40C2-8165-D28307BB7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77" y="3632334"/>
            <a:ext cx="5940760" cy="3028623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04BCDF71-96E1-40CB-AEF7-062AB0C3B429}"/>
              </a:ext>
            </a:extLst>
          </p:cNvPr>
          <p:cNvSpPr/>
          <p:nvPr/>
        </p:nvSpPr>
        <p:spPr>
          <a:xfrm>
            <a:off x="2952925" y="4360980"/>
            <a:ext cx="469783" cy="491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DBFBFB9-BEDA-4236-94CC-D45A996F7C07}"/>
              </a:ext>
            </a:extLst>
          </p:cNvPr>
          <p:cNvSpPr/>
          <p:nvPr/>
        </p:nvSpPr>
        <p:spPr>
          <a:xfrm>
            <a:off x="3854065" y="4360980"/>
            <a:ext cx="469783" cy="491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CF10D95-9B04-46D1-B8A8-47777CA92F03}"/>
              </a:ext>
            </a:extLst>
          </p:cNvPr>
          <p:cNvSpPr/>
          <p:nvPr/>
        </p:nvSpPr>
        <p:spPr>
          <a:xfrm>
            <a:off x="4796473" y="4360980"/>
            <a:ext cx="469783" cy="491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17B6102-D41D-4377-A03E-7B2908967393}"/>
              </a:ext>
            </a:extLst>
          </p:cNvPr>
          <p:cNvSpPr/>
          <p:nvPr/>
        </p:nvSpPr>
        <p:spPr>
          <a:xfrm>
            <a:off x="6454199" y="4399747"/>
            <a:ext cx="469783" cy="491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78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2079EAE-8148-4F65-933C-83C635EE4F76}"/>
              </a:ext>
            </a:extLst>
          </p:cNvPr>
          <p:cNvSpPr/>
          <p:nvPr/>
        </p:nvSpPr>
        <p:spPr>
          <a:xfrm>
            <a:off x="6434356" y="1711354"/>
            <a:ext cx="1124125" cy="38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DE4DD-5469-466A-9B8B-ECEA1ACA7D8D}"/>
              </a:ext>
            </a:extLst>
          </p:cNvPr>
          <p:cNvSpPr txBox="1"/>
          <p:nvPr/>
        </p:nvSpPr>
        <p:spPr>
          <a:xfrm>
            <a:off x="645952" y="637563"/>
            <a:ext cx="110483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dirty="0"/>
              <a:t>나</a:t>
            </a:r>
            <a:r>
              <a:rPr lang="en-US" altLang="ko-KR" sz="1600" dirty="0"/>
              <a:t>. </a:t>
            </a:r>
            <a:r>
              <a:rPr lang="ko-KR" altLang="en-US" sz="1600" dirty="0"/>
              <a:t>수강신청</a:t>
            </a:r>
          </a:p>
          <a:p>
            <a:pPr fontAlgn="base"/>
            <a:r>
              <a:rPr lang="ko-KR" altLang="en-US" sz="1600" dirty="0"/>
              <a:t>  ▪ </a:t>
            </a:r>
            <a:r>
              <a:rPr lang="ko-KR" altLang="en-US" sz="1600" b="1" dirty="0" err="1"/>
              <a:t>교과목분반</a:t>
            </a:r>
            <a:r>
              <a:rPr lang="ko-KR" altLang="en-US" sz="1600" b="1" dirty="0"/>
              <a:t> 항목의 교과목</a:t>
            </a:r>
            <a:r>
              <a:rPr lang="en-US" altLang="ko-KR" sz="1600" b="1" dirty="0"/>
              <a:t>ID </a:t>
            </a:r>
            <a:r>
              <a:rPr lang="ko-KR" altLang="en-US" sz="1600" b="1" dirty="0"/>
              <a:t>클릭</a:t>
            </a:r>
            <a:r>
              <a:rPr lang="en-US" altLang="ko-KR" sz="1600" b="1" dirty="0">
                <a:solidFill>
                  <a:schemeClr val="accent1"/>
                </a:solidFill>
              </a:rPr>
              <a:t>[</a:t>
            </a:r>
            <a:r>
              <a:rPr lang="ko-KR" altLang="en-US" sz="1600" b="1" dirty="0" err="1">
                <a:solidFill>
                  <a:schemeClr val="accent1"/>
                </a:solidFill>
              </a:rPr>
              <a:t>파란색글씨</a:t>
            </a:r>
            <a:r>
              <a:rPr lang="en-US" altLang="ko-KR" sz="1600" b="1" dirty="0">
                <a:solidFill>
                  <a:schemeClr val="accent1"/>
                </a:solidFill>
              </a:rPr>
              <a:t>]</a:t>
            </a:r>
            <a:r>
              <a:rPr lang="ko-KR" altLang="en-US" sz="1600" b="1" dirty="0">
                <a:solidFill>
                  <a:schemeClr val="accent1"/>
                </a:solidFill>
              </a:rPr>
              <a:t> </a:t>
            </a:r>
            <a:r>
              <a:rPr lang="ko-KR" altLang="en-US" sz="1600" b="1" dirty="0"/>
              <a:t>→ 문자열코드 입력</a:t>
            </a:r>
            <a:endParaRPr lang="ko-KR" altLang="en-US" sz="1600" dirty="0"/>
          </a:p>
          <a:p>
            <a:pPr fontAlgn="base"/>
            <a:r>
              <a:rPr lang="ko-KR" altLang="en-US" sz="1600" dirty="0"/>
              <a:t>  ▪ 해당 교과목</a:t>
            </a:r>
            <a:r>
              <a:rPr lang="en-US" altLang="ko-KR" sz="1600" dirty="0"/>
              <a:t>ID</a:t>
            </a:r>
            <a:r>
              <a:rPr lang="ko-KR" altLang="en-US" sz="1600" dirty="0"/>
              <a:t>를 클릭 하게 되면</a:t>
            </a:r>
            <a:r>
              <a:rPr lang="en-US" altLang="ko-KR" sz="1600" dirty="0"/>
              <a:t>, </a:t>
            </a:r>
            <a:r>
              <a:rPr lang="ko-KR" altLang="en-US" sz="1600" dirty="0"/>
              <a:t>상단의 </a:t>
            </a:r>
            <a:r>
              <a:rPr lang="ko-KR" altLang="en-US" sz="1600" dirty="0" err="1"/>
              <a:t>팝업창</a:t>
            </a:r>
            <a:r>
              <a:rPr lang="ko-KR" altLang="en-US" sz="1600" dirty="0"/>
              <a:t> 화면이 나타나게 되며</a:t>
            </a:r>
            <a:r>
              <a:rPr lang="en-US" altLang="ko-KR" sz="1600" dirty="0"/>
              <a:t>, [</a:t>
            </a:r>
            <a:r>
              <a:rPr lang="ko-KR" altLang="en-US" sz="1600" dirty="0"/>
              <a:t>확인</a:t>
            </a:r>
            <a:r>
              <a:rPr lang="en-US" altLang="ko-KR" sz="1600" dirty="0"/>
              <a:t>]</a:t>
            </a:r>
            <a:r>
              <a:rPr lang="ko-KR" altLang="en-US" sz="1600" dirty="0"/>
              <a:t>버튼을 클릭하면</a:t>
            </a:r>
            <a:r>
              <a:rPr lang="en-US" altLang="ko-KR" sz="1600" dirty="0"/>
              <a:t>, </a:t>
            </a:r>
            <a:r>
              <a:rPr lang="ko-KR" altLang="en-US" sz="1600" dirty="0"/>
              <a:t>문자열코드 입력화면 </a:t>
            </a:r>
            <a:endParaRPr lang="en-US" altLang="ko-KR" sz="1600" dirty="0"/>
          </a:p>
          <a:p>
            <a:pPr fontAlgn="base"/>
            <a:r>
              <a:rPr lang="en-US" altLang="ko-KR" sz="1600" dirty="0"/>
              <a:t>   </a:t>
            </a:r>
            <a:r>
              <a:rPr lang="ko-KR" altLang="en-US" sz="1600" dirty="0"/>
              <a:t>으로 넘어가고</a:t>
            </a:r>
            <a:r>
              <a:rPr lang="en-US" altLang="ko-KR" sz="1600" dirty="0"/>
              <a:t>, [</a:t>
            </a:r>
            <a:r>
              <a:rPr lang="ko-KR" altLang="en-US" sz="1600" dirty="0"/>
              <a:t>취소</a:t>
            </a:r>
            <a:r>
              <a:rPr lang="en-US" altLang="ko-KR" sz="1600" dirty="0"/>
              <a:t>]</a:t>
            </a:r>
            <a:r>
              <a:rPr lang="ko-KR" altLang="en-US" sz="1600" dirty="0"/>
              <a:t>버튼을 클릭하면</a:t>
            </a:r>
            <a:r>
              <a:rPr lang="en-US" altLang="ko-KR" sz="1600" dirty="0"/>
              <a:t>, </a:t>
            </a:r>
            <a:r>
              <a:rPr lang="ko-KR" altLang="en-US" sz="1600" dirty="0"/>
              <a:t>해당 교과목</a:t>
            </a:r>
            <a:r>
              <a:rPr lang="en-US" altLang="ko-KR" sz="1600" dirty="0"/>
              <a:t>ID</a:t>
            </a:r>
            <a:r>
              <a:rPr lang="ko-KR" altLang="en-US" sz="1600" dirty="0"/>
              <a:t>의 선택을 취소합니다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</a:p>
          <a:p>
            <a:pPr fontAlgn="base"/>
            <a:r>
              <a:rPr lang="en-US" altLang="ko-KR" sz="1600" b="1" dirty="0"/>
              <a:t>   (</a:t>
            </a:r>
            <a:r>
              <a:rPr lang="ko-KR" altLang="en-US" sz="1600" dirty="0"/>
              <a:t>수강신청 기간 초기 전산망 서버 과부하 방지를 위해</a:t>
            </a:r>
            <a:r>
              <a:rPr lang="ko-KR" altLang="en-US" sz="1600" b="1" dirty="0"/>
              <a:t> </a:t>
            </a:r>
            <a:r>
              <a:rPr lang="en-US" altLang="ko-KR" sz="1600" b="1" dirty="0">
                <a:solidFill>
                  <a:srgbClr val="FF0000"/>
                </a:solidFill>
              </a:rPr>
              <a:t>9</a:t>
            </a:r>
            <a:r>
              <a:rPr lang="ko-KR" altLang="en-US" sz="1600" b="1" dirty="0">
                <a:solidFill>
                  <a:srgbClr val="FF0000"/>
                </a:solidFill>
              </a:rPr>
              <a:t>시 </a:t>
            </a:r>
            <a:r>
              <a:rPr lang="en-US" altLang="ko-KR" sz="1600" b="1" dirty="0">
                <a:solidFill>
                  <a:srgbClr val="FF0000"/>
                </a:solidFill>
              </a:rPr>
              <a:t>15</a:t>
            </a:r>
            <a:r>
              <a:rPr lang="ko-KR" altLang="en-US" sz="1600" b="1" dirty="0">
                <a:solidFill>
                  <a:srgbClr val="FF0000"/>
                </a:solidFill>
              </a:rPr>
              <a:t>분까지는 기존과 동일하게 </a:t>
            </a:r>
            <a:r>
              <a:rPr lang="en-US" altLang="ko-KR" sz="1600" b="1" dirty="0">
                <a:solidFill>
                  <a:srgbClr val="FF0000"/>
                </a:solidFill>
              </a:rPr>
              <a:t>[</a:t>
            </a:r>
            <a:r>
              <a:rPr lang="ko-KR" altLang="en-US" sz="1600" b="1" dirty="0">
                <a:solidFill>
                  <a:srgbClr val="FF0000"/>
                </a:solidFill>
              </a:rPr>
              <a:t>확인</a:t>
            </a:r>
            <a:r>
              <a:rPr lang="en-US" altLang="ko-KR" sz="1600" b="1" dirty="0">
                <a:solidFill>
                  <a:srgbClr val="FF0000"/>
                </a:solidFill>
              </a:rPr>
              <a:t>] </a:t>
            </a:r>
            <a:r>
              <a:rPr lang="ko-KR" altLang="en-US" sz="1600" b="1" dirty="0">
                <a:solidFill>
                  <a:srgbClr val="FF0000"/>
                </a:solidFill>
              </a:rPr>
              <a:t>버튼 </a:t>
            </a:r>
            <a:r>
              <a:rPr lang="ko-KR" altLang="en-US" sz="1600" b="1" dirty="0" err="1">
                <a:solidFill>
                  <a:srgbClr val="FF0000"/>
                </a:solidFill>
              </a:rPr>
              <a:t>클릭시</a:t>
            </a:r>
            <a:r>
              <a:rPr lang="ko-KR" altLang="en-US" sz="1600" b="1" dirty="0">
                <a:solidFill>
                  <a:srgbClr val="FF0000"/>
                </a:solidFill>
              </a:rPr>
              <a:t> 교과목 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pPr fontAlgn="base"/>
            <a:r>
              <a:rPr lang="en-US" altLang="ko-KR" sz="1600" b="1" dirty="0">
                <a:solidFill>
                  <a:srgbClr val="FF0000"/>
                </a:solidFill>
              </a:rPr>
              <a:t>   </a:t>
            </a:r>
            <a:r>
              <a:rPr lang="ko-KR" altLang="en-US" sz="1600" b="1" dirty="0">
                <a:solidFill>
                  <a:srgbClr val="FF0000"/>
                </a:solidFill>
              </a:rPr>
              <a:t>수강신청 완료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문자열 입력화면 생략</a:t>
            </a:r>
            <a:r>
              <a:rPr lang="en-US" altLang="ko-KR" sz="1600" b="1" dirty="0">
                <a:solidFill>
                  <a:srgbClr val="FF0000"/>
                </a:solidFill>
              </a:rPr>
              <a:t>))</a:t>
            </a:r>
            <a:endParaRPr lang="ko-KR" altLang="en-US" sz="1600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DDCD60E-67E1-429A-87C8-19A1E8D0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45" y="2484222"/>
            <a:ext cx="8674217" cy="280202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119E2EC-5E68-487E-9699-9C9A6173C11C}"/>
              </a:ext>
            </a:extLst>
          </p:cNvPr>
          <p:cNvSpPr/>
          <p:nvPr/>
        </p:nvSpPr>
        <p:spPr>
          <a:xfrm>
            <a:off x="8766496" y="2344619"/>
            <a:ext cx="604008" cy="68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63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2079EAE-8148-4F65-933C-83C635EE4F76}"/>
              </a:ext>
            </a:extLst>
          </p:cNvPr>
          <p:cNvSpPr/>
          <p:nvPr/>
        </p:nvSpPr>
        <p:spPr>
          <a:xfrm>
            <a:off x="6434356" y="1711354"/>
            <a:ext cx="1124125" cy="38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DE4DD-5469-466A-9B8B-ECEA1ACA7D8D}"/>
              </a:ext>
            </a:extLst>
          </p:cNvPr>
          <p:cNvSpPr txBox="1"/>
          <p:nvPr/>
        </p:nvSpPr>
        <p:spPr>
          <a:xfrm>
            <a:off x="704675" y="684422"/>
            <a:ext cx="110483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b="1" dirty="0">
                <a:solidFill>
                  <a:srgbClr val="0070C0"/>
                </a:solidFill>
              </a:rPr>
              <a:t>하단 </a:t>
            </a:r>
            <a:r>
              <a:rPr lang="ko-KR" altLang="en-US" sz="1600" b="1" dirty="0" err="1">
                <a:solidFill>
                  <a:srgbClr val="0070C0"/>
                </a:solidFill>
              </a:rPr>
              <a:t>필수입력사항</a:t>
            </a:r>
            <a:r>
              <a:rPr lang="ko-KR" altLang="en-US" sz="1600" b="1" dirty="0">
                <a:solidFill>
                  <a:srgbClr val="0070C0"/>
                </a:solidFill>
              </a:rPr>
              <a:t> 옆에 보이는 </a:t>
            </a:r>
            <a:r>
              <a:rPr lang="en-US" altLang="ko-KR" sz="1600" b="1" dirty="0">
                <a:solidFill>
                  <a:srgbClr val="0070C0"/>
                </a:solidFill>
              </a:rPr>
              <a:t>4</a:t>
            </a:r>
            <a:r>
              <a:rPr lang="ko-KR" altLang="en-US" sz="1600" b="1" dirty="0">
                <a:solidFill>
                  <a:srgbClr val="0070C0"/>
                </a:solidFill>
              </a:rPr>
              <a:t>글자 문자열을 빈칸에 입력하고 </a:t>
            </a:r>
            <a:r>
              <a:rPr lang="en-US" altLang="ko-KR" sz="1600" b="1" dirty="0">
                <a:solidFill>
                  <a:srgbClr val="0070C0"/>
                </a:solidFill>
              </a:rPr>
              <a:t>[</a:t>
            </a:r>
            <a:r>
              <a:rPr lang="ko-KR" altLang="en-US" sz="1600" b="1" dirty="0">
                <a:solidFill>
                  <a:srgbClr val="0070C0"/>
                </a:solidFill>
              </a:rPr>
              <a:t>신청</a:t>
            </a:r>
            <a:r>
              <a:rPr lang="en-US" altLang="ko-KR" sz="1600" b="1" dirty="0">
                <a:solidFill>
                  <a:srgbClr val="0070C0"/>
                </a:solidFill>
              </a:rPr>
              <a:t>]</a:t>
            </a:r>
            <a:r>
              <a:rPr lang="ko-KR" altLang="en-US" sz="1600" b="1" dirty="0">
                <a:solidFill>
                  <a:srgbClr val="0070C0"/>
                </a:solidFill>
              </a:rPr>
              <a:t>버튼을 누르면</a:t>
            </a:r>
            <a:endParaRPr lang="ko-KR" altLang="en-US" sz="1600" dirty="0">
              <a:solidFill>
                <a:srgbClr val="0070C0"/>
              </a:solidFill>
            </a:endParaRPr>
          </a:p>
          <a:p>
            <a:pPr fontAlgn="base"/>
            <a:r>
              <a:rPr lang="ko-KR" altLang="en-US" sz="1600" b="1" dirty="0">
                <a:solidFill>
                  <a:srgbClr val="0070C0"/>
                </a:solidFill>
              </a:rPr>
              <a:t>해당 교과목 수강신청이 완료되고</a:t>
            </a:r>
            <a:r>
              <a:rPr lang="en-US" altLang="ko-KR" sz="1600" b="1" dirty="0">
                <a:solidFill>
                  <a:srgbClr val="0070C0"/>
                </a:solidFill>
              </a:rPr>
              <a:t>, [Close]</a:t>
            </a:r>
            <a:r>
              <a:rPr lang="ko-KR" altLang="en-US" sz="1600" b="1" dirty="0">
                <a:solidFill>
                  <a:srgbClr val="0070C0"/>
                </a:solidFill>
              </a:rPr>
              <a:t>버튼을 누르면 해당 교과목 수강신청이 되지 않습니다</a:t>
            </a:r>
            <a:r>
              <a:rPr lang="en-US" altLang="ko-KR" sz="1600" b="1" dirty="0">
                <a:solidFill>
                  <a:srgbClr val="0070C0"/>
                </a:solidFill>
              </a:rPr>
              <a:t>.</a:t>
            </a:r>
            <a:endParaRPr lang="ko-KR" altLang="en-US" sz="1600" dirty="0">
              <a:solidFill>
                <a:srgbClr val="0070C0"/>
              </a:solidFill>
            </a:endParaRPr>
          </a:p>
          <a:p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119E2EC-5E68-487E-9699-9C9A6173C11C}"/>
              </a:ext>
            </a:extLst>
          </p:cNvPr>
          <p:cNvSpPr/>
          <p:nvPr/>
        </p:nvSpPr>
        <p:spPr>
          <a:xfrm>
            <a:off x="8766496" y="2344619"/>
            <a:ext cx="604008" cy="68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3EED437-B6E5-4106-8538-C5AA480A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1711354"/>
            <a:ext cx="7381875" cy="360045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91A84FF-1A13-4A4F-AD76-00625C3A3640}"/>
              </a:ext>
            </a:extLst>
          </p:cNvPr>
          <p:cNvSpPr/>
          <p:nvPr/>
        </p:nvSpPr>
        <p:spPr>
          <a:xfrm>
            <a:off x="7323589" y="3429000"/>
            <a:ext cx="755009" cy="385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35EEECA-D3AA-4F5E-B94E-0A07B9D21B90}"/>
              </a:ext>
            </a:extLst>
          </p:cNvPr>
          <p:cNvSpPr/>
          <p:nvPr/>
        </p:nvSpPr>
        <p:spPr>
          <a:xfrm>
            <a:off x="3687071" y="3814893"/>
            <a:ext cx="1631549" cy="580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80F966-F46B-4B61-BF72-58389069C923}"/>
              </a:ext>
            </a:extLst>
          </p:cNvPr>
          <p:cNvSpPr txBox="1"/>
          <p:nvPr/>
        </p:nvSpPr>
        <p:spPr>
          <a:xfrm>
            <a:off x="2097466" y="3437281"/>
            <a:ext cx="206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9V9X</a:t>
            </a:r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33D7CDF-1CD3-42DF-AE88-46ED2C1D1DF7}"/>
              </a:ext>
            </a:extLst>
          </p:cNvPr>
          <p:cNvSpPr/>
          <p:nvPr/>
        </p:nvSpPr>
        <p:spPr>
          <a:xfrm>
            <a:off x="2097466" y="3420719"/>
            <a:ext cx="755009" cy="385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50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2079EAE-8148-4F65-933C-83C635EE4F76}"/>
              </a:ext>
            </a:extLst>
          </p:cNvPr>
          <p:cNvSpPr/>
          <p:nvPr/>
        </p:nvSpPr>
        <p:spPr>
          <a:xfrm>
            <a:off x="6434356" y="1711354"/>
            <a:ext cx="1124125" cy="38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119E2EC-5E68-487E-9699-9C9A6173C11C}"/>
              </a:ext>
            </a:extLst>
          </p:cNvPr>
          <p:cNvSpPr/>
          <p:nvPr/>
        </p:nvSpPr>
        <p:spPr>
          <a:xfrm>
            <a:off x="8766496" y="2344619"/>
            <a:ext cx="604008" cy="68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B802F-CB91-4D58-A8A4-39CBDF6ECF2F}"/>
              </a:ext>
            </a:extLst>
          </p:cNvPr>
          <p:cNvSpPr txBox="1"/>
          <p:nvPr/>
        </p:nvSpPr>
        <p:spPr>
          <a:xfrm>
            <a:off x="645952" y="637563"/>
            <a:ext cx="11048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dirty="0"/>
              <a:t>다</a:t>
            </a:r>
            <a:r>
              <a:rPr lang="en-US" altLang="ko-KR" sz="1600" dirty="0"/>
              <a:t>. </a:t>
            </a:r>
            <a:r>
              <a:rPr lang="ko-KR" altLang="en-US" sz="1600" dirty="0"/>
              <a:t>수강신청 화면 조회</a:t>
            </a:r>
            <a:endParaRPr lang="en-US" altLang="ko-KR" sz="1600" dirty="0"/>
          </a:p>
          <a:p>
            <a:pPr fontAlgn="base"/>
            <a:endParaRPr lang="ko-KR" altLang="en-US" sz="1600" dirty="0"/>
          </a:p>
          <a:p>
            <a:pPr fontAlgn="base"/>
            <a:r>
              <a:rPr lang="ko-KR" altLang="en-US" sz="1600" dirty="0"/>
              <a:t>▪ </a:t>
            </a:r>
            <a:r>
              <a:rPr lang="ko-KR" altLang="en-US" sz="1600" b="1" dirty="0"/>
              <a:t>수강신청화면 조회 </a:t>
            </a:r>
            <a:r>
              <a:rPr lang="en-US" altLang="ko-KR" sz="1600" dirty="0"/>
              <a:t>(</a:t>
            </a:r>
            <a:r>
              <a:rPr lang="ko-KR" altLang="en-US" sz="1600" dirty="0"/>
              <a:t>선택한 교과목이</a:t>
            </a:r>
            <a:r>
              <a:rPr lang="ko-KR" altLang="en-US" sz="1600" b="1" dirty="0"/>
              <a:t> </a:t>
            </a:r>
            <a:r>
              <a:rPr lang="ko-KR" altLang="en-US" sz="1600" b="1" dirty="0" err="1"/>
              <a:t>수강신청된</a:t>
            </a:r>
            <a:r>
              <a:rPr lang="ko-KR" altLang="en-US" sz="1600" b="1" dirty="0"/>
              <a:t> 상태의 화면</a:t>
            </a:r>
            <a:r>
              <a:rPr lang="ko-KR" altLang="en-US" sz="1600" dirty="0"/>
              <a:t>입니다</a:t>
            </a:r>
            <a:r>
              <a:rPr lang="en-US" altLang="ko-KR" sz="1600" dirty="0"/>
              <a:t>.)</a:t>
            </a:r>
            <a:endParaRPr lang="ko-KR" altLang="en-US" sz="1600" dirty="0"/>
          </a:p>
          <a:p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FF0EAE9-5B00-4224-958E-B763DFBA3E11}"/>
              </a:ext>
            </a:extLst>
          </p:cNvPr>
          <p:cNvGrpSpPr/>
          <p:nvPr/>
        </p:nvGrpSpPr>
        <p:grpSpPr>
          <a:xfrm>
            <a:off x="736876" y="1501629"/>
            <a:ext cx="8885296" cy="4588779"/>
            <a:chOff x="736876" y="1436615"/>
            <a:chExt cx="8829741" cy="4653793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9EB86979-1056-4580-B2A6-C50C1BE89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876" y="1436615"/>
              <a:ext cx="8829741" cy="4653793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6F6F3A39-036C-4503-814D-04EEF5C602ED}"/>
                </a:ext>
              </a:extLst>
            </p:cNvPr>
            <p:cNvSpPr/>
            <p:nvPr/>
          </p:nvSpPr>
          <p:spPr>
            <a:xfrm>
              <a:off x="3632433" y="2575420"/>
              <a:ext cx="528506" cy="587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9D22FE6-2E63-48CC-9A8E-A2F0AF80CDF8}"/>
                </a:ext>
              </a:extLst>
            </p:cNvPr>
            <p:cNvSpPr/>
            <p:nvPr/>
          </p:nvSpPr>
          <p:spPr>
            <a:xfrm>
              <a:off x="4887493" y="2617365"/>
              <a:ext cx="528506" cy="587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7FB1FC0-BDA3-4400-91A0-CD7DB8ECE9F3}"/>
                </a:ext>
              </a:extLst>
            </p:cNvPr>
            <p:cNvSpPr/>
            <p:nvPr/>
          </p:nvSpPr>
          <p:spPr>
            <a:xfrm>
              <a:off x="6247497" y="2678133"/>
              <a:ext cx="528506" cy="587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D029303A-D3AA-44D9-A9AD-4C229DB79CEC}"/>
                </a:ext>
              </a:extLst>
            </p:cNvPr>
            <p:cNvSpPr/>
            <p:nvPr/>
          </p:nvSpPr>
          <p:spPr>
            <a:xfrm>
              <a:off x="8758662" y="2669745"/>
              <a:ext cx="604008" cy="683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075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2079EAE-8148-4F65-933C-83C635EE4F76}"/>
              </a:ext>
            </a:extLst>
          </p:cNvPr>
          <p:cNvSpPr/>
          <p:nvPr/>
        </p:nvSpPr>
        <p:spPr>
          <a:xfrm>
            <a:off x="6434356" y="1711354"/>
            <a:ext cx="1124125" cy="38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119E2EC-5E68-487E-9699-9C9A6173C11C}"/>
              </a:ext>
            </a:extLst>
          </p:cNvPr>
          <p:cNvSpPr/>
          <p:nvPr/>
        </p:nvSpPr>
        <p:spPr>
          <a:xfrm>
            <a:off x="8766496" y="2344619"/>
            <a:ext cx="604008" cy="68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B802F-CB91-4D58-A8A4-39CBDF6ECF2F}"/>
              </a:ext>
            </a:extLst>
          </p:cNvPr>
          <p:cNvSpPr txBox="1"/>
          <p:nvPr/>
        </p:nvSpPr>
        <p:spPr>
          <a:xfrm>
            <a:off x="645952" y="637563"/>
            <a:ext cx="110483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dirty="0"/>
              <a:t>라</a:t>
            </a:r>
            <a:r>
              <a:rPr lang="en-US" altLang="ko-KR" sz="1600" dirty="0"/>
              <a:t>. </a:t>
            </a:r>
            <a:r>
              <a:rPr lang="ko-KR" altLang="en-US" sz="1600" dirty="0"/>
              <a:t>수강신청 삭제</a:t>
            </a:r>
          </a:p>
          <a:p>
            <a:pPr fontAlgn="base"/>
            <a:endParaRPr lang="en-US" altLang="ko-KR" sz="1600" dirty="0"/>
          </a:p>
          <a:p>
            <a:pPr fontAlgn="base"/>
            <a:r>
              <a:rPr lang="ko-KR" altLang="en-US" sz="1600" dirty="0"/>
              <a:t>▪ </a:t>
            </a:r>
            <a:r>
              <a:rPr lang="en-US" altLang="ko-KR" sz="1600" dirty="0"/>
              <a:t>[</a:t>
            </a:r>
            <a:r>
              <a:rPr lang="ko-KR" altLang="en-US" sz="1600" dirty="0"/>
              <a:t>수강신청내역</a:t>
            </a:r>
            <a:r>
              <a:rPr lang="en-US" altLang="ko-KR" sz="1600" dirty="0"/>
              <a:t>]</a:t>
            </a:r>
            <a:r>
              <a:rPr lang="ko-KR" altLang="en-US" sz="1600" dirty="0"/>
              <a:t>화면에서 해당 교과목</a:t>
            </a:r>
            <a:r>
              <a:rPr lang="en-US" altLang="ko-KR" sz="1600" dirty="0"/>
              <a:t>ID</a:t>
            </a:r>
            <a:r>
              <a:rPr lang="ko-KR" altLang="en-US" sz="1600" dirty="0"/>
              <a:t>의 </a:t>
            </a:r>
            <a:r>
              <a:rPr lang="en-US" altLang="ko-KR" sz="1600" dirty="0"/>
              <a:t>[Delete]</a:t>
            </a:r>
            <a:r>
              <a:rPr lang="ko-KR" altLang="en-US" sz="1600" dirty="0"/>
              <a:t>버튼을 클릭하면</a:t>
            </a:r>
            <a:r>
              <a:rPr lang="en-US" altLang="ko-KR" sz="1600" dirty="0"/>
              <a:t>, </a:t>
            </a:r>
            <a:r>
              <a:rPr lang="ko-KR" altLang="en-US" sz="1600" dirty="0"/>
              <a:t>아래와 같이 해당 팝업이 나타나고</a:t>
            </a:r>
            <a:r>
              <a:rPr lang="en-US" altLang="ko-KR" sz="1600" dirty="0"/>
              <a:t>, [</a:t>
            </a:r>
            <a:r>
              <a:rPr lang="ko-KR" altLang="en-US" sz="1600" dirty="0"/>
              <a:t>확인</a:t>
            </a:r>
            <a:r>
              <a:rPr lang="en-US" altLang="ko-KR" sz="1600" dirty="0"/>
              <a:t>]</a:t>
            </a:r>
            <a:r>
              <a:rPr lang="ko-KR" altLang="en-US" sz="1600" dirty="0"/>
              <a:t>버튼을  </a:t>
            </a:r>
            <a:endParaRPr lang="en-US" altLang="ko-KR" sz="1600" dirty="0"/>
          </a:p>
          <a:p>
            <a:pPr fontAlgn="base"/>
            <a:r>
              <a:rPr lang="en-US" altLang="ko-KR" sz="1600" dirty="0"/>
              <a:t>  </a:t>
            </a:r>
            <a:r>
              <a:rPr lang="ko-KR" altLang="en-US" sz="1600" dirty="0"/>
              <a:t>클릭하면 해당 강좌에 대해서 수강신청삭제를 </a:t>
            </a:r>
            <a:r>
              <a:rPr lang="ko-KR" altLang="en-US" sz="1600"/>
              <a:t>할 수 있습니다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endParaRPr lang="ko-KR" altLang="en-US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49C66CF-DDCE-4B6F-9819-04187E3391BB}"/>
              </a:ext>
            </a:extLst>
          </p:cNvPr>
          <p:cNvGrpSpPr/>
          <p:nvPr/>
        </p:nvGrpSpPr>
        <p:grpSpPr>
          <a:xfrm>
            <a:off x="1074490" y="1879133"/>
            <a:ext cx="8472182" cy="4442601"/>
            <a:chOff x="1032545" y="1619075"/>
            <a:chExt cx="8690296" cy="4702660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5B019367-ACF1-4FFB-BD3A-F9FD7616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545" y="1619075"/>
              <a:ext cx="8690296" cy="4702660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4F34783-5A1B-41F9-81BF-D416066F6D32}"/>
                </a:ext>
              </a:extLst>
            </p:cNvPr>
            <p:cNvSpPr/>
            <p:nvPr/>
          </p:nvSpPr>
          <p:spPr>
            <a:xfrm>
              <a:off x="3842158" y="2944536"/>
              <a:ext cx="486561" cy="484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DD309E04-6784-49F9-952C-6CB97ADCF793}"/>
                </a:ext>
              </a:extLst>
            </p:cNvPr>
            <p:cNvSpPr/>
            <p:nvPr/>
          </p:nvSpPr>
          <p:spPr>
            <a:xfrm>
              <a:off x="5009625" y="2944536"/>
              <a:ext cx="486561" cy="484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5BD70EEE-5F69-48AD-9E14-32922E021A61}"/>
                </a:ext>
              </a:extLst>
            </p:cNvPr>
            <p:cNvSpPr/>
            <p:nvPr/>
          </p:nvSpPr>
          <p:spPr>
            <a:xfrm>
              <a:off x="6304327" y="2944536"/>
              <a:ext cx="604008" cy="484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932E1A40-B827-491C-9ED7-905CBE84B8FF}"/>
                </a:ext>
              </a:extLst>
            </p:cNvPr>
            <p:cNvSpPr/>
            <p:nvPr/>
          </p:nvSpPr>
          <p:spPr>
            <a:xfrm>
              <a:off x="8896528" y="2925660"/>
              <a:ext cx="604008" cy="70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275EB5D4-8466-4570-94AF-0C1A71133444}"/>
                </a:ext>
              </a:extLst>
            </p:cNvPr>
            <p:cNvSpPr/>
            <p:nvPr/>
          </p:nvSpPr>
          <p:spPr>
            <a:xfrm>
              <a:off x="5868098" y="2036428"/>
              <a:ext cx="604007" cy="484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E67F2DD4-AC1A-431F-8DE6-735CE74EF6FB}"/>
                </a:ext>
              </a:extLst>
            </p:cNvPr>
            <p:cNvSpPr/>
            <p:nvPr/>
          </p:nvSpPr>
          <p:spPr>
            <a:xfrm>
              <a:off x="9068500" y="4323122"/>
              <a:ext cx="604007" cy="484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244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866</Words>
  <Application>Microsoft Office PowerPoint</Application>
  <PresentationFormat>와이드스크린</PresentationFormat>
  <Paragraphs>216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맑은 고딕</vt:lpstr>
      <vt:lpstr>한양신명조</vt:lpstr>
      <vt:lpstr>한컴돋움</vt:lpstr>
      <vt:lpstr>Arial</vt:lpstr>
      <vt:lpstr>Wingdings</vt:lpstr>
      <vt:lpstr>Office 테마</vt:lpstr>
      <vt:lpstr>수강신청 프로그램  사용 설명서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수강신청 프로그램 사용 설명서</dc:title>
  <dc:creator>USER</dc:creator>
  <cp:lastModifiedBy>user</cp:lastModifiedBy>
  <cp:revision>11</cp:revision>
  <dcterms:created xsi:type="dcterms:W3CDTF">2022-10-20T00:46:16Z</dcterms:created>
  <dcterms:modified xsi:type="dcterms:W3CDTF">2023-01-09T02:51:04Z</dcterms:modified>
</cp:coreProperties>
</file>