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ContentType="application/vnd.openxmlformats-officedocument.custom-properties+xml" PartName="/docProps/custom.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arget="docProps/custom.xml" Type="http://schemas.openxmlformats.org/officeDocument/2006/relationships/custom-properties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</p:sldIdLst>
  <p:sldSz cx="12192000" cy="6858000"/>
  <p:notesSz cx="6797675" cy="9926638"/>
  <p:embeddedFontLst>
    <p:embeddedFont>
      <p:font typeface="Malgun Gothic Semilight" panose="020B0502040204020203" pitchFamily="50" charset="-127"/>
      <p:regular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4F7"/>
    <a:srgbClr val="FBFCFF"/>
    <a:srgbClr val="E8EFFE"/>
    <a:srgbClr val="D6E2FE"/>
    <a:srgbClr val="203864"/>
    <a:srgbClr val="FFDDDD"/>
    <a:srgbClr val="FFF7F7"/>
    <a:srgbClr val="FD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6662356-988F-1CCB-D05D-9ADBD322FC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9C4FF5A-B335-82B2-1A9A-BAFDA26871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45EADCF-61EA-FECB-D4C6-9CAA98FD3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EC40-9DA1-444F-ADAD-D9BF783ECDFD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102772B-CF7C-DCD9-BAA9-29C4024AA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A075F72-870F-7420-DA42-CED65F3C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5814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94BA58-5413-3AAE-393C-A1601E90A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A93FE2C-B7CE-3A3E-A4DE-1146B826A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871754E-CDA3-232B-CD0E-A5809FCAE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EC40-9DA1-444F-ADAD-D9BF783ECDFD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0DFB993-6169-148D-E6F9-F3EB363FC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4677496-F4AF-6AC9-0923-868A9B4C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3607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903D39C-00EF-E9F7-CE84-0ACBC0A3E6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B4174B9-EB07-85CD-093E-A86C66AA46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29BD5E4-5718-252D-3DAA-B6EB3C05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EC40-9DA1-444F-ADAD-D9BF783ECDFD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8B3F171-10FE-E900-B1F2-535951126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6B9FBC0-9962-1199-7CFB-1EFA8827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9716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F3D354-862B-62B0-972C-CA0F87AE3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A756788-3F0A-8F49-6399-A768D4E23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7ACC98E-7288-2313-BEC6-989C987F1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EC40-9DA1-444F-ADAD-D9BF783ECDFD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1AB3529-5550-70A1-F85B-FF8E97DE9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6B5C75B-2030-8588-F219-DE247EAA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057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1C5866C-19FE-6D8E-82ED-74772EA0A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F8B7DE2-3015-31C3-8B86-7FDE8AA3C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BE725C4-E47F-5571-BD53-65111CEE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EC40-9DA1-444F-ADAD-D9BF783ECDFD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5E302E7-8E4D-EFA0-CE0A-A1D3592A6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877D025-C782-454D-6299-12512FF7E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8971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D4E8910-E2B1-7C90-7390-CD9B7B9C3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78D9468-F50B-ED1E-8290-89AAA5A9B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784D968-959E-5569-DE04-90F3D9A08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B34EDCF-575D-BFB9-85B2-7742E94CE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EC40-9DA1-444F-ADAD-D9BF783ECDFD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03A5540-F415-167F-22F9-269EBBD1E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9CB619D-6E75-3C7E-2606-1277DAFC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8190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3EECC91-E7F4-B80C-D0EA-FE77611AA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DE98C2A-691B-8623-9822-CD77C963D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9D1A769-6050-9A21-1001-A40BBD5EE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4C66977-66B0-5BEC-D54B-3ED85FB5FD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522D0A0-049C-D693-C4A1-D757726E9C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7832BD8-6711-C006-EE43-ECBA0EFE9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EC40-9DA1-444F-ADAD-D9BF783ECDFD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C8A1123-2F9C-9B71-74E3-0F82DB1B0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909461F-D63E-FF27-4740-11014BC70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2266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56B0113-25C2-6FE3-693E-FAD5B943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783CA37-339F-1B11-1584-299BC6CF3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EC40-9DA1-444F-ADAD-D9BF783ECDFD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DE032D8-1D60-4AF0-3A51-B5988B42A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60528C9-A2B2-FA8D-B2B2-A1715E76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6641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1083BCB-A75B-32BF-C290-D90CB43D4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EC40-9DA1-444F-ADAD-D9BF783ECDFD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6FE5C83C-2103-6458-D697-3A6DAD94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F72E38D-862C-F921-1768-BCC09082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0835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5775EF-6B4D-1C31-B74E-91CA8E9D8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4758EFE-349A-2F93-369D-D4893D767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80DA2FA-00E3-9D05-63C8-0CEE3D1BB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3FC592E-6A88-0A75-F0A6-925B4FDBD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EC40-9DA1-444F-ADAD-D9BF783ECDFD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E1D0161-92D9-5617-DF19-25D9FD4EF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BB0E5C2-C74D-7767-3458-FC3B672C1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3236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D4704B-26D0-207B-F676-22A8A765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27C75E7-288A-1C17-534F-B3FCC9C064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71304E1-893E-044B-5E81-45E41005AE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2DB9786-C34D-B065-10AB-D7F01DEDC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3EC40-9DA1-444F-ADAD-D9BF783ECDFD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2349FE5-7B1F-6261-FB46-0C9410B66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3832814-F103-8381-AE9E-80CE27A05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679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0EE8A94-AD9C-D328-9DA6-F1BB03576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4A7A5AF-C72C-799C-359B-C60B225B8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0DD0986-1C8C-77EA-6774-CA5E57716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3EC40-9DA1-444F-ADAD-D9BF783ECDFD}" type="datetimeFigureOut">
              <a:rPr lang="ko-KR" altLang="en-US" smtClean="0"/>
              <a:t>2024-09-12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63B0DCF-915E-A2EF-B77E-724829F28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1C8FED-749A-B3A5-63F9-06A4054DE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8C2AE-1076-40E8-A9FD-678D9569E4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799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그래픽 201">
            <a:extLst>
              <a:ext uri="{FF2B5EF4-FFF2-40B4-BE49-F238E27FC236}">
                <a16:creationId xmlns:a16="http://schemas.microsoft.com/office/drawing/2014/main" id="{801908B3-4F37-08A9-B747-AD9556648155}"/>
              </a:ext>
            </a:extLst>
          </p:cNvPr>
          <p:cNvSpPr/>
          <p:nvPr/>
        </p:nvSpPr>
        <p:spPr>
          <a:xfrm>
            <a:off x="-1" y="0"/>
            <a:ext cx="9858375" cy="6858000"/>
          </a:xfrm>
          <a:custGeom>
            <a:avLst/>
            <a:gdLst>
              <a:gd name="connsiteX0" fmla="*/ 0 w 7396162"/>
              <a:gd name="connsiteY0" fmla="*/ 0 h 5143500"/>
              <a:gd name="connsiteX1" fmla="*/ 7396163 w 7396162"/>
              <a:gd name="connsiteY1" fmla="*/ 0 h 5143500"/>
              <a:gd name="connsiteX2" fmla="*/ 7396163 w 7396162"/>
              <a:gd name="connsiteY2" fmla="*/ 5143500 h 5143500"/>
              <a:gd name="connsiteX3" fmla="*/ 0 w 7396162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6162" h="5143500">
                <a:moveTo>
                  <a:pt x="0" y="0"/>
                </a:moveTo>
                <a:lnTo>
                  <a:pt x="7396163" y="0"/>
                </a:lnTo>
                <a:lnTo>
                  <a:pt x="7396163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2564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18" name="그래픽 208">
            <a:extLst>
              <a:ext uri="{FF2B5EF4-FFF2-40B4-BE49-F238E27FC236}">
                <a16:creationId xmlns:a16="http://schemas.microsoft.com/office/drawing/2014/main" id="{0A3D8DA5-FFDE-84F3-8017-4CD27F04EBA9}"/>
              </a:ext>
            </a:extLst>
          </p:cNvPr>
          <p:cNvSpPr/>
          <p:nvPr/>
        </p:nvSpPr>
        <p:spPr>
          <a:xfrm>
            <a:off x="6296025" y="522732"/>
            <a:ext cx="5327650" cy="5812536"/>
          </a:xfrm>
          <a:custGeom>
            <a:avLst/>
            <a:gdLst>
              <a:gd name="connsiteX0" fmla="*/ 0 w 5327650"/>
              <a:gd name="connsiteY0" fmla="*/ 0 h 5812536"/>
              <a:gd name="connsiteX1" fmla="*/ 5327650 w 5327650"/>
              <a:gd name="connsiteY1" fmla="*/ 0 h 5812536"/>
              <a:gd name="connsiteX2" fmla="*/ 5327650 w 5327650"/>
              <a:gd name="connsiteY2" fmla="*/ 5812536 h 5812536"/>
              <a:gd name="connsiteX3" fmla="*/ 0 w 5327650"/>
              <a:gd name="connsiteY3" fmla="*/ 5812536 h 581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7650" h="5812536">
                <a:moveTo>
                  <a:pt x="0" y="0"/>
                </a:moveTo>
                <a:lnTo>
                  <a:pt x="5327650" y="0"/>
                </a:lnTo>
                <a:lnTo>
                  <a:pt x="5327650" y="5812536"/>
                </a:lnTo>
                <a:lnTo>
                  <a:pt x="0" y="5812536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27DFC158-40B8-4126-4EEB-2A0585140F09}"/>
              </a:ext>
            </a:extLst>
          </p:cNvPr>
          <p:cNvSpPr txBox="1"/>
          <p:nvPr/>
        </p:nvSpPr>
        <p:spPr>
          <a:xfrm>
            <a:off x="3551565" y="5599404"/>
            <a:ext cx="2585964" cy="7654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altLang="ko-KR" sz="16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_Pro Bold" panose="00000800000000000000" pitchFamily="50" charset="-127"/>
              </a:rPr>
              <a:t>2024. 00. 00</a:t>
            </a:r>
          </a:p>
          <a:p>
            <a:pPr algn="r">
              <a:lnSpc>
                <a:spcPts val="2800"/>
              </a:lnSpc>
            </a:pPr>
            <a:r>
              <a:rPr lang="ko-KR" altLang="en-US" sz="16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_Pro Bold" panose="00000800000000000000" pitchFamily="50" charset="-127"/>
              </a:rPr>
              <a:t>발표자 </a:t>
            </a:r>
            <a:r>
              <a:rPr lang="ko-KR" altLang="en-US" sz="1600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_Pro Bold" panose="00000800000000000000" pitchFamily="50" charset="-127"/>
              </a:rPr>
              <a:t>ㅇㅇ대학교</a:t>
            </a:r>
            <a:r>
              <a:rPr lang="ko-KR" altLang="en-US" sz="16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_Pro Bold" panose="00000800000000000000" pitchFamily="50" charset="-127"/>
              </a:rPr>
              <a:t> </a:t>
            </a:r>
            <a:r>
              <a:rPr lang="ko-KR" altLang="en-US" sz="1600" dirty="0" err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KoPubWorld돋움체_Pro Bold" panose="00000800000000000000" pitchFamily="50" charset="-127"/>
              </a:rPr>
              <a:t>ㅇㅇㅇ</a:t>
            </a:r>
            <a:endParaRPr lang="en-US" altLang="ko-KR" sz="16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KoPubWorld돋움체_Pro Bold" panose="00000800000000000000" pitchFamily="50" charset="-127"/>
            </a:endParaRPr>
          </a:p>
        </p:txBody>
      </p:sp>
      <p:pic>
        <p:nvPicPr>
          <p:cNvPr id="220" name="그림 219" descr="하늘, 건물, 실외, 도시이(가) 표시된 사진&#10;&#10;자동 생성된 설명">
            <a:extLst>
              <a:ext uri="{FF2B5EF4-FFF2-40B4-BE49-F238E27FC236}">
                <a16:creationId xmlns:a16="http://schemas.microsoft.com/office/drawing/2014/main" id="{19236BB4-D023-78C5-4933-54C474D01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5" t="1722" r="22332" b="1820"/>
          <a:stretch/>
        </p:blipFill>
        <p:spPr>
          <a:xfrm>
            <a:off x="6296026" y="522732"/>
            <a:ext cx="5327650" cy="5806568"/>
          </a:xfrm>
          <a:prstGeom prst="rect">
            <a:avLst/>
          </a:prstGeom>
        </p:spPr>
      </p:pic>
      <p:sp>
        <p:nvSpPr>
          <p:cNvPr id="211" name="그래픽 206">
            <a:extLst>
              <a:ext uri="{FF2B5EF4-FFF2-40B4-BE49-F238E27FC236}">
                <a16:creationId xmlns:a16="http://schemas.microsoft.com/office/drawing/2014/main" id="{11427198-4927-534D-57A1-6564E37B4C89}"/>
              </a:ext>
            </a:extLst>
          </p:cNvPr>
          <p:cNvSpPr/>
          <p:nvPr/>
        </p:nvSpPr>
        <p:spPr>
          <a:xfrm>
            <a:off x="0" y="2335037"/>
            <a:ext cx="7134225" cy="2187927"/>
          </a:xfrm>
          <a:custGeom>
            <a:avLst/>
            <a:gdLst>
              <a:gd name="connsiteX0" fmla="*/ 0 w 7375533"/>
              <a:gd name="connsiteY0" fmla="*/ 0 h 2187927"/>
              <a:gd name="connsiteX1" fmla="*/ 7375533 w 7375533"/>
              <a:gd name="connsiteY1" fmla="*/ 0 h 2187927"/>
              <a:gd name="connsiteX2" fmla="*/ 7375533 w 7375533"/>
              <a:gd name="connsiteY2" fmla="*/ 2187927 h 2187927"/>
              <a:gd name="connsiteX3" fmla="*/ 0 w 7375533"/>
              <a:gd name="connsiteY3" fmla="*/ 2187927 h 218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5533" h="2187927">
                <a:moveTo>
                  <a:pt x="0" y="0"/>
                </a:moveTo>
                <a:lnTo>
                  <a:pt x="7375533" y="0"/>
                </a:lnTo>
                <a:lnTo>
                  <a:pt x="7375533" y="2187927"/>
                </a:lnTo>
                <a:lnTo>
                  <a:pt x="0" y="2187927"/>
                </a:lnTo>
                <a:close/>
              </a:path>
            </a:pathLst>
          </a:custGeom>
          <a:solidFill>
            <a:srgbClr val="FFFFFF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DEFC2-0E3F-4594-A12D-4FAF0AA34390}"/>
              </a:ext>
            </a:extLst>
          </p:cNvPr>
          <p:cNvSpPr txBox="1"/>
          <p:nvPr/>
        </p:nvSpPr>
        <p:spPr>
          <a:xfrm>
            <a:off x="1211255" y="2418430"/>
            <a:ext cx="2198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80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제목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6968E-8407-4F33-B2E2-04DFB869FD59}"/>
              </a:ext>
            </a:extLst>
          </p:cNvPr>
          <p:cNvSpPr txBox="1"/>
          <p:nvPr/>
        </p:nvSpPr>
        <p:spPr>
          <a:xfrm>
            <a:off x="292735" y="3657127"/>
            <a:ext cx="3116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6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비즈니스 이름</a:t>
            </a:r>
          </a:p>
        </p:txBody>
      </p:sp>
    </p:spTree>
    <p:extLst>
      <p:ext uri="{BB962C8B-B14F-4D97-AF65-F5344CB8AC3E}">
        <p14:creationId xmlns:p14="http://schemas.microsoft.com/office/powerpoint/2010/main" val="66995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2FE046B-99E0-1A0F-EEE7-B30D11D36639}"/>
              </a:ext>
            </a:extLst>
          </p:cNvPr>
          <p:cNvCxnSpPr>
            <a:cxnSpLocks/>
          </p:cNvCxnSpPr>
          <p:nvPr/>
        </p:nvCxnSpPr>
        <p:spPr>
          <a:xfrm>
            <a:off x="328613" y="723900"/>
            <a:ext cx="11534775" cy="0"/>
          </a:xfrm>
          <a:prstGeom prst="line">
            <a:avLst/>
          </a:prstGeom>
          <a:ln w="19050">
            <a:solidFill>
              <a:srgbClr val="256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제목 4">
            <a:extLst>
              <a:ext uri="{FF2B5EF4-FFF2-40B4-BE49-F238E27FC236}">
                <a16:creationId xmlns:a16="http://schemas.microsoft.com/office/drawing/2014/main" id="{D75F8842-5DCB-F81E-32DD-BEB980F1D453}"/>
              </a:ext>
            </a:extLst>
          </p:cNvPr>
          <p:cNvSpPr txBox="1">
            <a:spLocks/>
          </p:cNvSpPr>
          <p:nvPr/>
        </p:nvSpPr>
        <p:spPr>
          <a:xfrm>
            <a:off x="328613" y="295208"/>
            <a:ext cx="4083996" cy="478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Ⅲ.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창업 아이템 소개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해법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B8C8FE-792D-4BFF-8173-CCE1D5DAB66F}"/>
              </a:ext>
            </a:extLst>
          </p:cNvPr>
          <p:cNvSpPr txBox="1"/>
          <p:nvPr/>
        </p:nvSpPr>
        <p:spPr>
          <a:xfrm>
            <a:off x="1062969" y="874407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 startAt="3"/>
              <a:defRPr b="1"/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경쟁전략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456358-E355-4684-A471-E670292930CA}"/>
              </a:ext>
            </a:extLst>
          </p:cNvPr>
          <p:cNvSpPr txBox="1"/>
          <p:nvPr/>
        </p:nvSpPr>
        <p:spPr>
          <a:xfrm>
            <a:off x="1761237" y="1450363"/>
            <a:ext cx="9694163" cy="1187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경쟁우위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비교우위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확보하기 위한 전략 선택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저가격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차별화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세분화 전략 중 선택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주의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저가격과 차별화 전략은 일반적으로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Trade-off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관계임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II.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경쟁우위에서 도출된 고객관점에서 중요하게 생각하는 핵심 가치요인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가지를 선택하여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포지셔닝맵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작성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포지셔닝맵의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특징을 요약하여 설명하기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ED5C9C7C-F54B-459F-92FE-3C40F4DECF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647093"/>
              </p:ext>
            </p:extLst>
          </p:nvPr>
        </p:nvGraphicFramePr>
        <p:xfrm>
          <a:off x="1941329" y="3226564"/>
          <a:ext cx="3657681" cy="2826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81">
                  <a:extLst>
                    <a:ext uri="{9D8B030D-6E8A-4147-A177-3AD203B41FA5}">
                      <a16:colId xmlns:a16="http://schemas.microsoft.com/office/drawing/2014/main" val="2276070944"/>
                    </a:ext>
                  </a:extLst>
                </a:gridCol>
              </a:tblGrid>
              <a:tr h="2826990"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lnSpc>
                          <a:spcPct val="120000"/>
                        </a:lnSpc>
                      </a:pPr>
                      <a:r>
                        <a:rPr lang="ko-KR" altLang="en-US" sz="1200" b="0" kern="120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  <a:alpha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포지셔닝맵에</a:t>
                      </a:r>
                      <a:r>
                        <a:rPr lang="ko-KR" altLang="en-US" sz="1200" b="0" kern="120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  <a:alpha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 대한 설명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26707"/>
                  </a:ext>
                </a:extLst>
              </a:tr>
            </a:tbl>
          </a:graphicData>
        </a:graphic>
      </p:graphicFrame>
      <p:grpSp>
        <p:nvGrpSpPr>
          <p:cNvPr id="14" name="그룹 13">
            <a:extLst>
              <a:ext uri="{FF2B5EF4-FFF2-40B4-BE49-F238E27FC236}">
                <a16:creationId xmlns:a16="http://schemas.microsoft.com/office/drawing/2014/main" id="{CDFECCBB-A3F6-4DE2-8CD5-1BD2480A3ACF}"/>
              </a:ext>
            </a:extLst>
          </p:cNvPr>
          <p:cNvGrpSpPr/>
          <p:nvPr/>
        </p:nvGrpSpPr>
        <p:grpSpPr>
          <a:xfrm>
            <a:off x="6151288" y="2909455"/>
            <a:ext cx="4672642" cy="3435835"/>
            <a:chOff x="6566924" y="2909455"/>
            <a:chExt cx="4672642" cy="3435835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4C742BB4-5FB9-4745-BF59-03B06E472938}"/>
                </a:ext>
              </a:extLst>
            </p:cNvPr>
            <p:cNvGrpSpPr/>
            <p:nvPr/>
          </p:nvGrpSpPr>
          <p:grpSpPr>
            <a:xfrm>
              <a:off x="7254240" y="3196046"/>
              <a:ext cx="3302927" cy="2882537"/>
              <a:chOff x="7254240" y="3196046"/>
              <a:chExt cx="3302927" cy="2882537"/>
            </a:xfrm>
          </p:grpSpPr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C64CF180-85E5-402E-9F81-8BCCF242E1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05703" y="3196046"/>
                <a:ext cx="0" cy="2882537"/>
              </a:xfrm>
              <a:prstGeom prst="line">
                <a:avLst/>
              </a:prstGeom>
              <a:ln w="15875">
                <a:solidFill>
                  <a:srgbClr val="0F3A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AF8738D1-1EDC-4C18-94C9-3A803693AA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54240" y="4637313"/>
                <a:ext cx="3302927" cy="2"/>
              </a:xfrm>
              <a:prstGeom prst="line">
                <a:avLst/>
              </a:prstGeom>
              <a:ln w="15875">
                <a:solidFill>
                  <a:srgbClr val="0F3A2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5BF109E-41A4-4190-A341-8D3505BAD61D}"/>
                </a:ext>
              </a:extLst>
            </p:cNvPr>
            <p:cNvSpPr txBox="1"/>
            <p:nvPr/>
          </p:nvSpPr>
          <p:spPr>
            <a:xfrm>
              <a:off x="8482349" y="2909455"/>
              <a:ext cx="8467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접근성 ↑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A3CEF4B-71E3-4433-8584-7FE1FE33B869}"/>
                </a:ext>
              </a:extLst>
            </p:cNvPr>
            <p:cNvSpPr txBox="1"/>
            <p:nvPr/>
          </p:nvSpPr>
          <p:spPr>
            <a:xfrm>
              <a:off x="8482349" y="6068291"/>
              <a:ext cx="8467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접근성 ↓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DEAA8A-DBD0-40AB-A887-A562203FA2BF}"/>
                </a:ext>
              </a:extLst>
            </p:cNvPr>
            <p:cNvSpPr txBox="1"/>
            <p:nvPr/>
          </p:nvSpPr>
          <p:spPr>
            <a:xfrm>
              <a:off x="10546748" y="4498813"/>
              <a:ext cx="6928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가격 ↑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E45022-F88E-4A17-A635-28AA1F9181B3}"/>
                </a:ext>
              </a:extLst>
            </p:cNvPr>
            <p:cNvSpPr txBox="1"/>
            <p:nvPr/>
          </p:nvSpPr>
          <p:spPr>
            <a:xfrm>
              <a:off x="6566924" y="4498813"/>
              <a:ext cx="6928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가격 ↓</a:t>
              </a:r>
            </a:p>
          </p:txBody>
        </p:sp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8D52F0B4-8045-43D6-A403-DB4350306134}"/>
                </a:ext>
              </a:extLst>
            </p:cNvPr>
            <p:cNvSpPr/>
            <p:nvPr/>
          </p:nvSpPr>
          <p:spPr>
            <a:xfrm>
              <a:off x="7666109" y="4913060"/>
              <a:ext cx="905143" cy="412991"/>
            </a:xfrm>
            <a:prstGeom prst="roundRect">
              <a:avLst/>
            </a:prstGeom>
            <a:solidFill>
              <a:srgbClr val="709D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K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사</a:t>
              </a:r>
            </a:p>
          </p:txBody>
        </p:sp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F61EE217-683F-4160-A2D5-4A08F0CEE5F7}"/>
                </a:ext>
              </a:extLst>
            </p:cNvPr>
            <p:cNvSpPr/>
            <p:nvPr/>
          </p:nvSpPr>
          <p:spPr>
            <a:xfrm>
              <a:off x="9240155" y="3948577"/>
              <a:ext cx="905143" cy="412991"/>
            </a:xfrm>
            <a:prstGeom prst="roundRect">
              <a:avLst/>
            </a:prstGeom>
            <a:solidFill>
              <a:srgbClr val="FA63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자사</a:t>
              </a:r>
            </a:p>
          </p:txBody>
        </p:sp>
      </p:grp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297AF807-715B-4A6D-83C0-64D7511BCEB0}"/>
              </a:ext>
            </a:extLst>
          </p:cNvPr>
          <p:cNvSpPr/>
          <p:nvPr/>
        </p:nvSpPr>
        <p:spPr>
          <a:xfrm>
            <a:off x="6434815" y="6115334"/>
            <a:ext cx="14437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dirty="0">
                <a:solidFill>
                  <a:schemeClr val="bg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Sample </a:t>
            </a:r>
            <a:r>
              <a:rPr lang="ko-KR" altLang="en-US" sz="1100" dirty="0">
                <a:solidFill>
                  <a:schemeClr val="bg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이미지</a:t>
            </a:r>
            <a:endParaRPr lang="ko-KR" altLang="en-US" sz="11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2238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그래픽 201">
            <a:extLst>
              <a:ext uri="{FF2B5EF4-FFF2-40B4-BE49-F238E27FC236}">
                <a16:creationId xmlns:a16="http://schemas.microsoft.com/office/drawing/2014/main" id="{801908B3-4F37-08A9-B747-AD9556648155}"/>
              </a:ext>
            </a:extLst>
          </p:cNvPr>
          <p:cNvSpPr/>
          <p:nvPr/>
        </p:nvSpPr>
        <p:spPr>
          <a:xfrm>
            <a:off x="-1" y="0"/>
            <a:ext cx="9858375" cy="6858000"/>
          </a:xfrm>
          <a:custGeom>
            <a:avLst/>
            <a:gdLst>
              <a:gd name="connsiteX0" fmla="*/ 0 w 7396162"/>
              <a:gd name="connsiteY0" fmla="*/ 0 h 5143500"/>
              <a:gd name="connsiteX1" fmla="*/ 7396163 w 7396162"/>
              <a:gd name="connsiteY1" fmla="*/ 0 h 5143500"/>
              <a:gd name="connsiteX2" fmla="*/ 7396163 w 7396162"/>
              <a:gd name="connsiteY2" fmla="*/ 5143500 h 5143500"/>
              <a:gd name="connsiteX3" fmla="*/ 0 w 7396162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6162" h="5143500">
                <a:moveTo>
                  <a:pt x="0" y="0"/>
                </a:moveTo>
                <a:lnTo>
                  <a:pt x="7396163" y="0"/>
                </a:lnTo>
                <a:lnTo>
                  <a:pt x="7396163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2564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11" name="그래픽 206">
            <a:extLst>
              <a:ext uri="{FF2B5EF4-FFF2-40B4-BE49-F238E27FC236}">
                <a16:creationId xmlns:a16="http://schemas.microsoft.com/office/drawing/2014/main" id="{11427198-4927-534D-57A1-6564E37B4C89}"/>
              </a:ext>
            </a:extLst>
          </p:cNvPr>
          <p:cNvSpPr/>
          <p:nvPr/>
        </p:nvSpPr>
        <p:spPr>
          <a:xfrm>
            <a:off x="3326920" y="2158869"/>
            <a:ext cx="7134225" cy="2187927"/>
          </a:xfrm>
          <a:custGeom>
            <a:avLst/>
            <a:gdLst>
              <a:gd name="connsiteX0" fmla="*/ 0 w 7375533"/>
              <a:gd name="connsiteY0" fmla="*/ 0 h 2187927"/>
              <a:gd name="connsiteX1" fmla="*/ 7375533 w 7375533"/>
              <a:gd name="connsiteY1" fmla="*/ 0 h 2187927"/>
              <a:gd name="connsiteX2" fmla="*/ 7375533 w 7375533"/>
              <a:gd name="connsiteY2" fmla="*/ 2187927 h 2187927"/>
              <a:gd name="connsiteX3" fmla="*/ 0 w 7375533"/>
              <a:gd name="connsiteY3" fmla="*/ 2187927 h 218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5533" h="2187927">
                <a:moveTo>
                  <a:pt x="0" y="0"/>
                </a:moveTo>
                <a:lnTo>
                  <a:pt x="7375533" y="0"/>
                </a:lnTo>
                <a:lnTo>
                  <a:pt x="7375533" y="2187927"/>
                </a:lnTo>
                <a:lnTo>
                  <a:pt x="0" y="2187927"/>
                </a:lnTo>
                <a:close/>
              </a:path>
            </a:pathLst>
          </a:custGeom>
          <a:solidFill>
            <a:srgbClr val="FFFFFF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DEFC2-0E3F-4594-A12D-4FAF0AA34390}"/>
              </a:ext>
            </a:extLst>
          </p:cNvPr>
          <p:cNvSpPr txBox="1"/>
          <p:nvPr/>
        </p:nvSpPr>
        <p:spPr>
          <a:xfrm>
            <a:off x="5558409" y="2260382"/>
            <a:ext cx="13356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04</a:t>
            </a:r>
            <a:endParaRPr lang="ko-KR" altLang="en-US" sz="80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6968E-8407-4F33-B2E2-04DFB869FD59}"/>
              </a:ext>
            </a:extLst>
          </p:cNvPr>
          <p:cNvSpPr txBox="1"/>
          <p:nvPr/>
        </p:nvSpPr>
        <p:spPr>
          <a:xfrm>
            <a:off x="3455385" y="3482308"/>
            <a:ext cx="8736615" cy="661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30000"/>
              </a:lnSpc>
            </a:pPr>
            <a:r>
              <a:rPr lang="ko-KR" altLang="en-US" sz="3200" dirty="0">
                <a:latin typeface="맑은 고딕" panose="020B0503020000020004" pitchFamily="50" charset="-127"/>
              </a:rPr>
              <a:t>창업 아이템의 사업화</a:t>
            </a:r>
          </a:p>
        </p:txBody>
      </p:sp>
    </p:spTree>
    <p:extLst>
      <p:ext uri="{BB962C8B-B14F-4D97-AF65-F5344CB8AC3E}">
        <p14:creationId xmlns:p14="http://schemas.microsoft.com/office/powerpoint/2010/main" val="663293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2FE046B-99E0-1A0F-EEE7-B30D11D36639}"/>
              </a:ext>
            </a:extLst>
          </p:cNvPr>
          <p:cNvCxnSpPr>
            <a:cxnSpLocks/>
          </p:cNvCxnSpPr>
          <p:nvPr/>
        </p:nvCxnSpPr>
        <p:spPr>
          <a:xfrm>
            <a:off x="328613" y="723900"/>
            <a:ext cx="11534775" cy="0"/>
          </a:xfrm>
          <a:prstGeom prst="line">
            <a:avLst/>
          </a:prstGeom>
          <a:ln w="19050">
            <a:solidFill>
              <a:srgbClr val="256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제목 4">
            <a:extLst>
              <a:ext uri="{FF2B5EF4-FFF2-40B4-BE49-F238E27FC236}">
                <a16:creationId xmlns:a16="http://schemas.microsoft.com/office/drawing/2014/main" id="{D75F8842-5DCB-F81E-32DD-BEB980F1D453}"/>
              </a:ext>
            </a:extLst>
          </p:cNvPr>
          <p:cNvSpPr txBox="1">
            <a:spLocks/>
          </p:cNvSpPr>
          <p:nvPr/>
        </p:nvSpPr>
        <p:spPr>
          <a:xfrm>
            <a:off x="328613" y="295208"/>
            <a:ext cx="4083996" cy="478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Ⅳ.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창업 아이템의 사업화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2564F7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B6E8CF-B39F-4405-848F-54C5F207A3B3}"/>
              </a:ext>
            </a:extLst>
          </p:cNvPr>
          <p:cNvSpPr txBox="1"/>
          <p:nvPr/>
        </p:nvSpPr>
        <p:spPr>
          <a:xfrm>
            <a:off x="1062969" y="875037"/>
            <a:ext cx="4584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/>
              <a:defRPr b="1"/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시장성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거점시장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인접시장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전체시장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C4EDD-1A88-45B8-A210-EDF688CFE9E2}"/>
              </a:ext>
            </a:extLst>
          </p:cNvPr>
          <p:cNvSpPr txBox="1"/>
          <p:nvPr/>
        </p:nvSpPr>
        <p:spPr>
          <a:xfrm>
            <a:off x="1761237" y="1355513"/>
            <a:ext cx="2446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ko-KR" altLang="en-US" sz="1600" b="1" dirty="0">
                <a:solidFill>
                  <a:srgbClr val="0F3A29"/>
                </a:solidFill>
              </a:rPr>
              <a:t>시장크기</a:t>
            </a:r>
            <a:r>
              <a:rPr lang="en-US" altLang="ko-KR" sz="1600" b="1" dirty="0">
                <a:solidFill>
                  <a:srgbClr val="0F3A29"/>
                </a:solidFill>
              </a:rPr>
              <a:t>, </a:t>
            </a:r>
            <a:r>
              <a:rPr lang="ko-KR" altLang="en-US" sz="1600" b="1" dirty="0">
                <a:solidFill>
                  <a:srgbClr val="0F3A29"/>
                </a:solidFill>
              </a:rPr>
              <a:t>성장가능성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4FB54A-A3C6-4AF9-BCB2-DBD8E3C6BEB4}"/>
              </a:ext>
            </a:extLst>
          </p:cNvPr>
          <p:cNvSpPr txBox="1"/>
          <p:nvPr/>
        </p:nvSpPr>
        <p:spPr>
          <a:xfrm>
            <a:off x="2147696" y="1774041"/>
            <a:ext cx="9104504" cy="848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창업아이템이 속한 산업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제품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의 국내외 총 시장규모 및 성장 가능성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(ex.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연평균성장율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 대한 자료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근거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제시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</a:p>
          <a:p>
            <a:pPr marL="0" indent="0" latinLnBrk="1">
              <a:spcAft>
                <a:spcPts val="1200"/>
              </a:spcAft>
              <a:buNone/>
              <a:defRPr/>
            </a:pP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구글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이미지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),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각종 통계 및 빅데이터 사이트를 활용하여 자료 찾기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그래프 권장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606B14E7-162F-40A8-AE46-AB03A2B9FF95}"/>
              </a:ext>
            </a:extLst>
          </p:cNvPr>
          <p:cNvGrpSpPr/>
          <p:nvPr/>
        </p:nvGrpSpPr>
        <p:grpSpPr>
          <a:xfrm>
            <a:off x="4112322" y="3429000"/>
            <a:ext cx="3967356" cy="2947944"/>
            <a:chOff x="8040494" y="2933700"/>
            <a:chExt cx="3967356" cy="2947944"/>
          </a:xfrm>
        </p:grpSpPr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52717D75-F1F1-4596-8123-21DF13520DBE}"/>
                </a:ext>
              </a:extLst>
            </p:cNvPr>
            <p:cNvGrpSpPr/>
            <p:nvPr/>
          </p:nvGrpSpPr>
          <p:grpSpPr>
            <a:xfrm>
              <a:off x="8040494" y="2933700"/>
              <a:ext cx="3967356" cy="2947944"/>
              <a:chOff x="8040494" y="2933700"/>
              <a:chExt cx="3967356" cy="2947944"/>
            </a:xfrm>
          </p:grpSpPr>
          <p:sp>
            <p:nvSpPr>
              <p:cNvPr id="15" name="사각형: 둥근 모서리 14">
                <a:extLst>
                  <a:ext uri="{FF2B5EF4-FFF2-40B4-BE49-F238E27FC236}">
                    <a16:creationId xmlns:a16="http://schemas.microsoft.com/office/drawing/2014/main" id="{BBE33A7A-C872-43F2-963E-58F4625F3CBD}"/>
                  </a:ext>
                </a:extLst>
              </p:cNvPr>
              <p:cNvSpPr/>
              <p:nvPr/>
            </p:nvSpPr>
            <p:spPr>
              <a:xfrm>
                <a:off x="8040494" y="2933700"/>
                <a:ext cx="3967356" cy="2921000"/>
              </a:xfrm>
              <a:prstGeom prst="roundRect">
                <a:avLst>
                  <a:gd name="adj" fmla="val 551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id="{3D7F4AAA-40A5-4DB1-ABB8-1F0A808A799B}"/>
                  </a:ext>
                </a:extLst>
              </p:cNvPr>
              <p:cNvSpPr/>
              <p:nvPr/>
            </p:nvSpPr>
            <p:spPr>
              <a:xfrm>
                <a:off x="8457114" y="5620034"/>
                <a:ext cx="1443759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100" dirty="0">
                    <a:solidFill>
                      <a:schemeClr val="bg2">
                        <a:lumMod val="7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Sample </a:t>
                </a:r>
                <a:r>
                  <a:rPr lang="ko-KR" altLang="en-US" sz="1100" dirty="0">
                    <a:solidFill>
                      <a:schemeClr val="bg2">
                        <a:lumMod val="7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이미지</a:t>
                </a:r>
                <a:endParaRPr lang="ko-KR" altLang="en-US" sz="11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C6DFF0F5-198D-433C-81FC-81E1FDA97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9022" y="3141423"/>
              <a:ext cx="3670300" cy="2505554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19644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2FE046B-99E0-1A0F-EEE7-B30D11D36639}"/>
              </a:ext>
            </a:extLst>
          </p:cNvPr>
          <p:cNvCxnSpPr>
            <a:cxnSpLocks/>
          </p:cNvCxnSpPr>
          <p:nvPr/>
        </p:nvCxnSpPr>
        <p:spPr>
          <a:xfrm>
            <a:off x="328613" y="723900"/>
            <a:ext cx="11534775" cy="0"/>
          </a:xfrm>
          <a:prstGeom prst="line">
            <a:avLst/>
          </a:prstGeom>
          <a:ln w="19050">
            <a:solidFill>
              <a:srgbClr val="256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제목 4">
            <a:extLst>
              <a:ext uri="{FF2B5EF4-FFF2-40B4-BE49-F238E27FC236}">
                <a16:creationId xmlns:a16="http://schemas.microsoft.com/office/drawing/2014/main" id="{D75F8842-5DCB-F81E-32DD-BEB980F1D453}"/>
              </a:ext>
            </a:extLst>
          </p:cNvPr>
          <p:cNvSpPr txBox="1">
            <a:spLocks/>
          </p:cNvSpPr>
          <p:nvPr/>
        </p:nvSpPr>
        <p:spPr>
          <a:xfrm>
            <a:off x="328613" y="295208"/>
            <a:ext cx="4083996" cy="478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latinLnBrk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ko-KR" sz="1800" dirty="0">
                <a:solidFill>
                  <a:srgbClr val="2564F7"/>
                </a:solidFill>
                <a:latin typeface="맑은 고딕" panose="020B0503020000020004" pitchFamily="50" charset="-127"/>
              </a:rPr>
              <a:t>Ⅳ. </a:t>
            </a:r>
            <a:r>
              <a:rPr lang="ko-KR" altLang="en-US" sz="1800" dirty="0">
                <a:solidFill>
                  <a:srgbClr val="2564F7"/>
                </a:solidFill>
                <a:latin typeface="맑은 고딕" panose="020B0503020000020004" pitchFamily="50" charset="-127"/>
              </a:rPr>
              <a:t>창업 아이템의 사업화</a:t>
            </a:r>
            <a:endParaRPr lang="en-US" altLang="ko-KR" sz="1800" dirty="0">
              <a:solidFill>
                <a:srgbClr val="2564F7"/>
              </a:solidFill>
              <a:latin typeface="맑은 고딕" panose="020B0503020000020004" pitchFamily="50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BAA39D7-84DF-4A3D-BFBF-AD0906DA0FA0}"/>
              </a:ext>
            </a:extLst>
          </p:cNvPr>
          <p:cNvGrpSpPr/>
          <p:nvPr/>
        </p:nvGrpSpPr>
        <p:grpSpPr>
          <a:xfrm>
            <a:off x="7734299" y="1905000"/>
            <a:ext cx="3945515" cy="3987800"/>
            <a:chOff x="8564483" y="3457807"/>
            <a:chExt cx="3229134" cy="3263741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DA362E82-5058-4A93-B127-C2605CBA0D08}"/>
                </a:ext>
              </a:extLst>
            </p:cNvPr>
            <p:cNvGrpSpPr/>
            <p:nvPr/>
          </p:nvGrpSpPr>
          <p:grpSpPr>
            <a:xfrm>
              <a:off x="8564483" y="3457807"/>
              <a:ext cx="3229134" cy="3263741"/>
              <a:chOff x="8564483" y="3457807"/>
              <a:chExt cx="3229134" cy="3263741"/>
            </a:xfrm>
          </p:grpSpPr>
          <p:sp>
            <p:nvSpPr>
              <p:cNvPr id="17" name="사각형: 둥근 모서리 16">
                <a:extLst>
                  <a:ext uri="{FF2B5EF4-FFF2-40B4-BE49-F238E27FC236}">
                    <a16:creationId xmlns:a16="http://schemas.microsoft.com/office/drawing/2014/main" id="{95330DC8-CC41-4C37-92F8-B0A4001BDB64}"/>
                  </a:ext>
                </a:extLst>
              </p:cNvPr>
              <p:cNvSpPr/>
              <p:nvPr/>
            </p:nvSpPr>
            <p:spPr>
              <a:xfrm>
                <a:off x="8564483" y="3457807"/>
                <a:ext cx="3229134" cy="3263741"/>
              </a:xfrm>
              <a:prstGeom prst="roundRect">
                <a:avLst>
                  <a:gd name="adj" fmla="val 551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283C5511-0CEC-4E58-B1E1-8001455DDCD5}"/>
                  </a:ext>
                </a:extLst>
              </p:cNvPr>
              <p:cNvSpPr/>
              <p:nvPr/>
            </p:nvSpPr>
            <p:spPr>
              <a:xfrm>
                <a:off x="8735291" y="6432415"/>
                <a:ext cx="1443759" cy="214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100" dirty="0">
                    <a:solidFill>
                      <a:schemeClr val="bg2">
                        <a:lumMod val="7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Sample </a:t>
                </a:r>
                <a:r>
                  <a:rPr lang="ko-KR" altLang="en-US" sz="1100" dirty="0">
                    <a:solidFill>
                      <a:schemeClr val="bg2">
                        <a:lumMod val="7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이미지</a:t>
                </a:r>
                <a:endParaRPr lang="ko-KR" altLang="en-US" sz="11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05885804-C460-4F0D-8E1B-CA59060CD824}"/>
                </a:ext>
              </a:extLst>
            </p:cNvPr>
            <p:cNvGrpSpPr/>
            <p:nvPr/>
          </p:nvGrpSpPr>
          <p:grpSpPr>
            <a:xfrm>
              <a:off x="8845642" y="3775250"/>
              <a:ext cx="2666816" cy="2553831"/>
              <a:chOff x="6839796" y="3482171"/>
              <a:chExt cx="2656162" cy="2656162"/>
            </a:xfrm>
          </p:grpSpPr>
          <p:sp>
            <p:nvSpPr>
              <p:cNvPr id="14" name="자유형: 도형 4">
                <a:extLst>
                  <a:ext uri="{FF2B5EF4-FFF2-40B4-BE49-F238E27FC236}">
                    <a16:creationId xmlns:a16="http://schemas.microsoft.com/office/drawing/2014/main" id="{B2EE4595-E2FB-4DC2-9D14-A4C26D4DBBF8}"/>
                  </a:ext>
                </a:extLst>
              </p:cNvPr>
              <p:cNvSpPr/>
              <p:nvPr/>
            </p:nvSpPr>
            <p:spPr>
              <a:xfrm>
                <a:off x="6839796" y="3482171"/>
                <a:ext cx="2656162" cy="2656162"/>
              </a:xfrm>
              <a:custGeom>
                <a:avLst/>
                <a:gdLst>
                  <a:gd name="connsiteX0" fmla="*/ 0 w 2656162"/>
                  <a:gd name="connsiteY0" fmla="*/ 1328081 h 2656162"/>
                  <a:gd name="connsiteX1" fmla="*/ 1328081 w 2656162"/>
                  <a:gd name="connsiteY1" fmla="*/ 0 h 2656162"/>
                  <a:gd name="connsiteX2" fmla="*/ 2656162 w 2656162"/>
                  <a:gd name="connsiteY2" fmla="*/ 1328081 h 2656162"/>
                  <a:gd name="connsiteX3" fmla="*/ 1328081 w 2656162"/>
                  <a:gd name="connsiteY3" fmla="*/ 2656162 h 2656162"/>
                  <a:gd name="connsiteX4" fmla="*/ 0 w 2656162"/>
                  <a:gd name="connsiteY4" fmla="*/ 1328081 h 265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6162" h="2656162">
                    <a:moveTo>
                      <a:pt x="0" y="1328081"/>
                    </a:moveTo>
                    <a:cubicBezTo>
                      <a:pt x="0" y="594602"/>
                      <a:pt x="594602" y="0"/>
                      <a:pt x="1328081" y="0"/>
                    </a:cubicBezTo>
                    <a:cubicBezTo>
                      <a:pt x="2061560" y="0"/>
                      <a:pt x="2656162" y="594602"/>
                      <a:pt x="2656162" y="1328081"/>
                    </a:cubicBezTo>
                    <a:cubicBezTo>
                      <a:pt x="2656162" y="2061560"/>
                      <a:pt x="2061560" y="2656162"/>
                      <a:pt x="1328081" y="2656162"/>
                    </a:cubicBezTo>
                    <a:cubicBezTo>
                      <a:pt x="594602" y="2656162"/>
                      <a:pt x="0" y="2061560"/>
                      <a:pt x="0" y="1328081"/>
                    </a:cubicBezTo>
                    <a:close/>
                  </a:path>
                </a:pathLst>
              </a:custGeom>
              <a:solidFill>
                <a:srgbClr val="3CBB54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56373" tIns="225264" rIns="956373" bIns="2217386" numCol="1" spcCol="1270" anchor="ctr" anchorCtr="0">
                <a:noAutofit/>
              </a:bodyPr>
              <a:lstStyle/>
              <a:p>
                <a:pPr marL="0" lvl="0" indent="0" algn="ctr" defTabSz="5778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ko-KR" altLang="en-US" sz="1600" dirty="0" err="1">
                    <a:ln>
                      <a:solidFill>
                        <a:schemeClr val="bg1">
                          <a:lumMod val="95000"/>
                          <a:alpha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전체시장</a:t>
                </a:r>
                <a:endParaRPr lang="ko-KR" altLang="en-US" sz="1600" kern="1200" dirty="0">
                  <a:ln>
                    <a:solidFill>
                      <a:schemeClr val="bg1">
                        <a:lumMod val="95000"/>
                        <a:alpha val="2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5" name="자유형: 도형 7">
                <a:extLst>
                  <a:ext uri="{FF2B5EF4-FFF2-40B4-BE49-F238E27FC236}">
                    <a16:creationId xmlns:a16="http://schemas.microsoft.com/office/drawing/2014/main" id="{0E3C5DE0-0070-4E33-9774-58DBF608C401}"/>
                  </a:ext>
                </a:extLst>
              </p:cNvPr>
              <p:cNvSpPr/>
              <p:nvPr/>
            </p:nvSpPr>
            <p:spPr>
              <a:xfrm>
                <a:off x="7171816" y="4146211"/>
                <a:ext cx="1992121" cy="1992121"/>
              </a:xfrm>
              <a:custGeom>
                <a:avLst/>
                <a:gdLst>
                  <a:gd name="connsiteX0" fmla="*/ 0 w 1992121"/>
                  <a:gd name="connsiteY0" fmla="*/ 996061 h 1992121"/>
                  <a:gd name="connsiteX1" fmla="*/ 996061 w 1992121"/>
                  <a:gd name="connsiteY1" fmla="*/ 0 h 1992121"/>
                  <a:gd name="connsiteX2" fmla="*/ 1992122 w 1992121"/>
                  <a:gd name="connsiteY2" fmla="*/ 996061 h 1992121"/>
                  <a:gd name="connsiteX3" fmla="*/ 996061 w 1992121"/>
                  <a:gd name="connsiteY3" fmla="*/ 1992122 h 1992121"/>
                  <a:gd name="connsiteX4" fmla="*/ 0 w 1992121"/>
                  <a:gd name="connsiteY4" fmla="*/ 996061 h 1992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2121" h="1992121">
                    <a:moveTo>
                      <a:pt x="0" y="996061"/>
                    </a:moveTo>
                    <a:cubicBezTo>
                      <a:pt x="0" y="445952"/>
                      <a:pt x="445952" y="0"/>
                      <a:pt x="996061" y="0"/>
                    </a:cubicBezTo>
                    <a:cubicBezTo>
                      <a:pt x="1546170" y="0"/>
                      <a:pt x="1992122" y="445952"/>
                      <a:pt x="1992122" y="996061"/>
                    </a:cubicBezTo>
                    <a:cubicBezTo>
                      <a:pt x="1992122" y="1546170"/>
                      <a:pt x="1546170" y="1992122"/>
                      <a:pt x="996061" y="1992122"/>
                    </a:cubicBezTo>
                    <a:cubicBezTo>
                      <a:pt x="445952" y="1992122"/>
                      <a:pt x="0" y="1546170"/>
                      <a:pt x="0" y="996061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24353" tIns="216964" rIns="624352" bIns="1586547" numCol="1" spcCol="1270" anchor="ctr" anchorCtr="0">
                <a:noAutofit/>
              </a:bodyPr>
              <a:lstStyle/>
              <a:p>
                <a:pPr marL="0" lvl="0" indent="0" algn="ctr" defTabSz="5778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ko-KR" altLang="en-US" sz="1600" dirty="0" err="1">
                    <a:ln>
                      <a:solidFill>
                        <a:schemeClr val="bg1">
                          <a:lumMod val="95000"/>
                          <a:alpha val="25000"/>
                        </a:schemeClr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인접시장</a:t>
                </a:r>
                <a:endParaRPr lang="ko-KR" altLang="en-US" sz="1600" kern="1200" dirty="0">
                  <a:ln>
                    <a:solidFill>
                      <a:schemeClr val="bg1">
                        <a:lumMod val="95000"/>
                        <a:alpha val="2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6" name="자유형: 도형 22">
                <a:extLst>
                  <a:ext uri="{FF2B5EF4-FFF2-40B4-BE49-F238E27FC236}">
                    <a16:creationId xmlns:a16="http://schemas.microsoft.com/office/drawing/2014/main" id="{33E80472-B341-462C-A6B1-92052B587399}"/>
                  </a:ext>
                </a:extLst>
              </p:cNvPr>
              <p:cNvSpPr/>
              <p:nvPr/>
            </p:nvSpPr>
            <p:spPr>
              <a:xfrm>
                <a:off x="7503837" y="4810252"/>
                <a:ext cx="1328081" cy="1328081"/>
              </a:xfrm>
              <a:custGeom>
                <a:avLst/>
                <a:gdLst>
                  <a:gd name="connsiteX0" fmla="*/ 0 w 1328081"/>
                  <a:gd name="connsiteY0" fmla="*/ 664041 h 1328081"/>
                  <a:gd name="connsiteX1" fmla="*/ 664041 w 1328081"/>
                  <a:gd name="connsiteY1" fmla="*/ 0 h 1328081"/>
                  <a:gd name="connsiteX2" fmla="*/ 1328082 w 1328081"/>
                  <a:gd name="connsiteY2" fmla="*/ 664041 h 1328081"/>
                  <a:gd name="connsiteX3" fmla="*/ 664041 w 1328081"/>
                  <a:gd name="connsiteY3" fmla="*/ 1328082 h 1328081"/>
                  <a:gd name="connsiteX4" fmla="*/ 0 w 1328081"/>
                  <a:gd name="connsiteY4" fmla="*/ 664041 h 1328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081" h="1328081">
                    <a:moveTo>
                      <a:pt x="0" y="664041"/>
                    </a:moveTo>
                    <a:cubicBezTo>
                      <a:pt x="0" y="297301"/>
                      <a:pt x="297301" y="0"/>
                      <a:pt x="664041" y="0"/>
                    </a:cubicBezTo>
                    <a:cubicBezTo>
                      <a:pt x="1030781" y="0"/>
                      <a:pt x="1328082" y="297301"/>
                      <a:pt x="1328082" y="664041"/>
                    </a:cubicBezTo>
                    <a:cubicBezTo>
                      <a:pt x="1328082" y="1030781"/>
                      <a:pt x="1030781" y="1328082"/>
                      <a:pt x="664041" y="1328082"/>
                    </a:cubicBezTo>
                    <a:cubicBezTo>
                      <a:pt x="297301" y="1328082"/>
                      <a:pt x="0" y="1030781"/>
                      <a:pt x="0" y="66404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6948" tIns="424476" rIns="286950" bIns="424477" numCol="1" spcCol="1270" anchor="ctr" anchorCtr="0">
                <a:noAutofit/>
              </a:bodyPr>
              <a:lstStyle/>
              <a:p>
                <a:pPr marL="0" lvl="0" indent="0" algn="ctr" defTabSz="5778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ko-KR" altLang="en-US" sz="1600" dirty="0" err="1">
                    <a:ln>
                      <a:solidFill>
                        <a:schemeClr val="bg1">
                          <a:lumMod val="95000"/>
                          <a:alpha val="25000"/>
                        </a:schemeClr>
                      </a:solidFill>
                    </a:ln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거점시장</a:t>
                </a:r>
                <a:endParaRPr lang="ko-KR" altLang="en-US" sz="1600" kern="1200" dirty="0">
                  <a:ln>
                    <a:solidFill>
                      <a:schemeClr val="bg1">
                        <a:lumMod val="95000"/>
                        <a:alpha val="25000"/>
                      </a:schemeClr>
                    </a:solidFill>
                  </a:ln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5C29222-9759-44D2-AB43-291F968EA9AF}"/>
              </a:ext>
            </a:extLst>
          </p:cNvPr>
          <p:cNvSpPr txBox="1"/>
          <p:nvPr/>
        </p:nvSpPr>
        <p:spPr>
          <a:xfrm>
            <a:off x="1062969" y="874407"/>
            <a:ext cx="4584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/>
              <a:defRPr b="1"/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시장성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거점시장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인접시장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전체시장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40703F-12F0-45EB-B858-81FCD132B72D}"/>
              </a:ext>
            </a:extLst>
          </p:cNvPr>
          <p:cNvSpPr txBox="1"/>
          <p:nvPr/>
        </p:nvSpPr>
        <p:spPr>
          <a:xfrm>
            <a:off x="1761237" y="1354883"/>
            <a:ext cx="2446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285750" indent="-285750">
              <a:buFont typeface="Wingdings" panose="05000000000000000000" pitchFamily="2" charset="2"/>
              <a:buChar char="v"/>
              <a:defRPr sz="1600" b="1">
                <a:solidFill>
                  <a:srgbClr val="0F3A29"/>
                </a:solidFill>
              </a:defRPr>
            </a:lvl1pPr>
          </a:lstStyle>
          <a:p>
            <a:r>
              <a:rPr lang="ko-KR" altLang="en-US"/>
              <a:t>시장크기</a:t>
            </a:r>
            <a:r>
              <a:rPr lang="en-US" altLang="ko-KR" dirty="0"/>
              <a:t>, </a:t>
            </a:r>
            <a:r>
              <a:rPr lang="ko-KR" altLang="en-US" dirty="0"/>
              <a:t>성장가능성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A51A65-990A-44C1-9A88-CDE72EA65A46}"/>
              </a:ext>
            </a:extLst>
          </p:cNvPr>
          <p:cNvSpPr txBox="1"/>
          <p:nvPr/>
        </p:nvSpPr>
        <p:spPr>
          <a:xfrm>
            <a:off x="2147696" y="1773411"/>
            <a:ext cx="5243069" cy="2277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pPr>
              <a:buFont typeface="+mj-lt"/>
              <a:buAutoNum type="arabicPeriod" startAt="2"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시장의 종류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628650" lvl="1" indent="-171450" latinLnBrk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거점시장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초기에 보유한 자본이 소진되기 전에 매출을 일으켜 생존하기 위해 좁혀진 시장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628650" lvl="1" indent="-171450" latinLnBrk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인접시장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동일제품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+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신규시장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동일시장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+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신규제품 등으로 확장할 수 있는 시장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628650" lvl="1" indent="-171450" latinLnBrk="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전체시장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문제보유자수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x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지불의향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(Willing To Pay)</a:t>
            </a:r>
            <a:b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이내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사업기간 내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 매출이 발생하여 생존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(survive)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또는 거점시장에서 독점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/1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등을 할 수 있는 구체적인 시장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거점시장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중심으로 설명 </a:t>
            </a:r>
          </a:p>
        </p:txBody>
      </p:sp>
    </p:spTree>
    <p:extLst>
      <p:ext uri="{BB962C8B-B14F-4D97-AF65-F5344CB8AC3E}">
        <p14:creationId xmlns:p14="http://schemas.microsoft.com/office/powerpoint/2010/main" val="3037760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2FE046B-99E0-1A0F-EEE7-B30D11D36639}"/>
              </a:ext>
            </a:extLst>
          </p:cNvPr>
          <p:cNvCxnSpPr>
            <a:cxnSpLocks/>
          </p:cNvCxnSpPr>
          <p:nvPr/>
        </p:nvCxnSpPr>
        <p:spPr>
          <a:xfrm>
            <a:off x="328613" y="723900"/>
            <a:ext cx="11534775" cy="0"/>
          </a:xfrm>
          <a:prstGeom prst="line">
            <a:avLst/>
          </a:prstGeom>
          <a:ln w="19050">
            <a:solidFill>
              <a:srgbClr val="256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제목 4">
            <a:extLst>
              <a:ext uri="{FF2B5EF4-FFF2-40B4-BE49-F238E27FC236}">
                <a16:creationId xmlns:a16="http://schemas.microsoft.com/office/drawing/2014/main" id="{D75F8842-5DCB-F81E-32DD-BEB980F1D453}"/>
              </a:ext>
            </a:extLst>
          </p:cNvPr>
          <p:cNvSpPr txBox="1">
            <a:spLocks/>
          </p:cNvSpPr>
          <p:nvPr/>
        </p:nvSpPr>
        <p:spPr>
          <a:xfrm>
            <a:off x="328613" y="295208"/>
            <a:ext cx="4083996" cy="478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latinLnBrk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ko-KR" sz="1800" dirty="0">
                <a:solidFill>
                  <a:srgbClr val="2564F7"/>
                </a:solidFill>
                <a:latin typeface="맑은 고딕" panose="020B0503020000020004" pitchFamily="50" charset="-127"/>
              </a:rPr>
              <a:t>Ⅳ. </a:t>
            </a:r>
            <a:r>
              <a:rPr lang="ko-KR" altLang="en-US" sz="1800" dirty="0">
                <a:solidFill>
                  <a:srgbClr val="2564F7"/>
                </a:solidFill>
                <a:latin typeface="맑은 고딕" panose="020B0503020000020004" pitchFamily="50" charset="-127"/>
              </a:rPr>
              <a:t>창업 아이템의 사업화</a:t>
            </a:r>
            <a:endParaRPr lang="en-US" altLang="ko-KR" sz="1800" dirty="0">
              <a:solidFill>
                <a:srgbClr val="2564F7"/>
              </a:solidFill>
              <a:latin typeface="맑은 고딕" panose="020B0503020000020004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60F88C-4A9B-41D5-A632-482D789434BA}"/>
              </a:ext>
            </a:extLst>
          </p:cNvPr>
          <p:cNvSpPr txBox="1"/>
          <p:nvPr/>
        </p:nvSpPr>
        <p:spPr>
          <a:xfrm>
            <a:off x="1062969" y="874407"/>
            <a:ext cx="3770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 startAt="2"/>
              <a:defRPr b="1"/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사업화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제품 및 시장개발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계획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902373-7401-456D-B6B0-E5C08D79925D}"/>
              </a:ext>
            </a:extLst>
          </p:cNvPr>
          <p:cNvSpPr txBox="1"/>
          <p:nvPr/>
        </p:nvSpPr>
        <p:spPr>
          <a:xfrm>
            <a:off x="1761237" y="1354883"/>
            <a:ext cx="4541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285750" indent="-285750">
              <a:buFont typeface="Wingdings" panose="05000000000000000000" pitchFamily="2" charset="2"/>
              <a:buChar char="v"/>
              <a:defRPr sz="1600" b="1">
                <a:solidFill>
                  <a:srgbClr val="0F3A29"/>
                </a:solidFill>
              </a:defRPr>
            </a:lvl1pPr>
          </a:lstStyle>
          <a:p>
            <a:r>
              <a:rPr lang="ko-KR" altLang="en-US" dirty="0"/>
              <a:t>거점 시장 중심의 사업화 계획 </a:t>
            </a:r>
            <a:r>
              <a:rPr lang="en-US" altLang="ko-KR" dirty="0"/>
              <a:t>(</a:t>
            </a:r>
            <a:r>
              <a:rPr lang="ko-KR" altLang="en-US" dirty="0"/>
              <a:t>사업기간 내</a:t>
            </a:r>
            <a:r>
              <a:rPr lang="en-US" altLang="ko-KR" dirty="0"/>
              <a:t>)</a:t>
            </a:r>
            <a:endParaRPr lang="ko-KR" altLang="en-US" dirty="0"/>
          </a:p>
        </p:txBody>
      </p:sp>
      <p:graphicFrame>
        <p:nvGraphicFramePr>
          <p:cNvPr id="28" name="표 27">
            <a:extLst>
              <a:ext uri="{FF2B5EF4-FFF2-40B4-BE49-F238E27FC236}">
                <a16:creationId xmlns:a16="http://schemas.microsoft.com/office/drawing/2014/main" id="{B925BE62-7B82-409F-86CD-B451CCEDD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646417"/>
              </p:ext>
            </p:extLst>
          </p:nvPr>
        </p:nvGraphicFramePr>
        <p:xfrm>
          <a:off x="1231901" y="2004101"/>
          <a:ext cx="9728197" cy="4464430"/>
        </p:xfrm>
        <a:graphic>
          <a:graphicData uri="http://schemas.openxmlformats.org/drawingml/2006/table">
            <a:tbl>
              <a:tblPr/>
              <a:tblGrid>
                <a:gridCol w="1451245">
                  <a:extLst>
                    <a:ext uri="{9D8B030D-6E8A-4147-A177-3AD203B41FA5}">
                      <a16:colId xmlns:a16="http://schemas.microsoft.com/office/drawing/2014/main" val="2638297221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1194229008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4192446697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4169887665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3657997544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1472717477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2539155314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2241716219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576450676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252958316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1945683179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3961854536"/>
                    </a:ext>
                  </a:extLst>
                </a:gridCol>
                <a:gridCol w="689746">
                  <a:extLst>
                    <a:ext uri="{9D8B030D-6E8A-4147-A177-3AD203B41FA5}">
                      <a16:colId xmlns:a16="http://schemas.microsoft.com/office/drawing/2014/main" val="3412592210"/>
                    </a:ext>
                  </a:extLst>
                </a:gridCol>
              </a:tblGrid>
              <a:tr h="44644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2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기간</a:t>
                      </a:r>
                    </a:p>
                    <a:p>
                      <a:pPr marL="0" algn="ctr" defTabSz="914400" rtl="0" eaLnBrk="1" latinLnBrk="1" hangingPunct="1"/>
                      <a:r>
                        <a:rPr lang="ko-KR" altLang="en-US" sz="12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구분</a:t>
                      </a:r>
                    </a:p>
                  </a:txBody>
                  <a:tcPr marL="14528" marR="145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2M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4M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5M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6M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7M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8M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9M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10M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11M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" sz="14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12M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035244"/>
                  </a:ext>
                </a:extLst>
              </a:tr>
              <a:tr h="44644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관련업종탐색</a:t>
                      </a:r>
                    </a:p>
                  </a:txBody>
                  <a:tcPr marL="14528" marR="145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1050" b="0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(</a:t>
                      </a:r>
                      <a:r>
                        <a:rPr lang="ko-KR" altLang="en-US" sz="1050" b="0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예</a:t>
                      </a:r>
                      <a:r>
                        <a:rPr lang="en-US" altLang="ko-KR" sz="1050" b="0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)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050" b="0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월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050" b="0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단위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050" b="0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표시</a:t>
                      </a: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457208"/>
                  </a:ext>
                </a:extLst>
              </a:tr>
              <a:tr h="44644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타당성분석</a:t>
                      </a:r>
                    </a:p>
                  </a:txBody>
                  <a:tcPr marL="14528" marR="145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6871546"/>
                  </a:ext>
                </a:extLst>
              </a:tr>
              <a:tr h="44644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창업업종선택</a:t>
                      </a:r>
                    </a:p>
                  </a:txBody>
                  <a:tcPr marL="14528" marR="145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133495"/>
                  </a:ext>
                </a:extLst>
              </a:tr>
              <a:tr h="44644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시장조사</a:t>
                      </a:r>
                    </a:p>
                  </a:txBody>
                  <a:tcPr marL="14528" marR="145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296655"/>
                  </a:ext>
                </a:extLst>
              </a:tr>
              <a:tr h="44644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사업성분석</a:t>
                      </a:r>
                    </a:p>
                  </a:txBody>
                  <a:tcPr marL="14528" marR="145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7989711"/>
                  </a:ext>
                </a:extLst>
              </a:tr>
              <a:tr h="44644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자금확보</a:t>
                      </a:r>
                    </a:p>
                  </a:txBody>
                  <a:tcPr marL="14528" marR="145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314116"/>
                  </a:ext>
                </a:extLst>
              </a:tr>
              <a:tr h="44644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창업후보지선택</a:t>
                      </a:r>
                    </a:p>
                  </a:txBody>
                  <a:tcPr marL="14528" marR="145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169560"/>
                  </a:ext>
                </a:extLst>
              </a:tr>
              <a:tr h="44644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사업계획서작성</a:t>
                      </a:r>
                    </a:p>
                  </a:txBody>
                  <a:tcPr marL="14528" marR="145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2641315"/>
                  </a:ext>
                </a:extLst>
              </a:tr>
              <a:tr h="44644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10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  <a:t>사업장선정</a:t>
                      </a:r>
                    </a:p>
                  </a:txBody>
                  <a:tcPr marL="14528" marR="1452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br>
                        <a:rPr lang="ko-Kore-KR" altLang="en-US" sz="1050" b="1" kern="1200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Malgun Gothic Semilight" panose="020B0502040204020203" pitchFamily="50" charset="-127"/>
                        </a:rPr>
                      </a:br>
                      <a:endParaRPr lang="ko-Kore-KR" altLang="en-US" sz="1050" b="1" kern="1200" dirty="0">
                        <a:solidFill>
                          <a:schemeClr val="tx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Malgun Gothic Semilight" panose="020B0502040204020203" pitchFamily="50" charset="-127"/>
                      </a:endParaRPr>
                    </a:p>
                  </a:txBody>
                  <a:tcPr marL="14528" marR="14528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6427138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3EE5DAA1-076C-413C-A472-5906509AB213}"/>
              </a:ext>
            </a:extLst>
          </p:cNvPr>
          <p:cNvSpPr txBox="1"/>
          <p:nvPr/>
        </p:nvSpPr>
        <p:spPr>
          <a:xfrm>
            <a:off x="1187889" y="1658315"/>
            <a:ext cx="1146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/>
              <a:t>※ </a:t>
            </a:r>
            <a:r>
              <a:rPr lang="ko-KR" altLang="en-US" b="1" dirty="0"/>
              <a:t>예시</a:t>
            </a:r>
          </a:p>
        </p:txBody>
      </p:sp>
    </p:spTree>
    <p:extLst>
      <p:ext uri="{BB962C8B-B14F-4D97-AF65-F5344CB8AC3E}">
        <p14:creationId xmlns:p14="http://schemas.microsoft.com/office/powerpoint/2010/main" val="2411736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그래픽 201">
            <a:extLst>
              <a:ext uri="{FF2B5EF4-FFF2-40B4-BE49-F238E27FC236}">
                <a16:creationId xmlns:a16="http://schemas.microsoft.com/office/drawing/2014/main" id="{801908B3-4F37-08A9-B747-AD9556648155}"/>
              </a:ext>
            </a:extLst>
          </p:cNvPr>
          <p:cNvSpPr/>
          <p:nvPr/>
        </p:nvSpPr>
        <p:spPr>
          <a:xfrm>
            <a:off x="-1" y="0"/>
            <a:ext cx="9858375" cy="6858000"/>
          </a:xfrm>
          <a:custGeom>
            <a:avLst/>
            <a:gdLst>
              <a:gd name="connsiteX0" fmla="*/ 0 w 7396162"/>
              <a:gd name="connsiteY0" fmla="*/ 0 h 5143500"/>
              <a:gd name="connsiteX1" fmla="*/ 7396163 w 7396162"/>
              <a:gd name="connsiteY1" fmla="*/ 0 h 5143500"/>
              <a:gd name="connsiteX2" fmla="*/ 7396163 w 7396162"/>
              <a:gd name="connsiteY2" fmla="*/ 5143500 h 5143500"/>
              <a:gd name="connsiteX3" fmla="*/ 0 w 7396162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6162" h="5143500">
                <a:moveTo>
                  <a:pt x="0" y="0"/>
                </a:moveTo>
                <a:lnTo>
                  <a:pt x="7396163" y="0"/>
                </a:lnTo>
                <a:lnTo>
                  <a:pt x="7396163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2564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11" name="그래픽 206">
            <a:extLst>
              <a:ext uri="{FF2B5EF4-FFF2-40B4-BE49-F238E27FC236}">
                <a16:creationId xmlns:a16="http://schemas.microsoft.com/office/drawing/2014/main" id="{11427198-4927-534D-57A1-6564E37B4C89}"/>
              </a:ext>
            </a:extLst>
          </p:cNvPr>
          <p:cNvSpPr/>
          <p:nvPr/>
        </p:nvSpPr>
        <p:spPr>
          <a:xfrm>
            <a:off x="3326920" y="2158869"/>
            <a:ext cx="7134225" cy="2187927"/>
          </a:xfrm>
          <a:custGeom>
            <a:avLst/>
            <a:gdLst>
              <a:gd name="connsiteX0" fmla="*/ 0 w 7375533"/>
              <a:gd name="connsiteY0" fmla="*/ 0 h 2187927"/>
              <a:gd name="connsiteX1" fmla="*/ 7375533 w 7375533"/>
              <a:gd name="connsiteY1" fmla="*/ 0 h 2187927"/>
              <a:gd name="connsiteX2" fmla="*/ 7375533 w 7375533"/>
              <a:gd name="connsiteY2" fmla="*/ 2187927 h 2187927"/>
              <a:gd name="connsiteX3" fmla="*/ 0 w 7375533"/>
              <a:gd name="connsiteY3" fmla="*/ 2187927 h 218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5533" h="2187927">
                <a:moveTo>
                  <a:pt x="0" y="0"/>
                </a:moveTo>
                <a:lnTo>
                  <a:pt x="7375533" y="0"/>
                </a:lnTo>
                <a:lnTo>
                  <a:pt x="7375533" y="2187927"/>
                </a:lnTo>
                <a:lnTo>
                  <a:pt x="0" y="2187927"/>
                </a:lnTo>
                <a:close/>
              </a:path>
            </a:pathLst>
          </a:custGeom>
          <a:solidFill>
            <a:srgbClr val="FFFFFF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DEFC2-0E3F-4594-A12D-4FAF0AA34390}"/>
              </a:ext>
            </a:extLst>
          </p:cNvPr>
          <p:cNvSpPr txBox="1"/>
          <p:nvPr/>
        </p:nvSpPr>
        <p:spPr>
          <a:xfrm>
            <a:off x="5558410" y="2260382"/>
            <a:ext cx="13356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05</a:t>
            </a:r>
            <a:endParaRPr lang="ko-KR" altLang="en-US" sz="80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6968E-8407-4F33-B2E2-04DFB869FD59}"/>
              </a:ext>
            </a:extLst>
          </p:cNvPr>
          <p:cNvSpPr txBox="1"/>
          <p:nvPr/>
        </p:nvSpPr>
        <p:spPr>
          <a:xfrm>
            <a:off x="3455385" y="3482308"/>
            <a:ext cx="8736615" cy="661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30000"/>
              </a:lnSpc>
            </a:pPr>
            <a:r>
              <a:rPr lang="ko-KR" altLang="en-US" sz="3200" dirty="0">
                <a:latin typeface="맑은 고딕" panose="020B0503020000020004" pitchFamily="50" charset="-127"/>
              </a:rPr>
              <a:t>팀 구성 및 파트너</a:t>
            </a:r>
          </a:p>
        </p:txBody>
      </p:sp>
    </p:spTree>
    <p:extLst>
      <p:ext uri="{BB962C8B-B14F-4D97-AF65-F5344CB8AC3E}">
        <p14:creationId xmlns:p14="http://schemas.microsoft.com/office/powerpoint/2010/main" val="3824238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2FE046B-99E0-1A0F-EEE7-B30D11D36639}"/>
              </a:ext>
            </a:extLst>
          </p:cNvPr>
          <p:cNvCxnSpPr>
            <a:cxnSpLocks/>
          </p:cNvCxnSpPr>
          <p:nvPr/>
        </p:nvCxnSpPr>
        <p:spPr>
          <a:xfrm>
            <a:off x="328613" y="723900"/>
            <a:ext cx="11534775" cy="0"/>
          </a:xfrm>
          <a:prstGeom prst="line">
            <a:avLst/>
          </a:prstGeom>
          <a:ln w="19050">
            <a:solidFill>
              <a:srgbClr val="256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제목 4">
            <a:extLst>
              <a:ext uri="{FF2B5EF4-FFF2-40B4-BE49-F238E27FC236}">
                <a16:creationId xmlns:a16="http://schemas.microsoft.com/office/drawing/2014/main" id="{D75F8842-5DCB-F81E-32DD-BEB980F1D453}"/>
              </a:ext>
            </a:extLst>
          </p:cNvPr>
          <p:cNvSpPr txBox="1">
            <a:spLocks/>
          </p:cNvSpPr>
          <p:nvPr/>
        </p:nvSpPr>
        <p:spPr>
          <a:xfrm>
            <a:off x="328613" y="295208"/>
            <a:ext cx="4083996" cy="478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Ⅴ.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팀 구성 및 파트너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2564F7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C974E8-A405-471B-B005-EDCDD60650E9}"/>
              </a:ext>
            </a:extLst>
          </p:cNvPr>
          <p:cNvSpPr txBox="1"/>
          <p:nvPr/>
        </p:nvSpPr>
        <p:spPr>
          <a:xfrm>
            <a:off x="1062969" y="874407"/>
            <a:ext cx="337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/>
              <a:defRPr b="1"/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창업자 및 팀원의 핵심역량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75A546-17D4-4E9F-9BF6-471F91012769}"/>
              </a:ext>
            </a:extLst>
          </p:cNvPr>
          <p:cNvSpPr txBox="1"/>
          <p:nvPr/>
        </p:nvSpPr>
        <p:spPr>
          <a:xfrm>
            <a:off x="1761237" y="1450363"/>
            <a:ext cx="9694163" cy="2860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대표자와 팀원의 핵심역량을 체계적으로 정리한다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indent="0">
              <a:buNone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경쟁사와 차별화된 특징을 가진 창업팀의 능력과 자원의 유무 또는 개발 가능성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차별화된 특징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경쟁적인 가치가 있고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희귀하며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모방이 힘들고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대체하기 어려울수록 강력함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0" indent="0">
              <a:buNone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ex. 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대표자와 팀원의 전문성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산업경력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경험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협업능력</a:t>
            </a:r>
            <a:b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buFont typeface="+mj-lt"/>
              <a:buAutoNum type="arabicPeriod" startAt="2"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핵심역량의 종류</a:t>
            </a:r>
            <a:b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인적 역량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사업 수행에 필요한 경험과 전문성을 갖춘 인력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기술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영업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경험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자격증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전공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교육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수상경력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0" indent="0">
              <a:buNone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지적 역량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특허나 저작권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브랜드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독점적 지식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파트너십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고객 데이터베이스 등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물적 역량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부동산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건물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토지 등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생산시설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기계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시스템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물류 네트워크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자동차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판매시스템 등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재무적 역량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현금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신용한도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핵심인력을 유인하기 위한 스톡옵션 등</a:t>
            </a:r>
          </a:p>
        </p:txBody>
      </p:sp>
    </p:spTree>
    <p:extLst>
      <p:ext uri="{BB962C8B-B14F-4D97-AF65-F5344CB8AC3E}">
        <p14:creationId xmlns:p14="http://schemas.microsoft.com/office/powerpoint/2010/main" val="521042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2FE046B-99E0-1A0F-EEE7-B30D11D36639}"/>
              </a:ext>
            </a:extLst>
          </p:cNvPr>
          <p:cNvCxnSpPr>
            <a:cxnSpLocks/>
          </p:cNvCxnSpPr>
          <p:nvPr/>
        </p:nvCxnSpPr>
        <p:spPr>
          <a:xfrm>
            <a:off x="328613" y="723900"/>
            <a:ext cx="11534775" cy="0"/>
          </a:xfrm>
          <a:prstGeom prst="line">
            <a:avLst/>
          </a:prstGeom>
          <a:ln w="19050">
            <a:solidFill>
              <a:srgbClr val="256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제목 4">
            <a:extLst>
              <a:ext uri="{FF2B5EF4-FFF2-40B4-BE49-F238E27FC236}">
                <a16:creationId xmlns:a16="http://schemas.microsoft.com/office/drawing/2014/main" id="{D75F8842-5DCB-F81E-32DD-BEB980F1D453}"/>
              </a:ext>
            </a:extLst>
          </p:cNvPr>
          <p:cNvSpPr txBox="1">
            <a:spLocks/>
          </p:cNvSpPr>
          <p:nvPr/>
        </p:nvSpPr>
        <p:spPr>
          <a:xfrm>
            <a:off x="328613" y="295208"/>
            <a:ext cx="4083996" cy="478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Ⅴ.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팀 구성 및 파트너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2564F7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A4016F-4D78-4F1A-9EC6-9F19EF75F9C3}"/>
              </a:ext>
            </a:extLst>
          </p:cNvPr>
          <p:cNvSpPr txBox="1"/>
          <p:nvPr/>
        </p:nvSpPr>
        <p:spPr>
          <a:xfrm>
            <a:off x="1062969" y="874407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/>
              <a:defRPr b="1"/>
            </a:lvl1pPr>
          </a:lstStyle>
          <a:p>
            <a:pPr>
              <a:buFont typeface="+mj-lt"/>
              <a:buAutoNum type="romanUcPeriod" startAt="2"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팀 구축 계획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60D0AA-A633-42B0-A3A2-A18895C22413}"/>
              </a:ext>
            </a:extLst>
          </p:cNvPr>
          <p:cNvSpPr txBox="1"/>
          <p:nvPr/>
        </p:nvSpPr>
        <p:spPr>
          <a:xfrm>
            <a:off x="1761237" y="1450363"/>
            <a:ext cx="9694163" cy="627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600">
                <a:latin typeface="돋움" panose="020B0600000101010101" pitchFamily="50" charset="-127"/>
                <a:ea typeface="돋움" panose="020B0600000101010101" pitchFamily="50" charset="-127"/>
              </a:defRPr>
            </a:lvl1pPr>
          </a:lstStyle>
          <a:p>
            <a:pPr marL="342900" indent="-342900" latinLnBrk="0">
              <a:lnSpc>
                <a:spcPct val="130000"/>
              </a:lnSpc>
              <a:buFont typeface="+mj-lt"/>
              <a:buAutoNum type="arabicPeriod"/>
              <a:defRPr/>
            </a:pP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회사 성장 단계별 팀원 채용 계획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미래 계획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예상 채용 연월 표시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342900" indent="-342900" latinLnBrk="0">
              <a:lnSpc>
                <a:spcPct val="130000"/>
              </a:lnSpc>
              <a:buFont typeface="+mj-lt"/>
              <a:buAutoNum type="arabicPeriod"/>
              <a:defRPr/>
            </a:pP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주요담당업무 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직급 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인원수 등을 표시</a:t>
            </a: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BC41FCDD-C193-4EDC-A4AD-919B813C8E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461801"/>
              </p:ext>
            </p:extLst>
          </p:nvPr>
        </p:nvGraphicFramePr>
        <p:xfrm>
          <a:off x="1484556" y="2637779"/>
          <a:ext cx="9694162" cy="345105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73983">
                  <a:extLst>
                    <a:ext uri="{9D8B030D-6E8A-4147-A177-3AD203B41FA5}">
                      <a16:colId xmlns:a16="http://schemas.microsoft.com/office/drawing/2014/main" val="2048941396"/>
                    </a:ext>
                  </a:extLst>
                </a:gridCol>
                <a:gridCol w="788042">
                  <a:extLst>
                    <a:ext uri="{9D8B030D-6E8A-4147-A177-3AD203B41FA5}">
                      <a16:colId xmlns:a16="http://schemas.microsoft.com/office/drawing/2014/main" val="4294766482"/>
                    </a:ext>
                  </a:extLst>
                </a:gridCol>
                <a:gridCol w="1188316">
                  <a:extLst>
                    <a:ext uri="{9D8B030D-6E8A-4147-A177-3AD203B41FA5}">
                      <a16:colId xmlns:a16="http://schemas.microsoft.com/office/drawing/2014/main" val="282584671"/>
                    </a:ext>
                  </a:extLst>
                </a:gridCol>
                <a:gridCol w="2301582">
                  <a:extLst>
                    <a:ext uri="{9D8B030D-6E8A-4147-A177-3AD203B41FA5}">
                      <a16:colId xmlns:a16="http://schemas.microsoft.com/office/drawing/2014/main" val="649807006"/>
                    </a:ext>
                  </a:extLst>
                </a:gridCol>
                <a:gridCol w="2764400">
                  <a:extLst>
                    <a:ext uri="{9D8B030D-6E8A-4147-A177-3AD203B41FA5}">
                      <a16:colId xmlns:a16="http://schemas.microsoft.com/office/drawing/2014/main" val="3865656903"/>
                    </a:ext>
                  </a:extLst>
                </a:gridCol>
                <a:gridCol w="1977839">
                  <a:extLst>
                    <a:ext uri="{9D8B030D-6E8A-4147-A177-3AD203B41FA5}">
                      <a16:colId xmlns:a16="http://schemas.microsoft.com/office/drawing/2014/main" val="2291105605"/>
                    </a:ext>
                  </a:extLst>
                </a:gridCol>
              </a:tblGrid>
              <a:tr h="512589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2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순번</a:t>
                      </a:r>
                    </a:p>
                  </a:txBody>
                  <a:tcPr anchor="ctr">
                    <a:lnL w="9525" cap="rnd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2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직급</a:t>
                      </a:r>
                    </a:p>
                  </a:txBody>
                  <a:tcPr anchor="ctr">
                    <a:lnL w="9525" cap="rnd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2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성명</a:t>
                      </a:r>
                    </a:p>
                  </a:txBody>
                  <a:tcPr anchor="ctr">
                    <a:lnL w="9525" cap="rnd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2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주요 담당업무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2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경력 및 학력 등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ko-KR" altLang="en-US" sz="1200" b="1" kern="1200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예상 채용 연월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rnd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6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244960"/>
                  </a:ext>
                </a:extLst>
              </a:tr>
              <a:tr h="4897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R" altLang="en-US" sz="1100" b="1" dirty="0">
                        <a:ln>
                          <a:solidFill>
                            <a:schemeClr val="tx1">
                              <a:lumMod val="65000"/>
                              <a:lumOff val="3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과장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000</a:t>
                      </a:r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S/W </a:t>
                      </a:r>
                      <a:r>
                        <a:rPr lang="ko-KR" altLang="en-US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개발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컴퓨터공학과 교수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‘19.</a:t>
                      </a:r>
                      <a:r>
                        <a:rPr lang="ko-KR" altLang="en-US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03</a:t>
                      </a:r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372993"/>
                  </a:ext>
                </a:extLst>
              </a:tr>
              <a:tr h="4897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R" altLang="en-US" sz="1100" b="1" dirty="0">
                        <a:ln>
                          <a:solidFill>
                            <a:schemeClr val="tx1">
                              <a:lumMod val="65000"/>
                              <a:lumOff val="3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해외 영업</a:t>
                      </a:r>
                      <a:r>
                        <a:rPr lang="en-US" altLang="ko-KR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베트남</a:t>
                      </a:r>
                      <a:r>
                        <a:rPr lang="en-US" altLang="ko-KR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인도네시아</a:t>
                      </a:r>
                      <a:r>
                        <a:rPr lang="en-US" altLang="ko-KR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00</a:t>
                      </a:r>
                      <a:r>
                        <a:rPr lang="ko-KR" altLang="en-US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기업 해외 영업 경력 </a:t>
                      </a:r>
                      <a:r>
                        <a:rPr lang="en-US" altLang="ko-KR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ln>
                            <a:solidFill>
                              <a:schemeClr val="bg1">
                                <a:lumMod val="7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채용예정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421332"/>
                  </a:ext>
                </a:extLst>
              </a:tr>
              <a:tr h="4897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ko-KR" altLang="en-US" sz="1100" b="1" dirty="0">
                        <a:ln>
                          <a:solidFill>
                            <a:schemeClr val="tx1">
                              <a:lumMod val="65000"/>
                              <a:lumOff val="3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083106"/>
                  </a:ext>
                </a:extLst>
              </a:tr>
              <a:tr h="4897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ko-KR" altLang="en-US" sz="1100" b="1" dirty="0">
                        <a:ln>
                          <a:solidFill>
                            <a:schemeClr val="tx1">
                              <a:lumMod val="65000"/>
                              <a:lumOff val="3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550041"/>
                  </a:ext>
                </a:extLst>
              </a:tr>
              <a:tr h="4897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endParaRPr lang="ko-KR" altLang="en-US" sz="1100" b="1" dirty="0">
                        <a:ln>
                          <a:solidFill>
                            <a:schemeClr val="tx1">
                              <a:lumMod val="65000"/>
                              <a:lumOff val="3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546024"/>
                  </a:ext>
                </a:extLst>
              </a:tr>
              <a:tr h="4897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  <a:alpha val="2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endParaRPr lang="ko-KR" altLang="en-US" sz="1100" b="1" dirty="0">
                        <a:ln>
                          <a:solidFill>
                            <a:schemeClr val="tx1">
                              <a:lumMod val="65000"/>
                              <a:lumOff val="3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n>
                          <a:solidFill>
                            <a:schemeClr val="bg1">
                              <a:lumMod val="75000"/>
                              <a:alpha val="2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195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39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그래픽 201">
            <a:extLst>
              <a:ext uri="{FF2B5EF4-FFF2-40B4-BE49-F238E27FC236}">
                <a16:creationId xmlns:a16="http://schemas.microsoft.com/office/drawing/2014/main" id="{801908B3-4F37-08A9-B747-AD9556648155}"/>
              </a:ext>
            </a:extLst>
          </p:cNvPr>
          <p:cNvSpPr/>
          <p:nvPr/>
        </p:nvSpPr>
        <p:spPr>
          <a:xfrm>
            <a:off x="-1" y="0"/>
            <a:ext cx="9858375" cy="6858000"/>
          </a:xfrm>
          <a:custGeom>
            <a:avLst/>
            <a:gdLst>
              <a:gd name="connsiteX0" fmla="*/ 0 w 7396162"/>
              <a:gd name="connsiteY0" fmla="*/ 0 h 5143500"/>
              <a:gd name="connsiteX1" fmla="*/ 7396163 w 7396162"/>
              <a:gd name="connsiteY1" fmla="*/ 0 h 5143500"/>
              <a:gd name="connsiteX2" fmla="*/ 7396163 w 7396162"/>
              <a:gd name="connsiteY2" fmla="*/ 5143500 h 5143500"/>
              <a:gd name="connsiteX3" fmla="*/ 0 w 7396162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6162" h="5143500">
                <a:moveTo>
                  <a:pt x="0" y="0"/>
                </a:moveTo>
                <a:lnTo>
                  <a:pt x="7396163" y="0"/>
                </a:lnTo>
                <a:lnTo>
                  <a:pt x="7396163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2564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11" name="그래픽 206">
            <a:extLst>
              <a:ext uri="{FF2B5EF4-FFF2-40B4-BE49-F238E27FC236}">
                <a16:creationId xmlns:a16="http://schemas.microsoft.com/office/drawing/2014/main" id="{11427198-4927-534D-57A1-6564E37B4C89}"/>
              </a:ext>
            </a:extLst>
          </p:cNvPr>
          <p:cNvSpPr/>
          <p:nvPr/>
        </p:nvSpPr>
        <p:spPr>
          <a:xfrm>
            <a:off x="3326920" y="2158869"/>
            <a:ext cx="7134225" cy="2187927"/>
          </a:xfrm>
          <a:custGeom>
            <a:avLst/>
            <a:gdLst>
              <a:gd name="connsiteX0" fmla="*/ 0 w 7375533"/>
              <a:gd name="connsiteY0" fmla="*/ 0 h 2187927"/>
              <a:gd name="connsiteX1" fmla="*/ 7375533 w 7375533"/>
              <a:gd name="connsiteY1" fmla="*/ 0 h 2187927"/>
              <a:gd name="connsiteX2" fmla="*/ 7375533 w 7375533"/>
              <a:gd name="connsiteY2" fmla="*/ 2187927 h 2187927"/>
              <a:gd name="connsiteX3" fmla="*/ 0 w 7375533"/>
              <a:gd name="connsiteY3" fmla="*/ 2187927 h 218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5533" h="2187927">
                <a:moveTo>
                  <a:pt x="0" y="0"/>
                </a:moveTo>
                <a:lnTo>
                  <a:pt x="7375533" y="0"/>
                </a:lnTo>
                <a:lnTo>
                  <a:pt x="7375533" y="2187927"/>
                </a:lnTo>
                <a:lnTo>
                  <a:pt x="0" y="2187927"/>
                </a:lnTo>
                <a:close/>
              </a:path>
            </a:pathLst>
          </a:custGeom>
          <a:solidFill>
            <a:srgbClr val="FFFFFF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DEFC2-0E3F-4594-A12D-4FAF0AA34390}"/>
              </a:ext>
            </a:extLst>
          </p:cNvPr>
          <p:cNvSpPr txBox="1"/>
          <p:nvPr/>
        </p:nvSpPr>
        <p:spPr>
          <a:xfrm>
            <a:off x="5558409" y="2260382"/>
            <a:ext cx="13356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06</a:t>
            </a:r>
            <a:endParaRPr lang="ko-KR" altLang="en-US" sz="80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6968E-8407-4F33-B2E2-04DFB869FD59}"/>
              </a:ext>
            </a:extLst>
          </p:cNvPr>
          <p:cNvSpPr txBox="1"/>
          <p:nvPr/>
        </p:nvSpPr>
        <p:spPr>
          <a:xfrm>
            <a:off x="3455385" y="3482308"/>
            <a:ext cx="8736615" cy="661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30000"/>
              </a:lnSpc>
            </a:pPr>
            <a:r>
              <a:rPr lang="ko-KR" altLang="en-US" sz="3200" dirty="0">
                <a:latin typeface="맑은 고딕" panose="020B0503020000020004" pitchFamily="50" charset="-127"/>
              </a:rPr>
              <a:t>기대효과 및 향후계획</a:t>
            </a:r>
          </a:p>
        </p:txBody>
      </p:sp>
    </p:spTree>
    <p:extLst>
      <p:ext uri="{BB962C8B-B14F-4D97-AF65-F5344CB8AC3E}">
        <p14:creationId xmlns:p14="http://schemas.microsoft.com/office/powerpoint/2010/main" val="4034106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2FE046B-99E0-1A0F-EEE7-B30D11D36639}"/>
              </a:ext>
            </a:extLst>
          </p:cNvPr>
          <p:cNvCxnSpPr>
            <a:cxnSpLocks/>
          </p:cNvCxnSpPr>
          <p:nvPr/>
        </p:nvCxnSpPr>
        <p:spPr>
          <a:xfrm>
            <a:off x="328613" y="723900"/>
            <a:ext cx="11534775" cy="0"/>
          </a:xfrm>
          <a:prstGeom prst="line">
            <a:avLst/>
          </a:prstGeom>
          <a:ln w="19050">
            <a:solidFill>
              <a:srgbClr val="256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제목 4">
            <a:extLst>
              <a:ext uri="{FF2B5EF4-FFF2-40B4-BE49-F238E27FC236}">
                <a16:creationId xmlns:a16="http://schemas.microsoft.com/office/drawing/2014/main" id="{D75F8842-5DCB-F81E-32DD-BEB980F1D453}"/>
              </a:ext>
            </a:extLst>
          </p:cNvPr>
          <p:cNvSpPr txBox="1">
            <a:spLocks/>
          </p:cNvSpPr>
          <p:nvPr/>
        </p:nvSpPr>
        <p:spPr>
          <a:xfrm>
            <a:off x="328613" y="295208"/>
            <a:ext cx="4083996" cy="478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Ⅵ.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기대효과 및 향후계획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2564F7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BECA2-BD32-49A5-8B73-B2D975132F31}"/>
              </a:ext>
            </a:extLst>
          </p:cNvPr>
          <p:cNvSpPr txBox="1"/>
          <p:nvPr/>
        </p:nvSpPr>
        <p:spPr>
          <a:xfrm>
            <a:off x="1062969" y="874407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/>
              <a:defRPr b="1"/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창업 아이템 기대효과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8E032E-0FA4-4A9D-A51E-50DBEFE709C9}"/>
              </a:ext>
            </a:extLst>
          </p:cNvPr>
          <p:cNvSpPr txBox="1"/>
          <p:nvPr/>
        </p:nvSpPr>
        <p:spPr>
          <a:xfrm>
            <a:off x="1761237" y="1450363"/>
            <a:ext cx="9694163" cy="341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창업 아이템의 발전 가능성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경제 활성화 등 기대효과를 작성한다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AC74C1-9696-4293-A1BD-A25D2C29E4B8}"/>
              </a:ext>
            </a:extLst>
          </p:cNvPr>
          <p:cNvSpPr txBox="1"/>
          <p:nvPr/>
        </p:nvSpPr>
        <p:spPr>
          <a:xfrm>
            <a:off x="1062969" y="3456318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/>
              <a:defRPr b="1"/>
            </a:lvl1pPr>
          </a:lstStyle>
          <a:p>
            <a:pPr marL="0" indent="0">
              <a:buNone/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Ⅱ. 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향후계획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E4804C-CCB8-4869-A896-5810C2A8B62B}"/>
              </a:ext>
            </a:extLst>
          </p:cNvPr>
          <p:cNvSpPr txBox="1"/>
          <p:nvPr/>
        </p:nvSpPr>
        <p:spPr>
          <a:xfrm>
            <a:off x="1761237" y="4032274"/>
            <a:ext cx="9694163" cy="341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창업 아이템의 향후 계획을 정리한다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7369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그래픽 201">
            <a:extLst>
              <a:ext uri="{FF2B5EF4-FFF2-40B4-BE49-F238E27FC236}">
                <a16:creationId xmlns:a16="http://schemas.microsoft.com/office/drawing/2014/main" id="{99C6C6B0-7578-7389-4772-E7782C6A42EA}"/>
              </a:ext>
            </a:extLst>
          </p:cNvPr>
          <p:cNvSpPr/>
          <p:nvPr/>
        </p:nvSpPr>
        <p:spPr>
          <a:xfrm flipH="1" flipV="1">
            <a:off x="-13" y="1490300"/>
            <a:ext cx="4496977" cy="45719"/>
          </a:xfrm>
          <a:custGeom>
            <a:avLst/>
            <a:gdLst>
              <a:gd name="connsiteX0" fmla="*/ 0 w 7396162"/>
              <a:gd name="connsiteY0" fmla="*/ 0 h 5143500"/>
              <a:gd name="connsiteX1" fmla="*/ 7396163 w 7396162"/>
              <a:gd name="connsiteY1" fmla="*/ 0 h 5143500"/>
              <a:gd name="connsiteX2" fmla="*/ 7396163 w 7396162"/>
              <a:gd name="connsiteY2" fmla="*/ 5143500 h 5143500"/>
              <a:gd name="connsiteX3" fmla="*/ 0 w 7396162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6162" h="5143500">
                <a:moveTo>
                  <a:pt x="0" y="0"/>
                </a:moveTo>
                <a:lnTo>
                  <a:pt x="7396163" y="0"/>
                </a:lnTo>
                <a:lnTo>
                  <a:pt x="7396163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2564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0" name="제목 4">
            <a:extLst>
              <a:ext uri="{FF2B5EF4-FFF2-40B4-BE49-F238E27FC236}">
                <a16:creationId xmlns:a16="http://schemas.microsoft.com/office/drawing/2014/main" id="{E7999DF7-00B7-2C02-50C9-8E7FACDB37BF}"/>
              </a:ext>
            </a:extLst>
          </p:cNvPr>
          <p:cNvSpPr txBox="1">
            <a:spLocks/>
          </p:cNvSpPr>
          <p:nvPr/>
        </p:nvSpPr>
        <p:spPr>
          <a:xfrm>
            <a:off x="123825" y="676275"/>
            <a:ext cx="4344566" cy="8165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200" b="0" i="0" u="none" strike="noStrike" kern="1200" cap="none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CONTENTS</a:t>
            </a:r>
            <a:endParaRPr kumimoji="0" lang="ko-KR" altLang="en-US" sz="5200" b="0" i="0" u="none" strike="noStrike" kern="1200" cap="none" normalizeH="0" baseline="0" noProof="0" dirty="0">
              <a:ln>
                <a:noFill/>
              </a:ln>
              <a:solidFill>
                <a:srgbClr val="2564F7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A06063-E9AC-4009-B38A-9CA832C853D2}"/>
              </a:ext>
            </a:extLst>
          </p:cNvPr>
          <p:cNvSpPr txBox="1"/>
          <p:nvPr/>
        </p:nvSpPr>
        <p:spPr>
          <a:xfrm>
            <a:off x="7591072" y="2249787"/>
            <a:ext cx="3326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창업아이템의 개발 동기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문제정의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E36764-61B5-4776-BE20-5610BD528330}"/>
              </a:ext>
            </a:extLst>
          </p:cNvPr>
          <p:cNvSpPr txBox="1"/>
          <p:nvPr/>
        </p:nvSpPr>
        <p:spPr>
          <a:xfrm>
            <a:off x="7591072" y="2918603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고객정의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18D8CA-6CEA-404B-BDAE-2683D6FA6903}"/>
              </a:ext>
            </a:extLst>
          </p:cNvPr>
          <p:cNvSpPr txBox="1"/>
          <p:nvPr/>
        </p:nvSpPr>
        <p:spPr>
          <a:xfrm>
            <a:off x="7591072" y="3587419"/>
            <a:ext cx="2228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창업아이템 소개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해법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471A50-2C3B-40F5-A2BA-FAEBCC718F20}"/>
              </a:ext>
            </a:extLst>
          </p:cNvPr>
          <p:cNvSpPr txBox="1"/>
          <p:nvPr/>
        </p:nvSpPr>
        <p:spPr>
          <a:xfrm>
            <a:off x="7591072" y="4256235"/>
            <a:ext cx="2103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창업아이템의 사업화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103A49-9A34-4441-BC05-D345CE3737A1}"/>
              </a:ext>
            </a:extLst>
          </p:cNvPr>
          <p:cNvSpPr txBox="1"/>
          <p:nvPr/>
        </p:nvSpPr>
        <p:spPr>
          <a:xfrm>
            <a:off x="7591072" y="4925051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팀 구성 및 파트너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DE7004E6-0831-47F9-B16C-02A0149A1158}"/>
              </a:ext>
            </a:extLst>
          </p:cNvPr>
          <p:cNvGrpSpPr/>
          <p:nvPr/>
        </p:nvGrpSpPr>
        <p:grpSpPr>
          <a:xfrm>
            <a:off x="6737041" y="2123244"/>
            <a:ext cx="4375459" cy="584775"/>
            <a:chOff x="6737041" y="2123244"/>
            <a:chExt cx="4375459" cy="58477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91335CC-79AB-427B-A785-A57E7A666D80}"/>
                </a:ext>
              </a:extLst>
            </p:cNvPr>
            <p:cNvSpPr txBox="1"/>
            <p:nvPr/>
          </p:nvSpPr>
          <p:spPr>
            <a:xfrm>
              <a:off x="6737041" y="2123244"/>
              <a:ext cx="659155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ko-KR" sz="3200" b="1" dirty="0">
                  <a:solidFill>
                    <a:srgbClr val="2564F7"/>
                  </a:solidFill>
                  <a:latin typeface="+mj-ea"/>
                  <a:ea typeface="+mj-ea"/>
                </a:rPr>
                <a:t>01</a:t>
              </a:r>
              <a:endParaRPr lang="ko-KR" altLang="en-US" sz="3200" b="1" dirty="0">
                <a:solidFill>
                  <a:srgbClr val="2564F7"/>
                </a:solidFill>
                <a:latin typeface="+mj-ea"/>
                <a:ea typeface="+mj-ea"/>
              </a:endParaRPr>
            </a:p>
          </p:txBody>
        </p: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753CC00F-B880-48F9-9ABF-EB9D398266B9}"/>
                </a:ext>
              </a:extLst>
            </p:cNvPr>
            <p:cNvCxnSpPr/>
            <p:nvPr/>
          </p:nvCxnSpPr>
          <p:spPr>
            <a:xfrm>
              <a:off x="7175500" y="2550241"/>
              <a:ext cx="3937000" cy="0"/>
            </a:xfrm>
            <a:prstGeom prst="line">
              <a:avLst/>
            </a:prstGeom>
            <a:ln>
              <a:solidFill>
                <a:srgbClr val="709D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497984FC-D7D2-4EF0-A8A3-C37FD06B3634}"/>
              </a:ext>
            </a:extLst>
          </p:cNvPr>
          <p:cNvGrpSpPr/>
          <p:nvPr/>
        </p:nvGrpSpPr>
        <p:grpSpPr>
          <a:xfrm>
            <a:off x="6737041" y="2792060"/>
            <a:ext cx="4375459" cy="584775"/>
            <a:chOff x="6737041" y="2792060"/>
            <a:chExt cx="4375459" cy="58477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55B1AB5-594B-4E98-BD75-B7EF0B93C870}"/>
                </a:ext>
              </a:extLst>
            </p:cNvPr>
            <p:cNvSpPr txBox="1"/>
            <p:nvPr/>
          </p:nvSpPr>
          <p:spPr>
            <a:xfrm>
              <a:off x="6737041" y="2792060"/>
              <a:ext cx="659155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ko-KR" sz="3200" b="1" dirty="0">
                  <a:solidFill>
                    <a:srgbClr val="2564F7"/>
                  </a:solidFill>
                  <a:latin typeface="+mj-ea"/>
                  <a:ea typeface="+mj-ea"/>
                </a:rPr>
                <a:t>02</a:t>
              </a:r>
              <a:endParaRPr lang="ko-KR" altLang="en-US" sz="3200" b="1" dirty="0">
                <a:solidFill>
                  <a:srgbClr val="2564F7"/>
                </a:solidFill>
                <a:latin typeface="+mj-ea"/>
                <a:ea typeface="+mj-ea"/>
              </a:endParaRPr>
            </a:p>
          </p:txBody>
        </p: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5FFD043F-8AE7-45B1-A019-B3C4F489CE05}"/>
                </a:ext>
              </a:extLst>
            </p:cNvPr>
            <p:cNvCxnSpPr/>
            <p:nvPr/>
          </p:nvCxnSpPr>
          <p:spPr>
            <a:xfrm>
              <a:off x="7175500" y="3229298"/>
              <a:ext cx="3937000" cy="0"/>
            </a:xfrm>
            <a:prstGeom prst="line">
              <a:avLst/>
            </a:prstGeom>
            <a:ln>
              <a:solidFill>
                <a:srgbClr val="709D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6CEA4E9C-1F3E-48E3-B800-B0674F5AB747}"/>
              </a:ext>
            </a:extLst>
          </p:cNvPr>
          <p:cNvGrpSpPr/>
          <p:nvPr/>
        </p:nvGrpSpPr>
        <p:grpSpPr>
          <a:xfrm>
            <a:off x="6737041" y="3460876"/>
            <a:ext cx="4375459" cy="584775"/>
            <a:chOff x="6737041" y="3460876"/>
            <a:chExt cx="4375459" cy="58477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B8C52E9-3EA7-482E-BFE2-5FE2510972D4}"/>
                </a:ext>
              </a:extLst>
            </p:cNvPr>
            <p:cNvSpPr txBox="1"/>
            <p:nvPr/>
          </p:nvSpPr>
          <p:spPr>
            <a:xfrm>
              <a:off x="6737041" y="3460876"/>
              <a:ext cx="659155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ko-KR" sz="3200" b="1" dirty="0">
                  <a:solidFill>
                    <a:srgbClr val="2564F7"/>
                  </a:solidFill>
                  <a:latin typeface="+mj-ea"/>
                  <a:ea typeface="+mj-ea"/>
                </a:rPr>
                <a:t>03</a:t>
              </a:r>
              <a:endParaRPr lang="ko-KR" altLang="en-US" sz="3200" b="1" dirty="0">
                <a:solidFill>
                  <a:srgbClr val="2564F7"/>
                </a:solidFill>
                <a:latin typeface="+mj-ea"/>
                <a:ea typeface="+mj-ea"/>
              </a:endParaRPr>
            </a:p>
          </p:txBody>
        </p:sp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75A76EAD-674E-445B-8C07-E33E98B2F24A}"/>
                </a:ext>
              </a:extLst>
            </p:cNvPr>
            <p:cNvCxnSpPr/>
            <p:nvPr/>
          </p:nvCxnSpPr>
          <p:spPr>
            <a:xfrm>
              <a:off x="7175500" y="3891371"/>
              <a:ext cx="3937000" cy="0"/>
            </a:xfrm>
            <a:prstGeom prst="line">
              <a:avLst/>
            </a:prstGeom>
            <a:ln>
              <a:solidFill>
                <a:srgbClr val="709D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7E0F2300-4DFF-46FD-BCD7-090E160AB30B}"/>
              </a:ext>
            </a:extLst>
          </p:cNvPr>
          <p:cNvGrpSpPr/>
          <p:nvPr/>
        </p:nvGrpSpPr>
        <p:grpSpPr>
          <a:xfrm>
            <a:off x="6737041" y="4129692"/>
            <a:ext cx="4375459" cy="584775"/>
            <a:chOff x="6737041" y="4129692"/>
            <a:chExt cx="4375459" cy="58477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D25D475-685A-4385-89E7-5D3672412455}"/>
                </a:ext>
              </a:extLst>
            </p:cNvPr>
            <p:cNvSpPr txBox="1"/>
            <p:nvPr/>
          </p:nvSpPr>
          <p:spPr>
            <a:xfrm>
              <a:off x="6737041" y="4129692"/>
              <a:ext cx="659155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ko-KR" sz="3200" b="1" dirty="0">
                  <a:solidFill>
                    <a:srgbClr val="2564F7"/>
                  </a:solidFill>
                  <a:latin typeface="+mj-ea"/>
                  <a:ea typeface="+mj-ea"/>
                </a:rPr>
                <a:t>04</a:t>
              </a:r>
              <a:endParaRPr lang="ko-KR" altLang="en-US" sz="3200" b="1" dirty="0">
                <a:solidFill>
                  <a:srgbClr val="2564F7"/>
                </a:solidFill>
                <a:latin typeface="+mj-ea"/>
                <a:ea typeface="+mj-ea"/>
              </a:endParaRPr>
            </a:p>
          </p:txBody>
        </p:sp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094B1EF5-9E8F-4933-90A3-7214679524E4}"/>
                </a:ext>
              </a:extLst>
            </p:cNvPr>
            <p:cNvCxnSpPr>
              <a:cxnSpLocks/>
            </p:cNvCxnSpPr>
            <p:nvPr/>
          </p:nvCxnSpPr>
          <p:spPr>
            <a:xfrm>
              <a:off x="7226300" y="4556689"/>
              <a:ext cx="3886200" cy="0"/>
            </a:xfrm>
            <a:prstGeom prst="line">
              <a:avLst/>
            </a:prstGeom>
            <a:ln>
              <a:solidFill>
                <a:srgbClr val="709D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E9CCBA6B-A0C6-466F-9B9D-93CF1FE3D76A}"/>
              </a:ext>
            </a:extLst>
          </p:cNvPr>
          <p:cNvGrpSpPr/>
          <p:nvPr/>
        </p:nvGrpSpPr>
        <p:grpSpPr>
          <a:xfrm>
            <a:off x="6737041" y="4798508"/>
            <a:ext cx="4375459" cy="584775"/>
            <a:chOff x="6737041" y="4798508"/>
            <a:chExt cx="4375459" cy="58477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0133D64-FD98-41BE-B6DF-FC49F34836D1}"/>
                </a:ext>
              </a:extLst>
            </p:cNvPr>
            <p:cNvSpPr txBox="1"/>
            <p:nvPr/>
          </p:nvSpPr>
          <p:spPr>
            <a:xfrm>
              <a:off x="6737041" y="4798508"/>
              <a:ext cx="659155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ko-KR" sz="3200" b="1" dirty="0">
                  <a:solidFill>
                    <a:srgbClr val="2564F7"/>
                  </a:solidFill>
                  <a:latin typeface="+mj-ea"/>
                  <a:ea typeface="+mj-ea"/>
                </a:rPr>
                <a:t>05</a:t>
              </a:r>
              <a:endParaRPr lang="ko-KR" altLang="en-US" sz="3200" b="1" dirty="0">
                <a:solidFill>
                  <a:srgbClr val="2564F7"/>
                </a:solidFill>
                <a:latin typeface="+mj-ea"/>
                <a:ea typeface="+mj-ea"/>
              </a:endParaRPr>
            </a:p>
          </p:txBody>
        </p: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95D64DCD-4918-4237-A474-E1D3D9EFB8E0}"/>
                </a:ext>
              </a:extLst>
            </p:cNvPr>
            <p:cNvCxnSpPr/>
            <p:nvPr/>
          </p:nvCxnSpPr>
          <p:spPr>
            <a:xfrm>
              <a:off x="7175500" y="5238205"/>
              <a:ext cx="3937000" cy="0"/>
            </a:xfrm>
            <a:prstGeom prst="line">
              <a:avLst/>
            </a:prstGeom>
            <a:ln>
              <a:solidFill>
                <a:srgbClr val="709D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35C42136-C9C5-46A3-9931-4EC8F928194A}"/>
              </a:ext>
            </a:extLst>
          </p:cNvPr>
          <p:cNvSpPr txBox="1"/>
          <p:nvPr/>
        </p:nvSpPr>
        <p:spPr>
          <a:xfrm>
            <a:off x="7591072" y="5593867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기대효과 및 향후계획</a:t>
            </a:r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8869A879-8591-4670-AE50-79E459B96382}"/>
              </a:ext>
            </a:extLst>
          </p:cNvPr>
          <p:cNvGrpSpPr/>
          <p:nvPr/>
        </p:nvGrpSpPr>
        <p:grpSpPr>
          <a:xfrm>
            <a:off x="6737041" y="5467324"/>
            <a:ext cx="4375459" cy="584775"/>
            <a:chOff x="6737041" y="4798508"/>
            <a:chExt cx="4375459" cy="58477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8386CD3-0C85-473B-8606-E4518B3776BD}"/>
                </a:ext>
              </a:extLst>
            </p:cNvPr>
            <p:cNvSpPr txBox="1"/>
            <p:nvPr/>
          </p:nvSpPr>
          <p:spPr>
            <a:xfrm>
              <a:off x="6737041" y="4798508"/>
              <a:ext cx="659155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ko-KR" sz="3200" b="1" dirty="0">
                  <a:solidFill>
                    <a:srgbClr val="2564F7"/>
                  </a:solidFill>
                  <a:latin typeface="+mj-ea"/>
                  <a:ea typeface="+mj-ea"/>
                </a:rPr>
                <a:t>06</a:t>
              </a:r>
              <a:endParaRPr lang="ko-KR" altLang="en-US" sz="3200" b="1" dirty="0">
                <a:solidFill>
                  <a:srgbClr val="2564F7"/>
                </a:solidFill>
                <a:latin typeface="+mj-ea"/>
                <a:ea typeface="+mj-ea"/>
              </a:endParaRPr>
            </a:p>
          </p:txBody>
        </p: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59AEC87D-01E6-4DF2-AB19-739CF15C5B38}"/>
                </a:ext>
              </a:extLst>
            </p:cNvPr>
            <p:cNvCxnSpPr/>
            <p:nvPr/>
          </p:nvCxnSpPr>
          <p:spPr>
            <a:xfrm>
              <a:off x="7175500" y="5238205"/>
              <a:ext cx="3937000" cy="0"/>
            </a:xfrm>
            <a:prstGeom prst="line">
              <a:avLst/>
            </a:prstGeom>
            <a:ln>
              <a:solidFill>
                <a:srgbClr val="709D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8259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그래픽 201">
            <a:extLst>
              <a:ext uri="{FF2B5EF4-FFF2-40B4-BE49-F238E27FC236}">
                <a16:creationId xmlns:a16="http://schemas.microsoft.com/office/drawing/2014/main" id="{801908B3-4F37-08A9-B747-AD9556648155}"/>
              </a:ext>
            </a:extLst>
          </p:cNvPr>
          <p:cNvSpPr/>
          <p:nvPr/>
        </p:nvSpPr>
        <p:spPr>
          <a:xfrm>
            <a:off x="-1" y="0"/>
            <a:ext cx="9858375" cy="6858000"/>
          </a:xfrm>
          <a:custGeom>
            <a:avLst/>
            <a:gdLst>
              <a:gd name="connsiteX0" fmla="*/ 0 w 7396162"/>
              <a:gd name="connsiteY0" fmla="*/ 0 h 5143500"/>
              <a:gd name="connsiteX1" fmla="*/ 7396163 w 7396162"/>
              <a:gd name="connsiteY1" fmla="*/ 0 h 5143500"/>
              <a:gd name="connsiteX2" fmla="*/ 7396163 w 7396162"/>
              <a:gd name="connsiteY2" fmla="*/ 5143500 h 5143500"/>
              <a:gd name="connsiteX3" fmla="*/ 0 w 7396162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6162" h="5143500">
                <a:moveTo>
                  <a:pt x="0" y="0"/>
                </a:moveTo>
                <a:lnTo>
                  <a:pt x="7396163" y="0"/>
                </a:lnTo>
                <a:lnTo>
                  <a:pt x="7396163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2564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11" name="그래픽 206">
            <a:extLst>
              <a:ext uri="{FF2B5EF4-FFF2-40B4-BE49-F238E27FC236}">
                <a16:creationId xmlns:a16="http://schemas.microsoft.com/office/drawing/2014/main" id="{11427198-4927-534D-57A1-6564E37B4C89}"/>
              </a:ext>
            </a:extLst>
          </p:cNvPr>
          <p:cNvSpPr/>
          <p:nvPr/>
        </p:nvSpPr>
        <p:spPr>
          <a:xfrm>
            <a:off x="3326920" y="2158869"/>
            <a:ext cx="7134225" cy="2187927"/>
          </a:xfrm>
          <a:custGeom>
            <a:avLst/>
            <a:gdLst>
              <a:gd name="connsiteX0" fmla="*/ 0 w 7375533"/>
              <a:gd name="connsiteY0" fmla="*/ 0 h 2187927"/>
              <a:gd name="connsiteX1" fmla="*/ 7375533 w 7375533"/>
              <a:gd name="connsiteY1" fmla="*/ 0 h 2187927"/>
              <a:gd name="connsiteX2" fmla="*/ 7375533 w 7375533"/>
              <a:gd name="connsiteY2" fmla="*/ 2187927 h 2187927"/>
              <a:gd name="connsiteX3" fmla="*/ 0 w 7375533"/>
              <a:gd name="connsiteY3" fmla="*/ 2187927 h 218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5533" h="2187927">
                <a:moveTo>
                  <a:pt x="0" y="0"/>
                </a:moveTo>
                <a:lnTo>
                  <a:pt x="7375533" y="0"/>
                </a:lnTo>
                <a:lnTo>
                  <a:pt x="7375533" y="2187927"/>
                </a:lnTo>
                <a:lnTo>
                  <a:pt x="0" y="2187927"/>
                </a:lnTo>
                <a:close/>
              </a:path>
            </a:pathLst>
          </a:custGeom>
          <a:solidFill>
            <a:srgbClr val="FFFFFF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DEFC2-0E3F-4594-A12D-4FAF0AA34390}"/>
              </a:ext>
            </a:extLst>
          </p:cNvPr>
          <p:cNvSpPr txBox="1"/>
          <p:nvPr/>
        </p:nvSpPr>
        <p:spPr>
          <a:xfrm>
            <a:off x="4050021" y="2260382"/>
            <a:ext cx="52180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8000" b="1" spc="-150">
                <a:latin typeface="맑은 고딕" panose="020B0503020000020004" pitchFamily="50" charset="-127"/>
                <a:ea typeface="맑은 고딕" panose="020B0503020000020004" pitchFamily="50" charset="-127"/>
              </a:rPr>
              <a:t>감사합니다</a:t>
            </a:r>
            <a:endParaRPr lang="ko-KR" altLang="en-US" sz="80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6968E-8407-4F33-B2E2-04DFB869FD59}"/>
              </a:ext>
            </a:extLst>
          </p:cNvPr>
          <p:cNvSpPr txBox="1"/>
          <p:nvPr/>
        </p:nvSpPr>
        <p:spPr>
          <a:xfrm>
            <a:off x="5194938" y="3499086"/>
            <a:ext cx="4073179" cy="661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30000"/>
              </a:lnSpc>
            </a:pPr>
            <a:r>
              <a:rPr lang="ko-KR" altLang="en-US" sz="3200" dirty="0">
                <a:latin typeface="맑은 고딕" panose="020B0503020000020004" pitchFamily="50" charset="-127"/>
              </a:rPr>
              <a:t>발표자 </a:t>
            </a:r>
            <a:r>
              <a:rPr lang="en-US" altLang="ko-KR" sz="3200" dirty="0">
                <a:latin typeface="맑은 고딕" panose="020B0503020000020004" pitchFamily="50" charset="-127"/>
              </a:rPr>
              <a:t>: </a:t>
            </a:r>
            <a:r>
              <a:rPr lang="ko-KR" altLang="en-US" sz="3200" dirty="0" err="1">
                <a:latin typeface="맑은 고딕" panose="020B0503020000020004" pitchFamily="50" charset="-127"/>
              </a:rPr>
              <a:t>ㅇㅇㅇ</a:t>
            </a:r>
            <a:endParaRPr lang="ko-KR" altLang="en-US" sz="3200" dirty="0"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32344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그래픽 201">
            <a:extLst>
              <a:ext uri="{FF2B5EF4-FFF2-40B4-BE49-F238E27FC236}">
                <a16:creationId xmlns:a16="http://schemas.microsoft.com/office/drawing/2014/main" id="{801908B3-4F37-08A9-B747-AD9556648155}"/>
              </a:ext>
            </a:extLst>
          </p:cNvPr>
          <p:cNvSpPr/>
          <p:nvPr/>
        </p:nvSpPr>
        <p:spPr>
          <a:xfrm>
            <a:off x="-1" y="0"/>
            <a:ext cx="9858375" cy="6858000"/>
          </a:xfrm>
          <a:custGeom>
            <a:avLst/>
            <a:gdLst>
              <a:gd name="connsiteX0" fmla="*/ 0 w 7396162"/>
              <a:gd name="connsiteY0" fmla="*/ 0 h 5143500"/>
              <a:gd name="connsiteX1" fmla="*/ 7396163 w 7396162"/>
              <a:gd name="connsiteY1" fmla="*/ 0 h 5143500"/>
              <a:gd name="connsiteX2" fmla="*/ 7396163 w 7396162"/>
              <a:gd name="connsiteY2" fmla="*/ 5143500 h 5143500"/>
              <a:gd name="connsiteX3" fmla="*/ 0 w 7396162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6162" h="5143500">
                <a:moveTo>
                  <a:pt x="0" y="0"/>
                </a:moveTo>
                <a:lnTo>
                  <a:pt x="7396163" y="0"/>
                </a:lnTo>
                <a:lnTo>
                  <a:pt x="7396163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2564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11" name="그래픽 206">
            <a:extLst>
              <a:ext uri="{FF2B5EF4-FFF2-40B4-BE49-F238E27FC236}">
                <a16:creationId xmlns:a16="http://schemas.microsoft.com/office/drawing/2014/main" id="{11427198-4927-534D-57A1-6564E37B4C89}"/>
              </a:ext>
            </a:extLst>
          </p:cNvPr>
          <p:cNvSpPr/>
          <p:nvPr/>
        </p:nvSpPr>
        <p:spPr>
          <a:xfrm>
            <a:off x="3326920" y="2158869"/>
            <a:ext cx="7134225" cy="2187927"/>
          </a:xfrm>
          <a:custGeom>
            <a:avLst/>
            <a:gdLst>
              <a:gd name="connsiteX0" fmla="*/ 0 w 7375533"/>
              <a:gd name="connsiteY0" fmla="*/ 0 h 2187927"/>
              <a:gd name="connsiteX1" fmla="*/ 7375533 w 7375533"/>
              <a:gd name="connsiteY1" fmla="*/ 0 h 2187927"/>
              <a:gd name="connsiteX2" fmla="*/ 7375533 w 7375533"/>
              <a:gd name="connsiteY2" fmla="*/ 2187927 h 2187927"/>
              <a:gd name="connsiteX3" fmla="*/ 0 w 7375533"/>
              <a:gd name="connsiteY3" fmla="*/ 2187927 h 218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5533" h="2187927">
                <a:moveTo>
                  <a:pt x="0" y="0"/>
                </a:moveTo>
                <a:lnTo>
                  <a:pt x="7375533" y="0"/>
                </a:lnTo>
                <a:lnTo>
                  <a:pt x="7375533" y="2187927"/>
                </a:lnTo>
                <a:lnTo>
                  <a:pt x="0" y="2187927"/>
                </a:lnTo>
                <a:close/>
              </a:path>
            </a:pathLst>
          </a:custGeom>
          <a:solidFill>
            <a:srgbClr val="FFFFFF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DEFC2-0E3F-4594-A12D-4FAF0AA34390}"/>
              </a:ext>
            </a:extLst>
          </p:cNvPr>
          <p:cNvSpPr txBox="1"/>
          <p:nvPr/>
        </p:nvSpPr>
        <p:spPr>
          <a:xfrm>
            <a:off x="5558409" y="2260382"/>
            <a:ext cx="13356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01</a:t>
            </a:r>
            <a:endParaRPr lang="ko-KR" altLang="en-US" sz="80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6968E-8407-4F33-B2E2-04DFB869FD59}"/>
              </a:ext>
            </a:extLst>
          </p:cNvPr>
          <p:cNvSpPr txBox="1"/>
          <p:nvPr/>
        </p:nvSpPr>
        <p:spPr>
          <a:xfrm>
            <a:off x="3455385" y="3482308"/>
            <a:ext cx="8736615" cy="661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30000"/>
              </a:lnSpc>
            </a:pPr>
            <a:r>
              <a:rPr lang="ko-KR" altLang="en-US" sz="3200" dirty="0">
                <a:latin typeface="맑은 고딕" panose="020B0503020000020004" pitchFamily="50" charset="-127"/>
              </a:rPr>
              <a:t>창업아이템의 개발 동기</a:t>
            </a:r>
            <a:r>
              <a:rPr lang="en-US" altLang="ko-KR" sz="3200" dirty="0">
                <a:latin typeface="맑은 고딕" panose="020B0503020000020004" pitchFamily="50" charset="-127"/>
              </a:rPr>
              <a:t>(</a:t>
            </a:r>
            <a:r>
              <a:rPr lang="ko-KR" altLang="en-US" sz="3200" dirty="0">
                <a:latin typeface="맑은 고딕" panose="020B0503020000020004" pitchFamily="50" charset="-127"/>
              </a:rPr>
              <a:t>문제정의</a:t>
            </a:r>
            <a:r>
              <a:rPr lang="en-US" altLang="ko-KR" sz="3200" dirty="0">
                <a:latin typeface="맑은 고딕" panose="020B0503020000020004" pitchFamily="50" charset="-127"/>
              </a:rPr>
              <a:t>)</a:t>
            </a:r>
            <a:endParaRPr lang="ko-KR" altLang="en-US" sz="3200" dirty="0"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29077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2FE046B-99E0-1A0F-EEE7-B30D11D36639}"/>
              </a:ext>
            </a:extLst>
          </p:cNvPr>
          <p:cNvCxnSpPr>
            <a:cxnSpLocks/>
          </p:cNvCxnSpPr>
          <p:nvPr/>
        </p:nvCxnSpPr>
        <p:spPr>
          <a:xfrm>
            <a:off x="328613" y="723900"/>
            <a:ext cx="11534775" cy="0"/>
          </a:xfrm>
          <a:prstGeom prst="line">
            <a:avLst/>
          </a:prstGeom>
          <a:ln w="19050">
            <a:solidFill>
              <a:srgbClr val="256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제목 4">
            <a:extLst>
              <a:ext uri="{FF2B5EF4-FFF2-40B4-BE49-F238E27FC236}">
                <a16:creationId xmlns:a16="http://schemas.microsoft.com/office/drawing/2014/main" id="{D75F8842-5DCB-F81E-32DD-BEB980F1D453}"/>
              </a:ext>
            </a:extLst>
          </p:cNvPr>
          <p:cNvSpPr txBox="1">
            <a:spLocks/>
          </p:cNvSpPr>
          <p:nvPr/>
        </p:nvSpPr>
        <p:spPr>
          <a:xfrm>
            <a:off x="328613" y="295208"/>
            <a:ext cx="4083996" cy="478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Ⅰ. </a:t>
            </a:r>
            <a:r>
              <a:rPr lang="ko-KR" altLang="en-US" sz="1800" dirty="0">
                <a:solidFill>
                  <a:srgbClr val="2564F7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창업 아이템의 개발 동기</a:t>
            </a:r>
            <a:r>
              <a:rPr lang="en-US" altLang="ko-KR" sz="1800" dirty="0">
                <a:solidFill>
                  <a:srgbClr val="2564F7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800" dirty="0">
                <a:solidFill>
                  <a:srgbClr val="2564F7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문제정의</a:t>
            </a:r>
            <a:r>
              <a:rPr lang="en-US" altLang="ko-KR" sz="1800" dirty="0">
                <a:solidFill>
                  <a:srgbClr val="2564F7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srgbClr val="2564F7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C72521-1631-4553-BE5E-A5EB3F8AB21D}"/>
              </a:ext>
            </a:extLst>
          </p:cNvPr>
          <p:cNvSpPr txBox="1"/>
          <p:nvPr/>
        </p:nvSpPr>
        <p:spPr>
          <a:xfrm>
            <a:off x="1818945" y="5179931"/>
            <a:ext cx="7643793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1400">
                <a:ln>
                  <a:solidFill>
                    <a:schemeClr val="tx1">
                      <a:lumMod val="75000"/>
                      <a:lumOff val="25000"/>
                      <a:alpha val="25000"/>
                    </a:schemeClr>
                  </a:solidFill>
                </a:ln>
                <a:solidFill>
                  <a:schemeClr val="tx1">
                    <a:lumMod val="75000"/>
                    <a:lumOff val="25000"/>
                    <a:alpha val="50000"/>
                  </a:schemeClr>
                </a:solidFill>
              </a:defRPr>
            </a:lvl1pPr>
          </a:lstStyle>
          <a:p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ex) ‘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구글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의 사명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세계의 모든 정보를 정리하고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전 세계의 모든 사람들이 접근해 사용할 수 있도록 한다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</a:p>
          <a:p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아마존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의 사명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사람들이 원하는 모든 것을 쉽게 찾고 온라인에서 구매할 수 있는 곳을 만드는 것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</a:p>
          <a:p>
            <a:endParaRPr lang="en-US" altLang="ko-KR" sz="1200" dirty="0">
              <a:ln>
                <a:noFill/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문제의 특성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욕구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[Need(Pain Point) + Want(Gain Point)] + 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상황 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+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제약조건</a:t>
            </a:r>
            <a:b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   - 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문제발견을 위한 안목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 고객의 결핍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육체적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정신적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),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고통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불안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변화</a:t>
            </a:r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독특한 행동</a:t>
            </a:r>
            <a:endParaRPr lang="en-US" altLang="ko-KR" sz="1200" dirty="0">
              <a:ln>
                <a:noFill/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*</a:t>
            </a:r>
            <a:r>
              <a:rPr lang="ko-KR" altLang="en-US" sz="1200" dirty="0">
                <a:ln>
                  <a:noFill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페이지를 나눠서 표현 가능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4991D1-B6D1-4C92-BF87-16E1A6A054B8}"/>
              </a:ext>
            </a:extLst>
          </p:cNvPr>
          <p:cNvSpPr txBox="1"/>
          <p:nvPr/>
        </p:nvSpPr>
        <p:spPr>
          <a:xfrm>
            <a:off x="1062969" y="874407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문제정의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A6FB9D-A3BD-44EE-B45F-5F8E4F46E8B1}"/>
              </a:ext>
            </a:extLst>
          </p:cNvPr>
          <p:cNvSpPr txBox="1"/>
          <p:nvPr/>
        </p:nvSpPr>
        <p:spPr>
          <a:xfrm>
            <a:off x="1761237" y="1341003"/>
            <a:ext cx="9694163" cy="347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pPr marL="0" indent="0">
              <a:buNone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어떤 고객이 </a:t>
            </a:r>
            <a:r>
              <a:rPr lang="ko-KR" altLang="en-US" u="sng" dirty="0">
                <a:solidFill>
                  <a:srgbClr val="FA634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어떤 상황에서 어떤 제약조건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으로 인해 발생된 어떤 문제를 해결하고 싶어한다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7AFB57-EE05-4160-B19E-3E4D24A07642}"/>
              </a:ext>
            </a:extLst>
          </p:cNvPr>
          <p:cNvSpPr txBox="1"/>
          <p:nvPr/>
        </p:nvSpPr>
        <p:spPr>
          <a:xfrm>
            <a:off x="1062969" y="2373048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Font typeface="+mj-lt"/>
              <a:buAutoNum type="romanUcPeriod" startAt="2"/>
            </a:pPr>
            <a:r>
              <a:rPr lang="ko-KR" altLang="en-US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시장트렌드</a:t>
            </a:r>
            <a:endParaRPr lang="ko-KR" alt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384948-382F-4B58-ADAD-BEEB1EF43F52}"/>
              </a:ext>
            </a:extLst>
          </p:cNvPr>
          <p:cNvSpPr txBox="1"/>
          <p:nvPr/>
        </p:nvSpPr>
        <p:spPr>
          <a:xfrm>
            <a:off x="1761237" y="2839644"/>
            <a:ext cx="9694163" cy="347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pPr marL="0" indent="0">
              <a:buNone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시장 트렌드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(PESTEL =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정치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경제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사회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기술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환경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법률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규제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중 긍정적인 현상과 부정적인 현상 정리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A4F49B-A9C6-4337-828A-8BEBE7BAB3A1}"/>
              </a:ext>
            </a:extLst>
          </p:cNvPr>
          <p:cNvSpPr txBox="1"/>
          <p:nvPr/>
        </p:nvSpPr>
        <p:spPr>
          <a:xfrm>
            <a:off x="1062969" y="3871689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Font typeface="+mj-lt"/>
              <a:buAutoNum type="romanUcPeriod" startAt="3"/>
            </a:pPr>
            <a:r>
              <a: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전략요소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CCF93E-6244-40CC-92F6-EA62A6A08AFE}"/>
              </a:ext>
            </a:extLst>
          </p:cNvPr>
          <p:cNvSpPr txBox="1"/>
          <p:nvPr/>
        </p:nvSpPr>
        <p:spPr>
          <a:xfrm>
            <a:off x="1761237" y="4298169"/>
            <a:ext cx="9694163" cy="347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pPr marL="0" indent="0">
              <a:buNone/>
            </a:pP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사명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(Mission)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정의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=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What to do for customers(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우리는 고객에게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하겠다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7702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그래픽 201">
            <a:extLst>
              <a:ext uri="{FF2B5EF4-FFF2-40B4-BE49-F238E27FC236}">
                <a16:creationId xmlns:a16="http://schemas.microsoft.com/office/drawing/2014/main" id="{801908B3-4F37-08A9-B747-AD9556648155}"/>
              </a:ext>
            </a:extLst>
          </p:cNvPr>
          <p:cNvSpPr/>
          <p:nvPr/>
        </p:nvSpPr>
        <p:spPr>
          <a:xfrm>
            <a:off x="-1" y="0"/>
            <a:ext cx="9858375" cy="6858000"/>
          </a:xfrm>
          <a:custGeom>
            <a:avLst/>
            <a:gdLst>
              <a:gd name="connsiteX0" fmla="*/ 0 w 7396162"/>
              <a:gd name="connsiteY0" fmla="*/ 0 h 5143500"/>
              <a:gd name="connsiteX1" fmla="*/ 7396163 w 7396162"/>
              <a:gd name="connsiteY1" fmla="*/ 0 h 5143500"/>
              <a:gd name="connsiteX2" fmla="*/ 7396163 w 7396162"/>
              <a:gd name="connsiteY2" fmla="*/ 5143500 h 5143500"/>
              <a:gd name="connsiteX3" fmla="*/ 0 w 7396162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6162" h="5143500">
                <a:moveTo>
                  <a:pt x="0" y="0"/>
                </a:moveTo>
                <a:lnTo>
                  <a:pt x="7396163" y="0"/>
                </a:lnTo>
                <a:lnTo>
                  <a:pt x="7396163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2564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11" name="그래픽 206">
            <a:extLst>
              <a:ext uri="{FF2B5EF4-FFF2-40B4-BE49-F238E27FC236}">
                <a16:creationId xmlns:a16="http://schemas.microsoft.com/office/drawing/2014/main" id="{11427198-4927-534D-57A1-6564E37B4C89}"/>
              </a:ext>
            </a:extLst>
          </p:cNvPr>
          <p:cNvSpPr/>
          <p:nvPr/>
        </p:nvSpPr>
        <p:spPr>
          <a:xfrm>
            <a:off x="3326920" y="2158869"/>
            <a:ext cx="7134225" cy="2187927"/>
          </a:xfrm>
          <a:custGeom>
            <a:avLst/>
            <a:gdLst>
              <a:gd name="connsiteX0" fmla="*/ 0 w 7375533"/>
              <a:gd name="connsiteY0" fmla="*/ 0 h 2187927"/>
              <a:gd name="connsiteX1" fmla="*/ 7375533 w 7375533"/>
              <a:gd name="connsiteY1" fmla="*/ 0 h 2187927"/>
              <a:gd name="connsiteX2" fmla="*/ 7375533 w 7375533"/>
              <a:gd name="connsiteY2" fmla="*/ 2187927 h 2187927"/>
              <a:gd name="connsiteX3" fmla="*/ 0 w 7375533"/>
              <a:gd name="connsiteY3" fmla="*/ 2187927 h 218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5533" h="2187927">
                <a:moveTo>
                  <a:pt x="0" y="0"/>
                </a:moveTo>
                <a:lnTo>
                  <a:pt x="7375533" y="0"/>
                </a:lnTo>
                <a:lnTo>
                  <a:pt x="7375533" y="2187927"/>
                </a:lnTo>
                <a:lnTo>
                  <a:pt x="0" y="2187927"/>
                </a:lnTo>
                <a:close/>
              </a:path>
            </a:pathLst>
          </a:custGeom>
          <a:solidFill>
            <a:srgbClr val="FFFFFF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DEFC2-0E3F-4594-A12D-4FAF0AA34390}"/>
              </a:ext>
            </a:extLst>
          </p:cNvPr>
          <p:cNvSpPr txBox="1"/>
          <p:nvPr/>
        </p:nvSpPr>
        <p:spPr>
          <a:xfrm>
            <a:off x="5558409" y="2260382"/>
            <a:ext cx="13356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  <a:endParaRPr lang="ko-KR" altLang="en-US" sz="80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6968E-8407-4F33-B2E2-04DFB869FD59}"/>
              </a:ext>
            </a:extLst>
          </p:cNvPr>
          <p:cNvSpPr txBox="1"/>
          <p:nvPr/>
        </p:nvSpPr>
        <p:spPr>
          <a:xfrm>
            <a:off x="3455385" y="3482308"/>
            <a:ext cx="8736615" cy="661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30000"/>
              </a:lnSpc>
            </a:pPr>
            <a:r>
              <a:rPr lang="ko-KR" altLang="en-US" sz="3200" dirty="0">
                <a:latin typeface="맑은 고딕" panose="020B0503020000020004" pitchFamily="50" charset="-127"/>
              </a:rPr>
              <a:t>고객정의</a:t>
            </a:r>
            <a:r>
              <a:rPr lang="en-US" altLang="ko-KR" sz="3200" dirty="0">
                <a:latin typeface="맑은 고딕" panose="020B0503020000020004" pitchFamily="50" charset="-127"/>
              </a:rPr>
              <a:t>(</a:t>
            </a:r>
            <a:r>
              <a:rPr lang="ko-KR" altLang="en-US" sz="3200" dirty="0" err="1">
                <a:latin typeface="맑은 고딕" panose="020B0503020000020004" pitchFamily="50" charset="-127"/>
              </a:rPr>
              <a:t>타겟고객군</a:t>
            </a:r>
            <a:r>
              <a:rPr lang="en-US" altLang="ko-KR" sz="3200" dirty="0">
                <a:latin typeface="맑은 고딕" panose="020B0503020000020004" pitchFamily="50" charset="-127"/>
              </a:rPr>
              <a:t>)</a:t>
            </a:r>
            <a:endParaRPr lang="ko-KR" altLang="en-US" sz="3200" dirty="0"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58413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2FE046B-99E0-1A0F-EEE7-B30D11D36639}"/>
              </a:ext>
            </a:extLst>
          </p:cNvPr>
          <p:cNvCxnSpPr>
            <a:cxnSpLocks/>
          </p:cNvCxnSpPr>
          <p:nvPr/>
        </p:nvCxnSpPr>
        <p:spPr>
          <a:xfrm>
            <a:off x="328613" y="723900"/>
            <a:ext cx="11534775" cy="0"/>
          </a:xfrm>
          <a:prstGeom prst="line">
            <a:avLst/>
          </a:prstGeom>
          <a:ln w="19050">
            <a:solidFill>
              <a:srgbClr val="256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제목 4">
            <a:extLst>
              <a:ext uri="{FF2B5EF4-FFF2-40B4-BE49-F238E27FC236}">
                <a16:creationId xmlns:a16="http://schemas.microsoft.com/office/drawing/2014/main" id="{D75F8842-5DCB-F81E-32DD-BEB980F1D453}"/>
              </a:ext>
            </a:extLst>
          </p:cNvPr>
          <p:cNvSpPr txBox="1">
            <a:spLocks/>
          </p:cNvSpPr>
          <p:nvPr/>
        </p:nvSpPr>
        <p:spPr>
          <a:xfrm>
            <a:off x="328613" y="295208"/>
            <a:ext cx="4083996" cy="478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800" dirty="0">
                <a:solidFill>
                  <a:srgbClr val="2564F7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Ⅱ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고객정의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ko-KR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타겟고객군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 프로필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F667EB-047C-4266-A3A2-52AC94920FEA}"/>
              </a:ext>
            </a:extLst>
          </p:cNvPr>
          <p:cNvSpPr txBox="1"/>
          <p:nvPr/>
        </p:nvSpPr>
        <p:spPr>
          <a:xfrm>
            <a:off x="1062969" y="874407"/>
            <a:ext cx="673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/>
              <a:defRPr b="1"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고객의 세분화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타겟팅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정량적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 :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나의 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타겟고객은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누구인가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22A468-9242-4459-AF79-DDE0F559834C}"/>
              </a:ext>
            </a:extLst>
          </p:cNvPr>
          <p:cNvSpPr txBox="1"/>
          <p:nvPr/>
        </p:nvSpPr>
        <p:spPr>
          <a:xfrm>
            <a:off x="1761237" y="1341003"/>
            <a:ext cx="9694163" cy="1187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고객을 구분하는 기준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Demographics :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연령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직업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학력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소득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가족수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생애주기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종교등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..(=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고객이 누구인가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</a:p>
          <a:p>
            <a:pPr marL="0" indent="0">
              <a:buNone/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en-US" altLang="ko-KR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Geographics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: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지역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문화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지역특성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A484A2-74CC-47A3-B96F-2A94879A6A88}"/>
              </a:ext>
            </a:extLst>
          </p:cNvPr>
          <p:cNvSpPr txBox="1"/>
          <p:nvPr/>
        </p:nvSpPr>
        <p:spPr>
          <a:xfrm>
            <a:off x="1062969" y="3739244"/>
            <a:ext cx="668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 startAt="2"/>
              <a:defRPr b="1"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고객에 대한 이해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정성적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):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나의 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타겟고객은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어떤 사람인가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AC3957-5F98-4FA1-A01A-D8A5CA2D984B}"/>
              </a:ext>
            </a:extLst>
          </p:cNvPr>
          <p:cNvSpPr txBox="1"/>
          <p:nvPr/>
        </p:nvSpPr>
        <p:spPr>
          <a:xfrm>
            <a:off x="1761237" y="4205840"/>
            <a:ext cx="9694163" cy="1446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pPr marL="0" indent="0" latinLnBrk="1">
              <a:spcAft>
                <a:spcPts val="600"/>
              </a:spcAft>
              <a:buNone/>
              <a:defRPr/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Psychographics :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라이프스타일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태도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행동방식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생활습관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인생가치관등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..(=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왜 사는가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b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b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kumimoji="1" lang="ko-KR" altLang="en-US" sz="1100" dirty="0" err="1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타겟고객군이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1100" dirty="0" err="1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여러개일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경우 각각 정리해 준다</a:t>
            </a:r>
            <a:endParaRPr kumimoji="1" lang="en-US" altLang="ko-KR" sz="1100" dirty="0">
              <a:solidFill>
                <a:schemeClr val="bg2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latinLnBrk="1">
              <a:spcAft>
                <a:spcPts val="600"/>
              </a:spcAft>
              <a:buNone/>
              <a:defRPr/>
            </a:pP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kumimoji="1" lang="ko-KR" altLang="en-US" sz="1100" dirty="0" err="1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타겟고객군을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선정한 이유에 대한 설명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(ex. 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시장성 및 시장의 성장성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접근성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규모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창업자와 적합성 등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0" indent="0" latinLnBrk="1">
              <a:spcAft>
                <a:spcPts val="600"/>
              </a:spcAft>
              <a:buNone/>
              <a:defRPr/>
            </a:pP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페르소나 참조</a:t>
            </a:r>
          </a:p>
        </p:txBody>
      </p:sp>
    </p:spTree>
    <p:extLst>
      <p:ext uri="{BB962C8B-B14F-4D97-AF65-F5344CB8AC3E}">
        <p14:creationId xmlns:p14="http://schemas.microsoft.com/office/powerpoint/2010/main" val="250598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그래픽 201">
            <a:extLst>
              <a:ext uri="{FF2B5EF4-FFF2-40B4-BE49-F238E27FC236}">
                <a16:creationId xmlns:a16="http://schemas.microsoft.com/office/drawing/2014/main" id="{801908B3-4F37-08A9-B747-AD9556648155}"/>
              </a:ext>
            </a:extLst>
          </p:cNvPr>
          <p:cNvSpPr/>
          <p:nvPr/>
        </p:nvSpPr>
        <p:spPr>
          <a:xfrm>
            <a:off x="-1" y="0"/>
            <a:ext cx="9858375" cy="6858000"/>
          </a:xfrm>
          <a:custGeom>
            <a:avLst/>
            <a:gdLst>
              <a:gd name="connsiteX0" fmla="*/ 0 w 7396162"/>
              <a:gd name="connsiteY0" fmla="*/ 0 h 5143500"/>
              <a:gd name="connsiteX1" fmla="*/ 7396163 w 7396162"/>
              <a:gd name="connsiteY1" fmla="*/ 0 h 5143500"/>
              <a:gd name="connsiteX2" fmla="*/ 7396163 w 7396162"/>
              <a:gd name="connsiteY2" fmla="*/ 5143500 h 5143500"/>
              <a:gd name="connsiteX3" fmla="*/ 0 w 7396162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6162" h="5143500">
                <a:moveTo>
                  <a:pt x="0" y="0"/>
                </a:moveTo>
                <a:lnTo>
                  <a:pt x="7396163" y="0"/>
                </a:lnTo>
                <a:lnTo>
                  <a:pt x="7396163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2564F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11" name="그래픽 206">
            <a:extLst>
              <a:ext uri="{FF2B5EF4-FFF2-40B4-BE49-F238E27FC236}">
                <a16:creationId xmlns:a16="http://schemas.microsoft.com/office/drawing/2014/main" id="{11427198-4927-534D-57A1-6564E37B4C89}"/>
              </a:ext>
            </a:extLst>
          </p:cNvPr>
          <p:cNvSpPr/>
          <p:nvPr/>
        </p:nvSpPr>
        <p:spPr>
          <a:xfrm>
            <a:off x="3326920" y="2158869"/>
            <a:ext cx="7134225" cy="2187927"/>
          </a:xfrm>
          <a:custGeom>
            <a:avLst/>
            <a:gdLst>
              <a:gd name="connsiteX0" fmla="*/ 0 w 7375533"/>
              <a:gd name="connsiteY0" fmla="*/ 0 h 2187927"/>
              <a:gd name="connsiteX1" fmla="*/ 7375533 w 7375533"/>
              <a:gd name="connsiteY1" fmla="*/ 0 h 2187927"/>
              <a:gd name="connsiteX2" fmla="*/ 7375533 w 7375533"/>
              <a:gd name="connsiteY2" fmla="*/ 2187927 h 2187927"/>
              <a:gd name="connsiteX3" fmla="*/ 0 w 7375533"/>
              <a:gd name="connsiteY3" fmla="*/ 2187927 h 218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5533" h="2187927">
                <a:moveTo>
                  <a:pt x="0" y="0"/>
                </a:moveTo>
                <a:lnTo>
                  <a:pt x="7375533" y="0"/>
                </a:lnTo>
                <a:lnTo>
                  <a:pt x="7375533" y="2187927"/>
                </a:lnTo>
                <a:lnTo>
                  <a:pt x="0" y="2187927"/>
                </a:lnTo>
                <a:close/>
              </a:path>
            </a:pathLst>
          </a:custGeom>
          <a:solidFill>
            <a:srgbClr val="FFFFFF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DEFC2-0E3F-4594-A12D-4FAF0AA34390}"/>
              </a:ext>
            </a:extLst>
          </p:cNvPr>
          <p:cNvSpPr txBox="1"/>
          <p:nvPr/>
        </p:nvSpPr>
        <p:spPr>
          <a:xfrm>
            <a:off x="5558409" y="2260382"/>
            <a:ext cx="13356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03</a:t>
            </a:r>
            <a:endParaRPr lang="ko-KR" altLang="en-US" sz="80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6968E-8407-4F33-B2E2-04DFB869FD59}"/>
              </a:ext>
            </a:extLst>
          </p:cNvPr>
          <p:cNvSpPr txBox="1"/>
          <p:nvPr/>
        </p:nvSpPr>
        <p:spPr>
          <a:xfrm>
            <a:off x="3455385" y="3482308"/>
            <a:ext cx="8736615" cy="661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30000"/>
              </a:lnSpc>
            </a:pPr>
            <a:r>
              <a:rPr lang="ko-KR" altLang="en-US" sz="3200" dirty="0">
                <a:latin typeface="맑은 고딕" panose="020B0503020000020004" pitchFamily="50" charset="-127"/>
              </a:rPr>
              <a:t>창업 아이템 소개</a:t>
            </a:r>
            <a:r>
              <a:rPr lang="en-US" altLang="ko-KR" sz="3200" dirty="0">
                <a:latin typeface="맑은 고딕" panose="020B0503020000020004" pitchFamily="50" charset="-127"/>
              </a:rPr>
              <a:t>(</a:t>
            </a:r>
            <a:r>
              <a:rPr lang="ko-KR" altLang="en-US" sz="3200" dirty="0">
                <a:latin typeface="맑은 고딕" panose="020B0503020000020004" pitchFamily="50" charset="-127"/>
              </a:rPr>
              <a:t>해법</a:t>
            </a:r>
            <a:r>
              <a:rPr lang="en-US" altLang="ko-KR" sz="3200" dirty="0">
                <a:latin typeface="맑은 고딕" panose="020B0503020000020004" pitchFamily="50" charset="-127"/>
              </a:rPr>
              <a:t>)</a:t>
            </a:r>
            <a:endParaRPr lang="ko-KR" altLang="en-US" sz="3200" dirty="0"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0660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2FE046B-99E0-1A0F-EEE7-B30D11D36639}"/>
              </a:ext>
            </a:extLst>
          </p:cNvPr>
          <p:cNvCxnSpPr>
            <a:cxnSpLocks/>
          </p:cNvCxnSpPr>
          <p:nvPr/>
        </p:nvCxnSpPr>
        <p:spPr>
          <a:xfrm>
            <a:off x="328613" y="723900"/>
            <a:ext cx="11534775" cy="0"/>
          </a:xfrm>
          <a:prstGeom prst="line">
            <a:avLst/>
          </a:prstGeom>
          <a:ln w="19050">
            <a:solidFill>
              <a:srgbClr val="256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제목 4">
            <a:extLst>
              <a:ext uri="{FF2B5EF4-FFF2-40B4-BE49-F238E27FC236}">
                <a16:creationId xmlns:a16="http://schemas.microsoft.com/office/drawing/2014/main" id="{D75F8842-5DCB-F81E-32DD-BEB980F1D453}"/>
              </a:ext>
            </a:extLst>
          </p:cNvPr>
          <p:cNvSpPr txBox="1">
            <a:spLocks/>
          </p:cNvSpPr>
          <p:nvPr/>
        </p:nvSpPr>
        <p:spPr>
          <a:xfrm>
            <a:off x="328613" y="295208"/>
            <a:ext cx="4083996" cy="478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Ⅲ.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창업 아이템 소개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해법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DA3DC1-2974-4DEA-93EF-DDC9ED98DB03}"/>
              </a:ext>
            </a:extLst>
          </p:cNvPr>
          <p:cNvSpPr txBox="1"/>
          <p:nvPr/>
        </p:nvSpPr>
        <p:spPr>
          <a:xfrm>
            <a:off x="1761237" y="1450363"/>
            <a:ext cx="9694163" cy="1968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고객의 문제를 해결해 줌으로써 고객의 삶을 더  낫게 만드는 당신의 가치 제안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고객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+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문제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+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해법의 요약문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01, 02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에서 정의한 고객의 문제를 해결하는 솔루션으로서 가지는 특징에 대해서 자세히 설명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솔루션을 설명하는 방법</a:t>
            </a:r>
            <a:b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솔루션 자체의 특징과 기능에 대해 쉽게 이해할 수 있도록 한다</a:t>
            </a:r>
            <a:b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솔루션이 가지는 창의성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독창성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차별성을 중심으로 설명한다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1),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위해 효과적인 방법을 사용한다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이미지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영상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실물 소개 등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0" indent="0" latinLnBrk="1">
              <a:spcAft>
                <a:spcPts val="1200"/>
              </a:spcAft>
              <a:buNone/>
              <a:defRPr/>
            </a:pP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페이지수의 제안이 없음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8F4B4F-6FB1-4494-AEC6-5FBF8F6F6E1B}"/>
              </a:ext>
            </a:extLst>
          </p:cNvPr>
          <p:cNvSpPr txBox="1"/>
          <p:nvPr/>
        </p:nvSpPr>
        <p:spPr>
          <a:xfrm>
            <a:off x="1062969" y="874407"/>
            <a:ext cx="228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/>
              <a:defRPr b="1">
                <a:latin typeface="에스코어 드림 6 Bold" panose="020B0703030302020204" pitchFamily="34" charset="-127"/>
                <a:ea typeface="에스코어 드림 6 Bold" panose="020B0703030302020204" pitchFamily="34" charset="-127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창업아이템 소개</a:t>
            </a:r>
          </a:p>
        </p:txBody>
      </p:sp>
    </p:spTree>
    <p:extLst>
      <p:ext uri="{BB962C8B-B14F-4D97-AF65-F5344CB8AC3E}">
        <p14:creationId xmlns:p14="http://schemas.microsoft.com/office/powerpoint/2010/main" val="2544037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2FE046B-99E0-1A0F-EEE7-B30D11D36639}"/>
              </a:ext>
            </a:extLst>
          </p:cNvPr>
          <p:cNvCxnSpPr>
            <a:cxnSpLocks/>
          </p:cNvCxnSpPr>
          <p:nvPr/>
        </p:nvCxnSpPr>
        <p:spPr>
          <a:xfrm>
            <a:off x="328613" y="723900"/>
            <a:ext cx="11534775" cy="0"/>
          </a:xfrm>
          <a:prstGeom prst="line">
            <a:avLst/>
          </a:prstGeom>
          <a:ln w="19050">
            <a:solidFill>
              <a:srgbClr val="2564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제목 4">
            <a:extLst>
              <a:ext uri="{FF2B5EF4-FFF2-40B4-BE49-F238E27FC236}">
                <a16:creationId xmlns:a16="http://schemas.microsoft.com/office/drawing/2014/main" id="{D75F8842-5DCB-F81E-32DD-BEB980F1D453}"/>
              </a:ext>
            </a:extLst>
          </p:cNvPr>
          <p:cNvSpPr txBox="1">
            <a:spLocks/>
          </p:cNvSpPr>
          <p:nvPr/>
        </p:nvSpPr>
        <p:spPr>
          <a:xfrm>
            <a:off x="328613" y="295208"/>
            <a:ext cx="4083996" cy="478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Ⅲ. 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창업 아이템 소개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해법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srgbClr val="2564F7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0C810B-4D2A-4002-8FC0-7CE5BD31F6F4}"/>
              </a:ext>
            </a:extLst>
          </p:cNvPr>
          <p:cNvSpPr txBox="1"/>
          <p:nvPr/>
        </p:nvSpPr>
        <p:spPr>
          <a:xfrm>
            <a:off x="1761237" y="1450363"/>
            <a:ext cx="9694163" cy="169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342900" indent="-342900" latinLnBrk="0">
              <a:lnSpc>
                <a:spcPct val="130000"/>
              </a:lnSpc>
              <a:buFont typeface="+mj-lt"/>
              <a:buAutoNum type="arabicPeriod"/>
              <a:defRPr sz="1400">
                <a:solidFill>
                  <a:schemeClr val="bg2">
                    <a:lumMod val="25000"/>
                  </a:schemeClr>
                </a:solidFill>
                <a:ea typeface="돋움" panose="020B0600000101010101" pitchFamily="50" charset="-127"/>
              </a:defRPr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주요 경쟁자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동일아이템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&gt;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동일카테고리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&gt;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대체제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포함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리스트 업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경쟁자가 고객에게 강조하거나 페르소나가 중요하게 생각하는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가치요소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추출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고객입장에서 제품 선택 시 고려하는 중요한 가치요소의 우선순위 결정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선택된 중요한 가치요소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(ex.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가치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1~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가치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4)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기준으로 경쟁사와 자사의 비교 분석표 작성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 -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비교표에서 자사의 차별적 경쟁우위를 가지는 가치가 무엇인지 표현하고 강조하기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 latinLnBrk="1">
              <a:spcAft>
                <a:spcPts val="1200"/>
              </a:spcAft>
              <a:buNone/>
              <a:defRPr/>
            </a:pP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* 가치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고객이 솔루션을 선택함에 있어서 중요한 기준이 되는 요인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(ex. 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기능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편의성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성분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디자인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1" lang="ko-KR" altLang="en-US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다양성</a:t>
            </a:r>
            <a:r>
              <a:rPr kumimoji="1" lang="en-US" altLang="ko-KR" sz="11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…)</a:t>
            </a:r>
            <a:endParaRPr kumimoji="1" lang="ko-KR" altLang="en-US" sz="1100" dirty="0">
              <a:solidFill>
                <a:schemeClr val="bg2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9DE9B9F5-4D61-4364-920A-83111B355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617784"/>
              </p:ext>
            </p:extLst>
          </p:nvPr>
        </p:nvGraphicFramePr>
        <p:xfrm>
          <a:off x="1511300" y="4214284"/>
          <a:ext cx="9189455" cy="226182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837891">
                  <a:extLst>
                    <a:ext uri="{9D8B030D-6E8A-4147-A177-3AD203B41FA5}">
                      <a16:colId xmlns:a16="http://schemas.microsoft.com/office/drawing/2014/main" val="2375929651"/>
                    </a:ext>
                  </a:extLst>
                </a:gridCol>
                <a:gridCol w="1837891">
                  <a:extLst>
                    <a:ext uri="{9D8B030D-6E8A-4147-A177-3AD203B41FA5}">
                      <a16:colId xmlns:a16="http://schemas.microsoft.com/office/drawing/2014/main" val="854247367"/>
                    </a:ext>
                  </a:extLst>
                </a:gridCol>
                <a:gridCol w="1837891">
                  <a:extLst>
                    <a:ext uri="{9D8B030D-6E8A-4147-A177-3AD203B41FA5}">
                      <a16:colId xmlns:a16="http://schemas.microsoft.com/office/drawing/2014/main" val="554878464"/>
                    </a:ext>
                  </a:extLst>
                </a:gridCol>
                <a:gridCol w="1837891">
                  <a:extLst>
                    <a:ext uri="{9D8B030D-6E8A-4147-A177-3AD203B41FA5}">
                      <a16:colId xmlns:a16="http://schemas.microsoft.com/office/drawing/2014/main" val="3737051526"/>
                    </a:ext>
                  </a:extLst>
                </a:gridCol>
                <a:gridCol w="1837891">
                  <a:extLst>
                    <a:ext uri="{9D8B030D-6E8A-4147-A177-3AD203B41FA5}">
                      <a16:colId xmlns:a16="http://schemas.microsoft.com/office/drawing/2014/main" val="2967698210"/>
                    </a:ext>
                  </a:extLst>
                </a:gridCol>
              </a:tblGrid>
              <a:tr h="452364"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4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구분</a:t>
                      </a:r>
                    </a:p>
                  </a:txBody>
                  <a:tcPr anchor="ctr"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4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가치</a:t>
                      </a:r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ore-KR" altLang="en-US" sz="1400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4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가치</a:t>
                      </a:r>
                      <a:r>
                        <a:rPr lang="en-US" altLang="ko-Kore-KR" sz="14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ore-KR" altLang="en-US" sz="1400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가치</a:t>
                      </a:r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ko-Kore-KR" altLang="en-US" sz="1400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4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가치</a:t>
                      </a:r>
                      <a:r>
                        <a:rPr lang="en-US" altLang="ko-Kore-KR" sz="1400" b="1" dirty="0">
                          <a:solidFill>
                            <a:schemeClr val="bg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ko-Kore-KR" altLang="en-US" sz="1400" b="1" dirty="0">
                        <a:solidFill>
                          <a:schemeClr val="bg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64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284185"/>
                  </a:ext>
                </a:extLst>
              </a:tr>
              <a:tr h="452364"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경쟁자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429755"/>
                  </a:ext>
                </a:extLst>
              </a:tr>
              <a:tr h="452364"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경쟁자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859354"/>
                  </a:ext>
                </a:extLst>
              </a:tr>
              <a:tr h="452364"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경쟁자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88296"/>
                  </a:ext>
                </a:extLst>
              </a:tr>
              <a:tr h="452364">
                <a:tc>
                  <a:txBody>
                    <a:bodyPr/>
                    <a:lstStyle/>
                    <a:p>
                      <a:pPr algn="ctr"/>
                      <a:r>
                        <a:rPr lang="ko-Kore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</a:t>
                      </a:r>
                      <a:r>
                        <a:rPr lang="ko-KR" altLang="en-US" sz="12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사</a:t>
                      </a:r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ore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9D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00517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287488A-6957-4C81-BA7E-24EB3FE3A094}"/>
              </a:ext>
            </a:extLst>
          </p:cNvPr>
          <p:cNvSpPr txBox="1"/>
          <p:nvPr/>
        </p:nvSpPr>
        <p:spPr>
          <a:xfrm>
            <a:off x="1062969" y="874407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400050" indent="-400050">
              <a:buFont typeface="+mj-lt"/>
              <a:buAutoNum type="romanUcPeriod" startAt="2"/>
              <a:defRPr b="1"/>
            </a:lvl1pPr>
          </a:lstStyle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경쟁우위</a:t>
            </a:r>
          </a:p>
        </p:txBody>
      </p:sp>
    </p:spTree>
    <p:extLst>
      <p:ext uri="{BB962C8B-B14F-4D97-AF65-F5344CB8AC3E}">
        <p14:creationId xmlns:p14="http://schemas.microsoft.com/office/powerpoint/2010/main" val="1006109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1678</TotalTime>
  <Words>854</Words>
  <Application>Microsoft Office PowerPoint</Application>
  <PresentationFormat>와이드스크린</PresentationFormat>
  <Paragraphs>280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6" baseType="lpstr">
      <vt:lpstr>KoPubWorld돋움체_Pro Bold</vt:lpstr>
      <vt:lpstr>Arial</vt:lpstr>
      <vt:lpstr>Wingdings</vt:lpstr>
      <vt:lpstr>맑은 고딕</vt:lpstr>
      <vt:lpstr>Malgun Gothic Semilight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 hyejin</dc:creator>
  <cp:lastModifiedBy>김용웅</cp:lastModifiedBy>
  <cp:revision>38</cp:revision>
  <cp:lastPrinted>2024-09-12T00:40:23Z</cp:lastPrinted>
  <dcterms:created xsi:type="dcterms:W3CDTF">2022-08-08T13:27:49Z</dcterms:created>
  <dcterms:modified xsi:type="dcterms:W3CDTF">2024-09-12T02:08:45Z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Fasoo_Trace_ID" pid="2">
    <vt:lpwstr>eyJub2RlMSI6eyJkc2QiOiIwMTAwMDAwMDAwMDAxNTY0IiwibG9nVGltZSI6IjIwMjQtMDktMTlUMDA6NTk6MTRaIiwicElEIjoxLCJ0cmFjZUlkIjoiMEJBNzg1RjQ1Qzc1NDNDQjhGNjRFOTFENzI5NzgzOEIiLCJ1c2VyQ29kZSI6InhvcjMwMjQzIn0sIm5vZGUyIjp7ImRzZCI6IjAxMDAwMDAwMDAwMDE1NjQiLCJsb2dUaW1lIjoiMjAyNC0wOS0xOVQwMDo1OToxNFoiLCJwSUQiOjEsInRyYWNlSWQiOiIwQkE3ODVGNDVDNzU0M0NCOEY2NEU5MUQ3Mjk3ODM4QiIsInVzZXJDb2RlIjoieG9yMzAyNDMifSwibm9kZTMiOnsiZHNkIjoiMDAwMDAwMDAwMDAwMDAwMCIsImxvZ1RpbWUiOiIyMDI0LTA5LTE5VDAyOjIzOjMxWiIsInBJRCI6MjA0OCwidHJhY2VJZCI6IjYyQkI2Q0U5N0EwMDRDMEU5MTQwMTM0MUY1OTYxREY2IiwidXNlckNvZGUiOiJ4b3IzMDI0MyJ9LCJub2RlNCI6eyJkc2QiOiIwMTAwMDAwMDAwMDAxNTY0IiwibG9nVGltZSI6IjIwMjQtMDktMTlUMDM6MDA6NTlaIiwicElEIjoxLCJ0cmFjZUlkIjoiQjZFNDFGNURFQ0E3NEMzNkExQ0E0MDAyOThFOEJBNUIiLCJ1c2VyQ29kZSI6InhvcjMwMjQzIn0sIm5vZGU1Ijp7ImRzZCI6IjAwMDAwMDAwMDAwMDAwMDAiLCJsb2dUaW1lIjoiMjAyNC0wOS0xOVQwNDoxMzoxNVoiLCJwSUQiOjIwNDgsInRyYWNlSWQiOiJCN0Q2MzI5QjVBMkE0NjBDQTQ5RURCRDE0NzAwNTU2RCIsInVzZXJDb2RlIjoieG9yMzAyNDMifSwibm9kZUNvdW50Ijo0fQ==</vt:lpwstr>
  </property>
</Properties>
</file>