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21599525" cy="32399288"/>
  <p:notesSz cx="6858000" cy="9144000"/>
  <p:defaultTextStyle>
    <a:defPPr>
      <a:defRPr lang="ko-KR"/>
    </a:defPPr>
    <a:lvl1pPr marL="0" algn="l" defTabSz="2591867" rtl="0" eaLnBrk="1" latinLnBrk="1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1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1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1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1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1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1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1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1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FF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0" autoAdjust="0"/>
    <p:restoredTop sz="94660"/>
  </p:normalViewPr>
  <p:slideViewPr>
    <p:cSldViewPr snapToGrid="0">
      <p:cViewPr varScale="1">
        <p:scale>
          <a:sx n="25" d="100"/>
          <a:sy n="25" d="100"/>
        </p:scale>
        <p:origin x="3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5302386"/>
            <a:ext cx="18359596" cy="11279752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17017128"/>
            <a:ext cx="16199644" cy="7822326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78D0-258E-4757-BF22-4E2E95933ED5}" type="datetimeFigureOut">
              <a:rPr lang="ko-KR" altLang="en-US" smtClean="0"/>
              <a:t>2017-09-15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B965-4EA4-477C-862C-B177312625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804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78D0-258E-4757-BF22-4E2E95933ED5}" type="datetimeFigureOut">
              <a:rPr lang="ko-KR" altLang="en-US" smtClean="0"/>
              <a:t>2017-09-15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B965-4EA4-477C-862C-B177312625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074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1724962"/>
            <a:ext cx="4657398" cy="2745689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1724962"/>
            <a:ext cx="13702199" cy="2745689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78D0-258E-4757-BF22-4E2E95933ED5}" type="datetimeFigureOut">
              <a:rPr lang="ko-KR" altLang="en-US" smtClean="0"/>
              <a:t>2017-09-15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B965-4EA4-477C-862C-B177312625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528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78D0-258E-4757-BF22-4E2E95933ED5}" type="datetimeFigureOut">
              <a:rPr lang="ko-KR" altLang="en-US" smtClean="0"/>
              <a:t>2017-09-15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B965-4EA4-477C-862C-B177312625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17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8077332"/>
            <a:ext cx="18629590" cy="13477201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21682033"/>
            <a:ext cx="18629590" cy="7087342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78D0-258E-4757-BF22-4E2E95933ED5}" type="datetimeFigureOut">
              <a:rPr lang="ko-KR" altLang="en-US" smtClean="0"/>
              <a:t>2017-09-15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B965-4EA4-477C-862C-B177312625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0692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8624810"/>
            <a:ext cx="9179798" cy="2055705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8624810"/>
            <a:ext cx="9179798" cy="2055705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78D0-258E-4757-BF22-4E2E95933ED5}" type="datetimeFigureOut">
              <a:rPr lang="ko-KR" altLang="en-US" smtClean="0"/>
              <a:t>2017-09-15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B965-4EA4-477C-862C-B177312625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182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724969"/>
            <a:ext cx="18629590" cy="626236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7942328"/>
            <a:ext cx="9137610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1834740"/>
            <a:ext cx="9137610" cy="1740712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7942328"/>
            <a:ext cx="9182611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11834740"/>
            <a:ext cx="9182611" cy="1740712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78D0-258E-4757-BF22-4E2E95933ED5}" type="datetimeFigureOut">
              <a:rPr lang="ko-KR" altLang="en-US" smtClean="0"/>
              <a:t>2017-09-15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B965-4EA4-477C-862C-B177312625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2493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78D0-258E-4757-BF22-4E2E95933ED5}" type="datetimeFigureOut">
              <a:rPr lang="ko-KR" altLang="en-US" smtClean="0"/>
              <a:t>2017-09-15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B965-4EA4-477C-862C-B177312625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135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78D0-258E-4757-BF22-4E2E95933ED5}" type="datetimeFigureOut">
              <a:rPr lang="ko-KR" altLang="en-US" smtClean="0"/>
              <a:t>2017-09-15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B965-4EA4-477C-862C-B177312625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67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4664905"/>
            <a:ext cx="10934760" cy="23024494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78D0-258E-4757-BF22-4E2E95933ED5}" type="datetimeFigureOut">
              <a:rPr lang="ko-KR" altLang="en-US" smtClean="0"/>
              <a:t>2017-09-15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B965-4EA4-477C-862C-B177312625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0757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4664905"/>
            <a:ext cx="10934760" cy="23024494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78D0-258E-4757-BF22-4E2E95933ED5}" type="datetimeFigureOut">
              <a:rPr lang="ko-KR" altLang="en-US" smtClean="0"/>
              <a:t>2017-09-15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B965-4EA4-477C-862C-B177312625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109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1724969"/>
            <a:ext cx="18629590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8624810"/>
            <a:ext cx="18629590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C78D0-258E-4757-BF22-4E2E95933ED5}" type="datetimeFigureOut">
              <a:rPr lang="ko-KR" altLang="en-US" smtClean="0"/>
              <a:t>2017-09-15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AB965-4EA4-477C-862C-B177312625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597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59996" rtl="0" eaLnBrk="1" latinLnBrk="1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1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1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1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1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1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1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1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1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1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1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1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1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1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1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1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1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1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1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emf"/><Relationship Id="rId5" Type="http://schemas.openxmlformats.org/officeDocument/2006/relationships/image" Target="../media/image3.jpeg"/><Relationship Id="rId10" Type="http://schemas.openxmlformats.org/officeDocument/2006/relationships/image" Target="../media/image8.emf"/><Relationship Id="rId4" Type="http://schemas.openxmlformats.org/officeDocument/2006/relationships/image" Target="../media/image2.jpeg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emf"/><Relationship Id="rId5" Type="http://schemas.openxmlformats.org/officeDocument/2006/relationships/image" Target="../media/image3.jpeg"/><Relationship Id="rId10" Type="http://schemas.openxmlformats.org/officeDocument/2006/relationships/image" Target="../media/image8.emf"/><Relationship Id="rId4" Type="http://schemas.openxmlformats.org/officeDocument/2006/relationships/image" Target="../media/image2.jpeg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rcRect l="10024" r="31334"/>
          <a:stretch/>
        </p:blipFill>
        <p:spPr>
          <a:xfrm>
            <a:off x="0" y="0"/>
            <a:ext cx="21599525" cy="53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직사각형 18"/>
          <p:cNvSpPr/>
          <p:nvPr/>
        </p:nvSpPr>
        <p:spPr>
          <a:xfrm>
            <a:off x="1" y="30949107"/>
            <a:ext cx="21599524" cy="1450181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55000"/>
                </a:schemeClr>
              </a:gs>
              <a:gs pos="34000">
                <a:schemeClr val="accent5">
                  <a:lumMod val="40000"/>
                  <a:lumOff val="60000"/>
                </a:schemeClr>
              </a:gs>
              <a:gs pos="66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  </a:t>
            </a:r>
            <a:endParaRPr lang="en-US" altLang="ko-KR" sz="1600" dirty="0" smtClean="0">
              <a:solidFill>
                <a:schemeClr val="bg1">
                  <a:lumMod val="85000"/>
                </a:schemeClr>
              </a:solidFill>
              <a:latin typeface="+mn-ea"/>
            </a:endParaRPr>
          </a:p>
          <a:p>
            <a:pPr algn="ctr"/>
            <a:r>
              <a:rPr lang="en-US" altLang="ko-KR" sz="3600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2017</a:t>
            </a:r>
            <a:r>
              <a:rPr lang="ko-KR" altLang="en-US" sz="3600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년 </a:t>
            </a:r>
            <a:r>
              <a:rPr lang="ko-KR" altLang="en-US" sz="3600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하</a:t>
            </a:r>
            <a:r>
              <a:rPr lang="ko-KR" altLang="en-US" sz="3600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반기 </a:t>
            </a:r>
            <a:r>
              <a:rPr lang="ko-KR" alt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에너지밸리</a:t>
            </a:r>
            <a:r>
              <a:rPr lang="ko-KR" altLang="en-US" sz="3600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 상생발전 워크숍</a:t>
            </a:r>
            <a:endParaRPr lang="ko-KR" altLang="en-US" sz="36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-475" y="5379358"/>
            <a:ext cx="21600000" cy="0"/>
          </a:xfrm>
          <a:prstGeom prst="line">
            <a:avLst/>
          </a:prstGeom>
          <a:ln w="889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>
            <a:off x="-475" y="5531758"/>
            <a:ext cx="21600000" cy="0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33168" y="2083541"/>
            <a:ext cx="11083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b="1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ko-KR" altLang="en-US" sz="7200" b="1" dirty="0" smtClean="0">
                <a:solidFill>
                  <a:schemeClr val="bg1">
                    <a:lumMod val="85000"/>
                  </a:schemeClr>
                </a:solidFill>
              </a:rPr>
              <a:t>주</a:t>
            </a:r>
            <a:r>
              <a:rPr lang="en-US" altLang="ko-KR" sz="7200" b="1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  <a:r>
              <a:rPr lang="ko-KR" altLang="en-US" sz="7200" b="1" dirty="0" err="1" smtClean="0">
                <a:solidFill>
                  <a:schemeClr val="bg1">
                    <a:lumMod val="85000"/>
                  </a:schemeClr>
                </a:solidFill>
              </a:rPr>
              <a:t>에너지밸리</a:t>
            </a:r>
            <a:endParaRPr lang="en-US" altLang="ko-KR" sz="72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en-US" altLang="ko-KR" sz="4800" b="1" dirty="0" smtClean="0">
                <a:solidFill>
                  <a:schemeClr val="bg1">
                    <a:lumMod val="85000"/>
                  </a:schemeClr>
                </a:solidFill>
              </a:rPr>
              <a:t>Energy Valley Company Ltd.</a:t>
            </a:r>
            <a:endParaRPr lang="ko-KR" altLang="en-US" sz="48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8617" y="6279447"/>
            <a:ext cx="20664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 smtClean="0">
                <a:solidFill>
                  <a:schemeClr val="accent5">
                    <a:lumMod val="75000"/>
                  </a:schemeClr>
                </a:solidFill>
              </a:rPr>
              <a:t>지역사회와 공동 발전하는 스마트에너지 허브</a:t>
            </a:r>
            <a:r>
              <a:rPr lang="en-US" altLang="ko-KR" sz="4800" b="1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ko-KR" altLang="en-US" sz="4800" b="1" dirty="0" smtClean="0">
                <a:solidFill>
                  <a:schemeClr val="accent5">
                    <a:lumMod val="75000"/>
                  </a:schemeClr>
                </a:solidFill>
              </a:rPr>
              <a:t> 한국의 실리콘밸리 꿈꾼다</a:t>
            </a:r>
            <a:r>
              <a:rPr lang="en-US" altLang="ko-KR" sz="4800" b="1" dirty="0" smtClean="0">
                <a:solidFill>
                  <a:schemeClr val="accent5">
                    <a:lumMod val="75000"/>
                  </a:schemeClr>
                </a:solidFill>
              </a:rPr>
              <a:t>!</a:t>
            </a:r>
            <a:endParaRPr lang="ko-KR" altLang="en-US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8" name="Picture 4" descr="광주테크노파크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0416" y="31820373"/>
            <a:ext cx="2942993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44" y="31820373"/>
            <a:ext cx="2991306" cy="432000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843" y="31271227"/>
            <a:ext cx="2986566" cy="43200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044" y="31271227"/>
            <a:ext cx="1583007" cy="468000"/>
          </a:xfrm>
          <a:prstGeom prst="rect">
            <a:avLst/>
          </a:prstGeom>
        </p:spPr>
      </p:pic>
      <p:sp>
        <p:nvSpPr>
          <p:cNvPr id="20" name="모서리가 둥근 직사각형 19"/>
          <p:cNvSpPr/>
          <p:nvPr/>
        </p:nvSpPr>
        <p:spPr>
          <a:xfrm>
            <a:off x="13923822" y="977077"/>
            <a:ext cx="7200000" cy="3411680"/>
          </a:xfrm>
          <a:prstGeom prst="roundRect">
            <a:avLst>
              <a:gd name="adj" fmla="val 9627"/>
            </a:avLst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ctr"/>
          <a:lstStyle/>
          <a:p>
            <a:pPr defTabSz="1262063">
              <a:lnSpc>
                <a:spcPct val="150000"/>
              </a:lnSpc>
            </a:pPr>
            <a:r>
              <a:rPr lang="ko-KR" altLang="en-US" sz="2000" dirty="0" smtClean="0">
                <a:solidFill>
                  <a:schemeClr val="accent1"/>
                </a:solidFill>
              </a:rPr>
              <a:t>회  사  명</a:t>
            </a:r>
            <a:r>
              <a:rPr lang="en-US" altLang="ko-KR" sz="2000" dirty="0" smtClean="0">
                <a:solidFill>
                  <a:schemeClr val="accent1"/>
                </a:solidFill>
              </a:rPr>
              <a:t>	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㈜</a:t>
            </a:r>
            <a:r>
              <a:rPr lang="ko-KR" alt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에너지밸리</a:t>
            </a:r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62063">
              <a:lnSpc>
                <a:spcPct val="150000"/>
              </a:lnSpc>
            </a:pPr>
            <a:r>
              <a:rPr lang="ko-KR" altLang="en-US" sz="2000" dirty="0" smtClean="0">
                <a:solidFill>
                  <a:schemeClr val="accent1"/>
                </a:solidFill>
              </a:rPr>
              <a:t>설  립  일</a:t>
            </a:r>
            <a:r>
              <a:rPr lang="en-US" altLang="ko-KR" sz="2000" dirty="0" smtClean="0">
                <a:solidFill>
                  <a:schemeClr val="accent1"/>
                </a:solidFill>
              </a:rPr>
              <a:t>	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2015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년 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OO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월 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OO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일</a:t>
            </a:r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62063">
              <a:lnSpc>
                <a:spcPct val="150000"/>
              </a:lnSpc>
            </a:pPr>
            <a:r>
              <a:rPr lang="ko-KR" altLang="en-US" sz="2000" dirty="0" smtClean="0">
                <a:solidFill>
                  <a:schemeClr val="accent1"/>
                </a:solidFill>
              </a:rPr>
              <a:t>주        소 </a:t>
            </a:r>
            <a:r>
              <a:rPr lang="en-US" altLang="ko-KR" sz="2000" dirty="0" smtClean="0">
                <a:solidFill>
                  <a:schemeClr val="accent1"/>
                </a:solidFill>
              </a:rPr>
              <a:t>	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광주광역시 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OO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구 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OO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로 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OOO</a:t>
            </a:r>
          </a:p>
          <a:p>
            <a:pPr defTabSz="1262063">
              <a:lnSpc>
                <a:spcPct val="150000"/>
              </a:lnSpc>
            </a:pPr>
            <a:r>
              <a:rPr lang="ko-KR" altLang="en-US" sz="2000" dirty="0" smtClean="0">
                <a:solidFill>
                  <a:schemeClr val="accent1"/>
                </a:solidFill>
              </a:rPr>
              <a:t>주요사업</a:t>
            </a:r>
            <a:r>
              <a:rPr lang="en-US" altLang="ko-KR" sz="2000" dirty="0" smtClean="0">
                <a:solidFill>
                  <a:schemeClr val="accent1"/>
                </a:solidFill>
              </a:rPr>
              <a:t>	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에너지신산업 장치 및 시스템</a:t>
            </a:r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62063">
              <a:lnSpc>
                <a:spcPct val="150000"/>
              </a:lnSpc>
            </a:pPr>
            <a:r>
              <a:rPr lang="ko-KR" altLang="en-US" sz="2000" dirty="0" smtClean="0">
                <a:solidFill>
                  <a:schemeClr val="accent1"/>
                </a:solidFill>
              </a:rPr>
              <a:t>대  표  자</a:t>
            </a:r>
            <a:r>
              <a:rPr lang="en-US" altLang="ko-KR" sz="2000" dirty="0" smtClean="0">
                <a:solidFill>
                  <a:schemeClr val="accent1"/>
                </a:solidFill>
              </a:rPr>
              <a:t>	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홍길동 시장</a:t>
            </a:r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62063">
              <a:lnSpc>
                <a:spcPct val="150000"/>
              </a:lnSpc>
            </a:pPr>
            <a:r>
              <a:rPr lang="ko-KR" altLang="en-US" sz="2000" dirty="0" smtClean="0">
                <a:solidFill>
                  <a:schemeClr val="accent1"/>
                </a:solidFill>
              </a:rPr>
              <a:t>매  출  액</a:t>
            </a:r>
            <a:r>
              <a:rPr lang="en-US" altLang="ko-KR" sz="2000" dirty="0" smtClean="0">
                <a:solidFill>
                  <a:schemeClr val="accent1"/>
                </a:solidFill>
              </a:rPr>
              <a:t>	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OO,OOO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(2016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년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백만원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4545295" y="1278917"/>
            <a:ext cx="144000" cy="28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양쪽 모서리가 둥근 사각형 22"/>
          <p:cNvSpPr/>
          <p:nvPr/>
        </p:nvSpPr>
        <p:spPr>
          <a:xfrm>
            <a:off x="838197" y="7965656"/>
            <a:ext cx="4824000" cy="72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/>
              <a:t>사업 내용</a:t>
            </a:r>
            <a:endParaRPr lang="ko-KR" altLang="en-US" sz="4000" dirty="0"/>
          </a:p>
        </p:txBody>
      </p:sp>
      <p:cxnSp>
        <p:nvCxnSpPr>
          <p:cNvPr id="27" name="직선 연결선 26"/>
          <p:cNvCxnSpPr/>
          <p:nvPr/>
        </p:nvCxnSpPr>
        <p:spPr>
          <a:xfrm>
            <a:off x="5673097" y="8685656"/>
            <a:ext cx="15336000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양쪽 모서리가 둥근 사각형 70"/>
          <p:cNvSpPr/>
          <p:nvPr/>
        </p:nvSpPr>
        <p:spPr>
          <a:xfrm>
            <a:off x="838197" y="11526278"/>
            <a:ext cx="4824000" cy="72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/>
              <a:t>회사 특징</a:t>
            </a:r>
            <a:endParaRPr lang="ko-KR" altLang="en-US" sz="4000" dirty="0"/>
          </a:p>
        </p:txBody>
      </p:sp>
      <p:cxnSp>
        <p:nvCxnSpPr>
          <p:cNvPr id="72" name="직선 연결선 71"/>
          <p:cNvCxnSpPr/>
          <p:nvPr/>
        </p:nvCxnSpPr>
        <p:spPr>
          <a:xfrm>
            <a:off x="5673097" y="12246278"/>
            <a:ext cx="15336000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양쪽 모서리가 둥근 사각형 72"/>
          <p:cNvSpPr/>
          <p:nvPr/>
        </p:nvSpPr>
        <p:spPr>
          <a:xfrm>
            <a:off x="838197" y="15242760"/>
            <a:ext cx="4824000" cy="72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/>
              <a:t>주요 제품 및 역량</a:t>
            </a:r>
            <a:endParaRPr lang="ko-KR" altLang="en-US" sz="4000" dirty="0"/>
          </a:p>
        </p:txBody>
      </p:sp>
      <p:cxnSp>
        <p:nvCxnSpPr>
          <p:cNvPr id="75" name="직선 연결선 74"/>
          <p:cNvCxnSpPr/>
          <p:nvPr/>
        </p:nvCxnSpPr>
        <p:spPr>
          <a:xfrm>
            <a:off x="5673097" y="15962760"/>
            <a:ext cx="15336000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양쪽 모서리가 둥근 사각형 75"/>
          <p:cNvSpPr/>
          <p:nvPr/>
        </p:nvSpPr>
        <p:spPr>
          <a:xfrm>
            <a:off x="838197" y="27876390"/>
            <a:ext cx="4824000" cy="72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/>
              <a:t>주요 연혁</a:t>
            </a:r>
            <a:endParaRPr lang="ko-KR" altLang="en-US" sz="4000" dirty="0"/>
          </a:p>
        </p:txBody>
      </p:sp>
      <p:cxnSp>
        <p:nvCxnSpPr>
          <p:cNvPr id="77" name="직선 연결선 76"/>
          <p:cNvCxnSpPr/>
          <p:nvPr/>
        </p:nvCxnSpPr>
        <p:spPr>
          <a:xfrm>
            <a:off x="5673097" y="28596390"/>
            <a:ext cx="15336000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40375" y="8742476"/>
            <a:ext cx="19216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000" dirty="0"/>
              <a:t>신재생에너지</a:t>
            </a:r>
            <a:r>
              <a:rPr lang="en-US" altLang="ko-KR" sz="4000" dirty="0"/>
              <a:t>,</a:t>
            </a:r>
            <a:r>
              <a:rPr lang="ko-KR" altLang="en-US" sz="4000" dirty="0"/>
              <a:t> 에너지저장장치</a:t>
            </a:r>
            <a:r>
              <a:rPr lang="en-US" altLang="ko-KR" sz="4000" dirty="0"/>
              <a:t>(ESS), </a:t>
            </a:r>
            <a:r>
              <a:rPr lang="ko-KR" altLang="en-US" sz="4000" dirty="0"/>
              <a:t>마이크로그리드</a:t>
            </a:r>
            <a:r>
              <a:rPr lang="en-US" altLang="ko-KR" sz="4000" dirty="0"/>
              <a:t>, </a:t>
            </a:r>
            <a:r>
              <a:rPr lang="ko-KR" altLang="en-US" sz="4000" dirty="0"/>
              <a:t>전기차 등 미래 에너지 </a:t>
            </a:r>
            <a:r>
              <a:rPr lang="ko-KR" altLang="en-US" sz="4000" dirty="0" err="1"/>
              <a:t>신산업</a:t>
            </a:r>
            <a:r>
              <a:rPr lang="ko-KR" altLang="en-US" sz="4000" dirty="0"/>
              <a:t> 관련 유망 아이디어 발굴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000" dirty="0" smtClean="0"/>
              <a:t>에너지기업  집적 통한 에너지 </a:t>
            </a:r>
            <a:r>
              <a:rPr lang="ko-KR" altLang="en-US" sz="4000" dirty="0"/>
              <a:t>산업의 허브</a:t>
            </a:r>
            <a:r>
              <a:rPr lang="en-US" altLang="ko-KR" sz="4000" dirty="0"/>
              <a:t>, </a:t>
            </a:r>
            <a:r>
              <a:rPr lang="ko-KR" altLang="en-US" sz="4000" dirty="0"/>
              <a:t>에너지 첨단기술의 </a:t>
            </a:r>
            <a:r>
              <a:rPr lang="ko-KR" altLang="en-US" sz="4000" dirty="0" smtClean="0"/>
              <a:t>메카 조성</a:t>
            </a:r>
            <a:endParaRPr lang="en-US" altLang="ko-KR" sz="40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000" dirty="0" smtClean="0"/>
              <a:t>지역 대학</a:t>
            </a:r>
            <a:r>
              <a:rPr lang="en-US" altLang="ko-KR" sz="4000" dirty="0" smtClean="0"/>
              <a:t>/</a:t>
            </a:r>
            <a:r>
              <a:rPr lang="ko-KR" altLang="en-US" sz="4000" dirty="0" smtClean="0"/>
              <a:t>연구기관 협력 </a:t>
            </a:r>
            <a:r>
              <a:rPr lang="en-US" altLang="ko-KR" sz="4000" dirty="0" smtClean="0"/>
              <a:t>R&amp;D </a:t>
            </a:r>
            <a:r>
              <a:rPr lang="ko-KR" altLang="en-US" sz="4000" dirty="0" smtClean="0"/>
              <a:t>수행 및 인력 양성</a:t>
            </a:r>
            <a:endParaRPr lang="ko-KR" altLang="en-US" sz="4000" dirty="0"/>
          </a:p>
        </p:txBody>
      </p:sp>
      <p:sp>
        <p:nvSpPr>
          <p:cNvPr id="78" name="TextBox 77"/>
          <p:cNvSpPr txBox="1"/>
          <p:nvPr/>
        </p:nvSpPr>
        <p:spPr>
          <a:xfrm>
            <a:off x="1440375" y="12306553"/>
            <a:ext cx="19216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000" dirty="0" smtClean="0"/>
              <a:t>전력</a:t>
            </a:r>
            <a:r>
              <a:rPr lang="en-US" altLang="ko-KR" sz="4000" dirty="0" smtClean="0"/>
              <a:t>/</a:t>
            </a:r>
            <a:r>
              <a:rPr lang="ko-KR" altLang="en-US" sz="4000" dirty="0" smtClean="0"/>
              <a:t>에너지 관련 우수한 </a:t>
            </a:r>
            <a:r>
              <a:rPr lang="en-US" altLang="ko-KR" sz="4000" dirty="0" smtClean="0"/>
              <a:t>R&amp;D </a:t>
            </a:r>
            <a:r>
              <a:rPr lang="ko-KR" altLang="en-US" sz="4000" dirty="0" smtClean="0"/>
              <a:t>기반</a:t>
            </a:r>
            <a:endParaRPr lang="en-US" altLang="ko-KR" sz="40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000" dirty="0" smtClean="0"/>
              <a:t>지역 내 교육기관을 통한 우수 인력 충원</a:t>
            </a:r>
            <a:endParaRPr lang="en-US" altLang="ko-KR" sz="40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000" dirty="0" smtClean="0"/>
              <a:t>지방중소기업특별지원 지역 지정 등 정책 지원</a:t>
            </a:r>
            <a:endParaRPr lang="en-US" altLang="ko-KR" sz="40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000" dirty="0" err="1" smtClean="0"/>
              <a:t>산업벨트와</a:t>
            </a:r>
            <a:r>
              <a:rPr lang="ko-KR" altLang="en-US" sz="4000" dirty="0" smtClean="0"/>
              <a:t> 연계한 </a:t>
            </a:r>
            <a:r>
              <a:rPr lang="ko-KR" altLang="en-US" sz="4000" dirty="0" err="1" smtClean="0"/>
              <a:t>융복합</a:t>
            </a:r>
            <a:r>
              <a:rPr lang="ko-KR" altLang="en-US" sz="4000" dirty="0" smtClean="0"/>
              <a:t> 연구기반 구축</a:t>
            </a:r>
            <a:endParaRPr lang="en-US" altLang="ko-KR" sz="4000" dirty="0" smtClean="0"/>
          </a:p>
        </p:txBody>
      </p:sp>
      <p:sp>
        <p:nvSpPr>
          <p:cNvPr id="79" name="TextBox 78"/>
          <p:cNvSpPr txBox="1"/>
          <p:nvPr/>
        </p:nvSpPr>
        <p:spPr>
          <a:xfrm>
            <a:off x="14564603" y="16152608"/>
            <a:ext cx="633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ko-KR" sz="4000" dirty="0" smtClean="0"/>
              <a:t>30</a:t>
            </a:r>
            <a:r>
              <a:rPr lang="ko-KR" altLang="en-US" sz="4000" dirty="0" smtClean="0"/>
              <a:t>년 이상의 국내 유일의 </a:t>
            </a:r>
            <a:r>
              <a:rPr lang="en-US" altLang="ko-KR" sz="4000" dirty="0" smtClean="0"/>
              <a:t>XXX</a:t>
            </a:r>
            <a:r>
              <a:rPr lang="ko-KR" altLang="en-US" sz="4000" dirty="0" smtClean="0"/>
              <a:t> 제조 경험 보유</a:t>
            </a:r>
            <a:endParaRPr lang="en-US" altLang="ko-KR" sz="4000" dirty="0" smtClean="0"/>
          </a:p>
        </p:txBody>
      </p:sp>
      <p:sp>
        <p:nvSpPr>
          <p:cNvPr id="80" name="TextBox 79"/>
          <p:cNvSpPr txBox="1"/>
          <p:nvPr/>
        </p:nvSpPr>
        <p:spPr>
          <a:xfrm>
            <a:off x="1440375" y="28760571"/>
            <a:ext cx="8784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defTabSz="1517650">
              <a:buFont typeface="Arial" panose="020B0604020202020204" pitchFamily="34" charset="0"/>
              <a:buChar char="•"/>
            </a:pPr>
            <a:r>
              <a:rPr lang="en-US" altLang="ko-KR" sz="4000" dirty="0" smtClean="0">
                <a:solidFill>
                  <a:schemeClr val="accent1">
                    <a:lumMod val="75000"/>
                  </a:schemeClr>
                </a:solidFill>
              </a:rPr>
              <a:t>2015.</a:t>
            </a:r>
            <a:r>
              <a:rPr lang="ko-KR" altLang="en-US" sz="4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4000" dirty="0" smtClean="0">
                <a:solidFill>
                  <a:schemeClr val="accent1">
                    <a:lumMod val="75000"/>
                  </a:schemeClr>
                </a:solidFill>
              </a:rPr>
              <a:t>05</a:t>
            </a:r>
            <a:r>
              <a:rPr lang="ko-KR" altLang="en-US" sz="4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4000" dirty="0" smtClean="0"/>
              <a:t>	</a:t>
            </a:r>
            <a:r>
              <a:rPr lang="ko-KR" altLang="en-US" sz="4000" dirty="0" smtClean="0"/>
              <a:t>㈜</a:t>
            </a:r>
            <a:r>
              <a:rPr lang="ko-KR" altLang="en-US" sz="4000" dirty="0" err="1" smtClean="0"/>
              <a:t>에너지밸리</a:t>
            </a:r>
            <a:r>
              <a:rPr lang="ko-KR" altLang="en-US" sz="4000" dirty="0" smtClean="0"/>
              <a:t> 설립</a:t>
            </a:r>
            <a:endParaRPr lang="en-US" altLang="ko-KR" sz="4000" dirty="0" smtClean="0"/>
          </a:p>
          <a:p>
            <a:pPr marL="685800" indent="-685800" defTabSz="1517650">
              <a:buFont typeface="Arial" panose="020B0604020202020204" pitchFamily="34" charset="0"/>
              <a:buChar char="•"/>
            </a:pPr>
            <a:r>
              <a:rPr lang="en-US" altLang="ko-KR" sz="4000" dirty="0" smtClean="0">
                <a:solidFill>
                  <a:schemeClr val="accent1">
                    <a:lumMod val="75000"/>
                  </a:schemeClr>
                </a:solidFill>
              </a:rPr>
              <a:t>2015</a:t>
            </a:r>
            <a:r>
              <a:rPr lang="en-US" altLang="ko-KR" sz="40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ko-KR" altLang="en-US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4000" dirty="0" smtClean="0">
                <a:solidFill>
                  <a:schemeClr val="accent1">
                    <a:lumMod val="75000"/>
                  </a:schemeClr>
                </a:solidFill>
              </a:rPr>
              <a:t>09</a:t>
            </a:r>
            <a:r>
              <a:rPr lang="ko-KR" altLang="en-US" sz="4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4000" dirty="0"/>
              <a:t>	</a:t>
            </a:r>
            <a:r>
              <a:rPr lang="en-US" altLang="ko-KR" sz="4000" dirty="0" smtClean="0"/>
              <a:t>~~~</a:t>
            </a:r>
            <a:r>
              <a:rPr lang="ko-KR" altLang="en-US" sz="4000" dirty="0" smtClean="0"/>
              <a:t> </a:t>
            </a:r>
            <a:r>
              <a:rPr lang="en-US" altLang="ko-KR" sz="4000" dirty="0" smtClean="0"/>
              <a:t>~~~~</a:t>
            </a:r>
            <a:r>
              <a:rPr lang="ko-KR" altLang="en-US" sz="4000" dirty="0" smtClean="0"/>
              <a:t> 개발</a:t>
            </a:r>
            <a:endParaRPr lang="en-US" altLang="ko-KR" sz="4000" dirty="0"/>
          </a:p>
          <a:p>
            <a:pPr marL="685800" indent="-685800" defTabSz="1517650">
              <a:buFont typeface="Arial" panose="020B0604020202020204" pitchFamily="34" charset="0"/>
              <a:buChar char="•"/>
            </a:pPr>
            <a:r>
              <a:rPr lang="en-US" altLang="ko-KR" sz="4000" dirty="0">
                <a:solidFill>
                  <a:schemeClr val="accent1">
                    <a:lumMod val="75000"/>
                  </a:schemeClr>
                </a:solidFill>
              </a:rPr>
              <a:t>2015.</a:t>
            </a:r>
            <a:r>
              <a:rPr lang="ko-KR" altLang="en-US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4000" dirty="0" smtClean="0">
                <a:solidFill>
                  <a:schemeClr val="accent1">
                    <a:lumMod val="75000"/>
                  </a:schemeClr>
                </a:solidFill>
              </a:rPr>
              <a:t>12</a:t>
            </a:r>
            <a:r>
              <a:rPr lang="ko-KR" altLang="en-US" sz="4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4000" dirty="0"/>
              <a:t>	</a:t>
            </a:r>
            <a:r>
              <a:rPr lang="en-US" altLang="ko-KR" sz="4000" dirty="0" smtClean="0"/>
              <a:t>~~~</a:t>
            </a:r>
            <a:r>
              <a:rPr lang="ko-KR" altLang="en-US" sz="4000" dirty="0" smtClean="0"/>
              <a:t> 기업 인증</a:t>
            </a:r>
            <a:endParaRPr lang="ko-KR" altLang="en-US" sz="4000" dirty="0"/>
          </a:p>
        </p:txBody>
      </p:sp>
      <p:sp>
        <p:nvSpPr>
          <p:cNvPr id="81" name="TextBox 80"/>
          <p:cNvSpPr txBox="1"/>
          <p:nvPr/>
        </p:nvSpPr>
        <p:spPr>
          <a:xfrm>
            <a:off x="3780760" y="16152608"/>
            <a:ext cx="73860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ko-KR" sz="4000" dirty="0" smtClean="0"/>
              <a:t>~~~</a:t>
            </a:r>
            <a:r>
              <a:rPr lang="ko-KR" altLang="en-US" sz="4000" dirty="0" smtClean="0"/>
              <a:t> </a:t>
            </a:r>
            <a:r>
              <a:rPr lang="en-US" altLang="ko-KR" sz="4000" dirty="0" smtClean="0"/>
              <a:t>~~~~</a:t>
            </a:r>
            <a:r>
              <a:rPr lang="ko-KR" altLang="en-US" sz="4000" dirty="0" smtClean="0"/>
              <a:t> </a:t>
            </a:r>
            <a:r>
              <a:rPr lang="en-US" altLang="ko-KR" sz="4000" dirty="0" smtClean="0"/>
              <a:t>~~~~~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000" dirty="0" smtClean="0"/>
              <a:t>용량 </a:t>
            </a:r>
            <a:r>
              <a:rPr lang="en-US" altLang="ko-KR" sz="4000" dirty="0" smtClean="0"/>
              <a:t>:</a:t>
            </a:r>
            <a:r>
              <a:rPr lang="ko-KR" altLang="en-US" sz="4000" dirty="0" smtClean="0"/>
              <a:t> </a:t>
            </a:r>
            <a:r>
              <a:rPr lang="en-US" altLang="ko-KR" sz="4000" dirty="0" smtClean="0"/>
              <a:t>OO ~ OOOO Ah (XXX type)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000" dirty="0" smtClean="0"/>
              <a:t>용도 </a:t>
            </a:r>
            <a:r>
              <a:rPr lang="en-US" altLang="ko-KR" sz="4000" dirty="0" smtClean="0"/>
              <a:t>:</a:t>
            </a:r>
            <a:r>
              <a:rPr lang="ko-KR" altLang="en-US" sz="4000" dirty="0" smtClean="0"/>
              <a:t> </a:t>
            </a:r>
            <a:r>
              <a:rPr lang="en-US" altLang="ko-KR" sz="4000" dirty="0" smtClean="0"/>
              <a:t>~~~,</a:t>
            </a:r>
            <a:r>
              <a:rPr lang="ko-KR" altLang="en-US" sz="4000" dirty="0" smtClean="0"/>
              <a:t> </a:t>
            </a:r>
            <a:r>
              <a:rPr lang="en-US" altLang="ko-KR" sz="4000" dirty="0" smtClean="0"/>
              <a:t>~~~</a:t>
            </a:r>
            <a:r>
              <a:rPr lang="ko-KR" altLang="en-US" sz="4000" dirty="0" smtClean="0"/>
              <a:t> 등</a:t>
            </a:r>
            <a:endParaRPr lang="en-US" altLang="ko-KR" sz="4000" dirty="0" smtClean="0"/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8">
            <a:lum bright="-20000" contrast="-40000"/>
          </a:blip>
          <a:stretch>
            <a:fillRect/>
          </a:stretch>
        </p:blipFill>
        <p:spPr>
          <a:xfrm>
            <a:off x="1237546" y="16235736"/>
            <a:ext cx="2199803" cy="2031762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9">
            <a:lum bright="-20000" contrast="-40000"/>
          </a:blip>
          <a:stretch>
            <a:fillRect/>
          </a:stretch>
        </p:blipFill>
        <p:spPr>
          <a:xfrm>
            <a:off x="1301834" y="19162778"/>
            <a:ext cx="2160000" cy="2096466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sp>
        <p:nvSpPr>
          <p:cNvPr id="83" name="TextBox 82"/>
          <p:cNvSpPr txBox="1"/>
          <p:nvPr/>
        </p:nvSpPr>
        <p:spPr>
          <a:xfrm>
            <a:off x="3766904" y="19038083"/>
            <a:ext cx="73860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ko-KR" sz="4000" dirty="0" smtClean="0"/>
              <a:t>Xxx </a:t>
            </a:r>
            <a:r>
              <a:rPr lang="ko-KR" altLang="en-US" sz="4000" dirty="0" smtClean="0"/>
              <a:t>시스템</a:t>
            </a:r>
            <a:endParaRPr lang="en-US" altLang="ko-KR" sz="40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000" dirty="0" smtClean="0"/>
              <a:t>용량 </a:t>
            </a:r>
            <a:r>
              <a:rPr lang="en-US" altLang="ko-KR" sz="4000" dirty="0" smtClean="0"/>
              <a:t>:</a:t>
            </a:r>
            <a:r>
              <a:rPr lang="ko-KR" altLang="en-US" sz="4000" dirty="0" smtClean="0"/>
              <a:t> </a:t>
            </a:r>
            <a:r>
              <a:rPr lang="en-US" altLang="ko-KR" sz="4000" dirty="0" smtClean="0"/>
              <a:t>~</a:t>
            </a:r>
            <a:r>
              <a:rPr lang="ko-KR" altLang="en-US" sz="4000" dirty="0" smtClean="0"/>
              <a:t> 수 </a:t>
            </a:r>
            <a:r>
              <a:rPr lang="en-US" altLang="ko-KR" sz="4000" dirty="0" smtClean="0"/>
              <a:t>MWh (XXX </a:t>
            </a:r>
            <a:r>
              <a:rPr lang="ko-KR" altLang="en-US" sz="4000" dirty="0" smtClean="0"/>
              <a:t>포함</a:t>
            </a:r>
            <a:r>
              <a:rPr lang="en-US" altLang="ko-KR" sz="4000" dirty="0" smtClean="0"/>
              <a:t>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000" dirty="0" smtClean="0"/>
              <a:t>적용분야 </a:t>
            </a:r>
            <a:r>
              <a:rPr lang="en-US" altLang="ko-KR" sz="4000" dirty="0" smtClean="0"/>
              <a:t>:</a:t>
            </a:r>
            <a:r>
              <a:rPr lang="ko-KR" altLang="en-US" sz="4000" dirty="0" smtClean="0"/>
              <a:t> </a:t>
            </a:r>
            <a:r>
              <a:rPr lang="en-US" altLang="ko-KR" sz="4000" dirty="0" smtClean="0"/>
              <a:t>Smart Grid, XXX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000" dirty="0" smtClean="0"/>
              <a:t>주요 고객 </a:t>
            </a:r>
            <a:r>
              <a:rPr lang="en-US" altLang="ko-KR" sz="4000" dirty="0" smtClean="0"/>
              <a:t>:</a:t>
            </a:r>
            <a:r>
              <a:rPr lang="ko-KR" altLang="en-US" sz="4000" dirty="0" smtClean="0"/>
              <a:t> 한전</a:t>
            </a:r>
            <a:r>
              <a:rPr lang="en-US" altLang="ko-KR" sz="4000" dirty="0" smtClean="0"/>
              <a:t>,</a:t>
            </a:r>
            <a:r>
              <a:rPr lang="ko-KR" altLang="en-US" sz="4000" dirty="0" smtClean="0"/>
              <a:t> </a:t>
            </a:r>
            <a:r>
              <a:rPr lang="ko-KR" altLang="en-US" sz="4000" dirty="0" smtClean="0"/>
              <a:t>철도공사</a:t>
            </a:r>
            <a:r>
              <a:rPr lang="ko-KR" altLang="en-US" sz="4000" dirty="0" smtClean="0"/>
              <a:t> </a:t>
            </a:r>
            <a:r>
              <a:rPr lang="ko-KR" altLang="en-US" sz="4000" dirty="0" smtClean="0"/>
              <a:t>등</a:t>
            </a:r>
            <a:endParaRPr lang="en-US" altLang="ko-KR" sz="4000" dirty="0" smtClean="0"/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10">
            <a:lum bright="-20000" contrast="-40000"/>
          </a:blip>
          <a:stretch>
            <a:fillRect/>
          </a:stretch>
        </p:blipFill>
        <p:spPr>
          <a:xfrm>
            <a:off x="1301834" y="22168981"/>
            <a:ext cx="2160000" cy="2082852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sp>
        <p:nvSpPr>
          <p:cNvPr id="85" name="TextBox 84"/>
          <p:cNvSpPr txBox="1"/>
          <p:nvPr/>
        </p:nvSpPr>
        <p:spPr>
          <a:xfrm>
            <a:off x="3794612" y="22090166"/>
            <a:ext cx="73860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ko-KR" sz="4000" dirty="0" smtClean="0"/>
              <a:t>~~~</a:t>
            </a:r>
            <a:r>
              <a:rPr lang="ko-KR" altLang="en-US" sz="4000" dirty="0" smtClean="0"/>
              <a:t> 금형 </a:t>
            </a:r>
            <a:r>
              <a:rPr lang="en-US" altLang="ko-KR" sz="4000" dirty="0" smtClean="0"/>
              <a:t>:</a:t>
            </a:r>
            <a:r>
              <a:rPr lang="ko-KR" altLang="en-US" sz="4000" dirty="0" smtClean="0"/>
              <a:t> </a:t>
            </a:r>
            <a:r>
              <a:rPr lang="en-US" altLang="ko-KR" sz="4000" dirty="0" smtClean="0"/>
              <a:t>~~~~~~</a:t>
            </a:r>
            <a:r>
              <a:rPr lang="ko-KR" altLang="en-US" sz="4000" dirty="0" smtClean="0"/>
              <a:t> </a:t>
            </a:r>
            <a:r>
              <a:rPr lang="en-US" altLang="ko-KR" sz="4000" dirty="0" smtClean="0"/>
              <a:t>~~~~~~</a:t>
            </a:r>
            <a:r>
              <a:rPr lang="ko-KR" altLang="en-US" sz="4000" dirty="0" smtClean="0"/>
              <a:t> </a:t>
            </a:r>
            <a:r>
              <a:rPr lang="en-US" altLang="ko-KR" sz="4000" dirty="0" smtClean="0"/>
              <a:t>~~~</a:t>
            </a:r>
            <a:r>
              <a:rPr lang="ko-KR" altLang="en-US" sz="4000" dirty="0" smtClean="0"/>
              <a:t> </a:t>
            </a:r>
            <a:r>
              <a:rPr lang="en-US" altLang="ko-KR" sz="4000" dirty="0" smtClean="0"/>
              <a:t>~~~~~</a:t>
            </a:r>
            <a:r>
              <a:rPr lang="ko-KR" altLang="en-US" sz="4000" dirty="0" smtClean="0"/>
              <a:t> </a:t>
            </a:r>
            <a:r>
              <a:rPr lang="en-US" altLang="ko-KR" sz="4000" dirty="0" smtClean="0"/>
              <a:t>~~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ko-KR" sz="4000" dirty="0"/>
              <a:t>~~~</a:t>
            </a:r>
            <a:r>
              <a:rPr lang="ko-KR" altLang="en-US" sz="4000" dirty="0"/>
              <a:t> 금형 </a:t>
            </a:r>
            <a:r>
              <a:rPr lang="en-US" altLang="ko-KR" sz="4000" dirty="0"/>
              <a:t>:</a:t>
            </a:r>
            <a:r>
              <a:rPr lang="ko-KR" altLang="en-US" sz="4000" dirty="0"/>
              <a:t> </a:t>
            </a:r>
            <a:r>
              <a:rPr lang="en-US" altLang="ko-KR" sz="4000" dirty="0"/>
              <a:t>~~~~~~</a:t>
            </a:r>
            <a:r>
              <a:rPr lang="ko-KR" altLang="en-US" sz="4000" dirty="0"/>
              <a:t> </a:t>
            </a:r>
            <a:r>
              <a:rPr lang="en-US" altLang="ko-KR" sz="4000" dirty="0"/>
              <a:t>~~~~~~</a:t>
            </a:r>
            <a:r>
              <a:rPr lang="ko-KR" altLang="en-US" sz="4000" dirty="0"/>
              <a:t> </a:t>
            </a:r>
            <a:r>
              <a:rPr lang="en-US" altLang="ko-KR" sz="4000" dirty="0"/>
              <a:t>~~~</a:t>
            </a:r>
            <a:r>
              <a:rPr lang="ko-KR" altLang="en-US" sz="4000" dirty="0"/>
              <a:t> </a:t>
            </a:r>
            <a:r>
              <a:rPr lang="en-US" altLang="ko-KR" sz="4000" dirty="0"/>
              <a:t>~~~~~</a:t>
            </a:r>
            <a:r>
              <a:rPr lang="ko-KR" altLang="en-US" sz="4000" dirty="0"/>
              <a:t> </a:t>
            </a:r>
            <a:r>
              <a:rPr lang="en-US" altLang="ko-KR" sz="4000" dirty="0" smtClean="0"/>
              <a:t>~~</a:t>
            </a: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11">
            <a:lum bright="-20000" contrast="-40000"/>
          </a:blip>
          <a:stretch>
            <a:fillRect/>
          </a:stretch>
        </p:blipFill>
        <p:spPr>
          <a:xfrm>
            <a:off x="12102091" y="16235736"/>
            <a:ext cx="2160000" cy="2085688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12">
            <a:lum bright="-20000" contrast="-40000"/>
          </a:blip>
          <a:stretch>
            <a:fillRect/>
          </a:stretch>
        </p:blipFill>
        <p:spPr>
          <a:xfrm>
            <a:off x="12088235" y="19162778"/>
            <a:ext cx="2160000" cy="2149307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pic>
        <p:nvPicPr>
          <p:cNvPr id="1034" name="Picture 10" descr="전문인력에 대한 이미지 검색결과"/>
          <p:cNvPicPr>
            <a:picLocks noChangeAspect="1" noChangeArrowheads="1"/>
          </p:cNvPicPr>
          <p:nvPr/>
        </p:nvPicPr>
        <p:blipFill rotWithShape="1">
          <a:blip r:embed="rId13">
            <a:lum bright="-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99"/>
          <a:stretch/>
        </p:blipFill>
        <p:spPr bwMode="auto">
          <a:xfrm>
            <a:off x="12102091" y="22168981"/>
            <a:ext cx="2160000" cy="2014053"/>
          </a:xfrm>
          <a:prstGeom prst="rect">
            <a:avLst/>
          </a:prstGeom>
          <a:ln w="317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88"/>
          <p:cNvSpPr txBox="1"/>
          <p:nvPr/>
        </p:nvSpPr>
        <p:spPr>
          <a:xfrm>
            <a:off x="14564603" y="19038083"/>
            <a:ext cx="633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ko-KR" sz="4000" dirty="0" smtClean="0"/>
              <a:t>XXX, XXX, XXX</a:t>
            </a:r>
            <a:r>
              <a:rPr lang="ko-KR" altLang="en-US" sz="4000" dirty="0" smtClean="0"/>
              <a:t> 제조 및 시스템 제작 기술 보유</a:t>
            </a:r>
            <a:endParaRPr lang="en-US" altLang="ko-KR" sz="40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ko-KR" sz="4000" dirty="0" smtClean="0"/>
              <a:t>XXX, XXX </a:t>
            </a:r>
            <a:r>
              <a:rPr lang="ko-KR" altLang="en-US" sz="4000" dirty="0" smtClean="0"/>
              <a:t>등 특수 목적 시스템 제작 기술 보유</a:t>
            </a:r>
            <a:endParaRPr lang="en-US" altLang="ko-KR" sz="4000" dirty="0" smtClean="0"/>
          </a:p>
        </p:txBody>
      </p:sp>
      <p:sp>
        <p:nvSpPr>
          <p:cNvPr id="94" name="TextBox 93"/>
          <p:cNvSpPr txBox="1"/>
          <p:nvPr/>
        </p:nvSpPr>
        <p:spPr>
          <a:xfrm>
            <a:off x="14564603" y="22090166"/>
            <a:ext cx="633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ko-KR" sz="4000" dirty="0" smtClean="0"/>
              <a:t>XXXX </a:t>
            </a:r>
            <a:r>
              <a:rPr lang="ko-KR" altLang="en-US" sz="4000" dirty="0" smtClean="0"/>
              <a:t>전문 인력 </a:t>
            </a:r>
            <a:r>
              <a:rPr lang="en-US" altLang="ko-KR" sz="4000" dirty="0" smtClean="0"/>
              <a:t>(</a:t>
            </a:r>
            <a:r>
              <a:rPr lang="ko-KR" altLang="en-US" sz="4000" dirty="0" err="1" smtClean="0"/>
              <a:t>박사급</a:t>
            </a:r>
            <a:r>
              <a:rPr lang="ko-KR" altLang="en-US" sz="4000" dirty="0" smtClean="0"/>
              <a:t> </a:t>
            </a:r>
            <a:r>
              <a:rPr lang="en-US" altLang="ko-KR" sz="4000" dirty="0" smtClean="0"/>
              <a:t>OO</a:t>
            </a:r>
            <a:r>
              <a:rPr lang="ko-KR" altLang="en-US" sz="4000" dirty="0" smtClean="0"/>
              <a:t>명</a:t>
            </a:r>
            <a:r>
              <a:rPr lang="en-US" altLang="ko-KR" sz="4000" dirty="0" smtClean="0"/>
              <a:t>)</a:t>
            </a:r>
            <a:r>
              <a:rPr lang="ko-KR" altLang="en-US" sz="4000" dirty="0" smtClean="0"/>
              <a:t> 및 연구소 보유</a:t>
            </a:r>
            <a:endParaRPr lang="en-US" altLang="ko-KR" sz="4000" dirty="0" smtClean="0"/>
          </a:p>
        </p:txBody>
      </p:sp>
      <p:sp>
        <p:nvSpPr>
          <p:cNvPr id="95" name="TextBox 94"/>
          <p:cNvSpPr txBox="1"/>
          <p:nvPr/>
        </p:nvSpPr>
        <p:spPr>
          <a:xfrm>
            <a:off x="11526476" y="28746715"/>
            <a:ext cx="8784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defTabSz="1517650">
              <a:buFont typeface="Arial" panose="020B0604020202020204" pitchFamily="34" charset="0"/>
              <a:buChar char="•"/>
            </a:pPr>
            <a:r>
              <a:rPr lang="en-US" altLang="ko-KR" sz="4000" dirty="0" smtClean="0">
                <a:solidFill>
                  <a:schemeClr val="accent1">
                    <a:lumMod val="75000"/>
                  </a:schemeClr>
                </a:solidFill>
              </a:rPr>
              <a:t>2016.</a:t>
            </a:r>
            <a:r>
              <a:rPr lang="ko-KR" altLang="en-US" sz="4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4000" dirty="0" smtClean="0">
                <a:solidFill>
                  <a:schemeClr val="accent1">
                    <a:lumMod val="75000"/>
                  </a:schemeClr>
                </a:solidFill>
              </a:rPr>
              <a:t>04</a:t>
            </a:r>
            <a:r>
              <a:rPr lang="ko-KR" altLang="en-US" sz="4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4000" dirty="0" smtClean="0"/>
              <a:t>	</a:t>
            </a:r>
            <a:r>
              <a:rPr lang="ko-KR" altLang="en-US" sz="4000" dirty="0" smtClean="0"/>
              <a:t>기업부설연구소 설립</a:t>
            </a:r>
            <a:endParaRPr lang="en-US" altLang="ko-KR" sz="4000" dirty="0" smtClean="0"/>
          </a:p>
          <a:p>
            <a:pPr marL="685800" indent="-685800" defTabSz="1517650">
              <a:buFont typeface="Arial" panose="020B0604020202020204" pitchFamily="34" charset="0"/>
              <a:buChar char="•"/>
            </a:pPr>
            <a:r>
              <a:rPr lang="en-US" altLang="ko-KR" sz="4000" dirty="0" smtClean="0">
                <a:solidFill>
                  <a:schemeClr val="accent1">
                    <a:lumMod val="75000"/>
                  </a:schemeClr>
                </a:solidFill>
              </a:rPr>
              <a:t>2016.</a:t>
            </a:r>
            <a:r>
              <a:rPr lang="ko-KR" altLang="en-US" sz="4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4000" dirty="0" smtClean="0">
                <a:solidFill>
                  <a:schemeClr val="accent1">
                    <a:lumMod val="75000"/>
                  </a:schemeClr>
                </a:solidFill>
              </a:rPr>
              <a:t>08</a:t>
            </a:r>
            <a:r>
              <a:rPr lang="ko-KR" altLang="en-US" sz="4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40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altLang="ko-KR" sz="4000" dirty="0" smtClean="0"/>
              <a:t>~~~~~</a:t>
            </a:r>
            <a:r>
              <a:rPr lang="ko-KR" altLang="en-US" sz="4000" dirty="0" smtClean="0"/>
              <a:t> 취득</a:t>
            </a:r>
            <a:endParaRPr lang="en-US" altLang="ko-KR" sz="4000" dirty="0" smtClean="0"/>
          </a:p>
          <a:p>
            <a:pPr marL="685800" indent="-685800" defTabSz="1517650">
              <a:buFont typeface="Arial" panose="020B0604020202020204" pitchFamily="34" charset="0"/>
              <a:buChar char="•"/>
            </a:pPr>
            <a:r>
              <a:rPr lang="en-US" altLang="ko-KR" sz="4000" dirty="0" smtClean="0">
                <a:solidFill>
                  <a:schemeClr val="accent1">
                    <a:lumMod val="75000"/>
                  </a:schemeClr>
                </a:solidFill>
              </a:rPr>
              <a:t>2017</a:t>
            </a:r>
            <a:r>
              <a:rPr lang="en-US" altLang="ko-KR" sz="4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ko-KR" altLang="en-US" sz="4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4000" dirty="0" smtClean="0">
                <a:solidFill>
                  <a:schemeClr val="accent1">
                    <a:lumMod val="75000"/>
                  </a:schemeClr>
                </a:solidFill>
              </a:rPr>
              <a:t>04</a:t>
            </a:r>
            <a:r>
              <a:rPr lang="ko-KR" altLang="en-US" sz="4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4000" dirty="0"/>
              <a:t>	</a:t>
            </a:r>
            <a:r>
              <a:rPr lang="en-US" altLang="ko-KR" sz="4000" dirty="0" smtClean="0"/>
              <a:t>~~~</a:t>
            </a:r>
            <a:r>
              <a:rPr lang="ko-KR" altLang="en-US" sz="4000" dirty="0" smtClean="0"/>
              <a:t> </a:t>
            </a:r>
            <a:r>
              <a:rPr lang="en-US" altLang="ko-KR" sz="4000" dirty="0" smtClean="0"/>
              <a:t>~~~</a:t>
            </a:r>
            <a:r>
              <a:rPr lang="ko-KR" altLang="en-US" sz="4000" dirty="0" smtClean="0"/>
              <a:t> 상 수상</a:t>
            </a:r>
            <a:endParaRPr lang="ko-KR" altLang="en-US" sz="4000" dirty="0"/>
          </a:p>
        </p:txBody>
      </p:sp>
      <p:sp>
        <p:nvSpPr>
          <p:cNvPr id="38" name="양쪽 모서리가 둥근 사각형 37"/>
          <p:cNvSpPr/>
          <p:nvPr/>
        </p:nvSpPr>
        <p:spPr>
          <a:xfrm>
            <a:off x="828672" y="24745642"/>
            <a:ext cx="4824000" cy="72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/>
              <a:t>애로</a:t>
            </a:r>
            <a:r>
              <a:rPr lang="ko-KR" altLang="en-US" sz="4000" dirty="0" smtClean="0"/>
              <a:t> </a:t>
            </a:r>
            <a:r>
              <a:rPr lang="ko-KR" altLang="en-US" sz="4000" dirty="0" smtClean="0"/>
              <a:t>기술</a:t>
            </a:r>
            <a:endParaRPr lang="ko-KR" altLang="en-US" sz="4000" dirty="0"/>
          </a:p>
        </p:txBody>
      </p:sp>
      <p:cxnSp>
        <p:nvCxnSpPr>
          <p:cNvPr id="39" name="직선 연결선 38"/>
          <p:cNvCxnSpPr/>
          <p:nvPr/>
        </p:nvCxnSpPr>
        <p:spPr>
          <a:xfrm>
            <a:off x="5663572" y="25465642"/>
            <a:ext cx="15336000" cy="0"/>
          </a:xfrm>
          <a:prstGeom prst="line">
            <a:avLst/>
          </a:prstGeom>
          <a:ln>
            <a:solidFill>
              <a:srgbClr val="C00000">
                <a:alpha val="5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440375" y="25590066"/>
            <a:ext cx="19216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ko-KR" sz="4000" dirty="0" smtClean="0">
                <a:solidFill>
                  <a:srgbClr val="C00000"/>
                </a:solidFill>
              </a:rPr>
              <a:t>~~~~~</a:t>
            </a:r>
            <a:r>
              <a:rPr lang="ko-KR" altLang="en-US" sz="4000" dirty="0" smtClean="0">
                <a:solidFill>
                  <a:srgbClr val="C00000"/>
                </a:solidFill>
              </a:rPr>
              <a:t>를</a:t>
            </a:r>
            <a:r>
              <a:rPr lang="ko-KR" altLang="en-US" sz="4000" dirty="0" smtClean="0">
                <a:solidFill>
                  <a:srgbClr val="C00000"/>
                </a:solidFill>
              </a:rPr>
              <a:t> </a:t>
            </a:r>
            <a:r>
              <a:rPr lang="ko-KR" altLang="en-US" sz="4000" dirty="0" smtClean="0">
                <a:solidFill>
                  <a:srgbClr val="C00000"/>
                </a:solidFill>
              </a:rPr>
              <a:t>활용한</a:t>
            </a:r>
            <a:r>
              <a:rPr lang="ko-KR" altLang="en-US" sz="4000" dirty="0" smtClean="0">
                <a:solidFill>
                  <a:srgbClr val="C00000"/>
                </a:solidFill>
              </a:rPr>
              <a:t> </a:t>
            </a:r>
            <a:r>
              <a:rPr lang="en-US" altLang="ko-KR" sz="4000" dirty="0" smtClean="0">
                <a:solidFill>
                  <a:srgbClr val="C00000"/>
                </a:solidFill>
              </a:rPr>
              <a:t>~~~~~ </a:t>
            </a:r>
            <a:r>
              <a:rPr lang="ko-KR" altLang="en-US" sz="4000" dirty="0" smtClean="0">
                <a:solidFill>
                  <a:srgbClr val="C00000"/>
                </a:solidFill>
              </a:rPr>
              <a:t>설계</a:t>
            </a:r>
            <a:r>
              <a:rPr lang="ko-KR" altLang="en-US" sz="4000" dirty="0" smtClean="0">
                <a:solidFill>
                  <a:srgbClr val="C00000"/>
                </a:solidFill>
              </a:rPr>
              <a:t> </a:t>
            </a:r>
            <a:r>
              <a:rPr lang="ko-KR" altLang="en-US" sz="4000" dirty="0" smtClean="0">
                <a:solidFill>
                  <a:srgbClr val="C00000"/>
                </a:solidFill>
              </a:rPr>
              <a:t>및</a:t>
            </a:r>
            <a:r>
              <a:rPr lang="ko-KR" altLang="en-US" sz="4000" dirty="0" smtClean="0">
                <a:solidFill>
                  <a:srgbClr val="C00000"/>
                </a:solidFill>
              </a:rPr>
              <a:t> </a:t>
            </a:r>
            <a:r>
              <a:rPr lang="ko-KR" altLang="en-US" sz="4000" dirty="0" smtClean="0">
                <a:solidFill>
                  <a:srgbClr val="C00000"/>
                </a:solidFill>
              </a:rPr>
              <a:t>성능</a:t>
            </a:r>
            <a:r>
              <a:rPr lang="ko-KR" altLang="en-US" sz="4000" dirty="0" smtClean="0">
                <a:solidFill>
                  <a:srgbClr val="C00000"/>
                </a:solidFill>
              </a:rPr>
              <a:t> </a:t>
            </a:r>
            <a:r>
              <a:rPr lang="en-US" altLang="ko-KR" sz="4000" dirty="0" smtClean="0">
                <a:solidFill>
                  <a:srgbClr val="C00000"/>
                </a:solidFill>
              </a:rPr>
              <a:t>Simulation </a:t>
            </a:r>
            <a:r>
              <a:rPr lang="ko-KR" altLang="en-US" sz="4000" dirty="0" smtClean="0">
                <a:solidFill>
                  <a:srgbClr val="C00000"/>
                </a:solidFill>
              </a:rPr>
              <a:t>기술</a:t>
            </a:r>
            <a:endParaRPr lang="ko-KR" altLang="en-US" sz="4000" dirty="0">
              <a:solidFill>
                <a:srgbClr val="C00000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ko-KR" sz="4000" dirty="0" smtClean="0">
                <a:solidFill>
                  <a:srgbClr val="C00000"/>
                </a:solidFill>
              </a:rPr>
              <a:t>~~~~</a:t>
            </a:r>
            <a:r>
              <a:rPr lang="ko-KR" altLang="en-US" sz="4000" dirty="0" smtClean="0">
                <a:solidFill>
                  <a:srgbClr val="C00000"/>
                </a:solidFill>
              </a:rPr>
              <a:t> </a:t>
            </a:r>
            <a:r>
              <a:rPr lang="ko-KR" altLang="en-US" sz="4000" dirty="0" smtClean="0">
                <a:solidFill>
                  <a:srgbClr val="C00000"/>
                </a:solidFill>
              </a:rPr>
              <a:t>기반의</a:t>
            </a:r>
            <a:r>
              <a:rPr lang="ko-KR" altLang="en-US" sz="4000" dirty="0" smtClean="0">
                <a:solidFill>
                  <a:srgbClr val="C00000"/>
                </a:solidFill>
              </a:rPr>
              <a:t> </a:t>
            </a:r>
            <a:r>
              <a:rPr lang="en-US" altLang="ko-KR" sz="4000" dirty="0" smtClean="0">
                <a:solidFill>
                  <a:srgbClr val="C00000"/>
                </a:solidFill>
              </a:rPr>
              <a:t>~~~~~~~~</a:t>
            </a:r>
            <a:r>
              <a:rPr lang="ko-KR" altLang="en-US" sz="4000" dirty="0" smtClean="0">
                <a:solidFill>
                  <a:srgbClr val="C00000"/>
                </a:solidFill>
              </a:rPr>
              <a:t> </a:t>
            </a:r>
            <a:r>
              <a:rPr lang="ko-KR" altLang="en-US" sz="4000" dirty="0" smtClean="0">
                <a:solidFill>
                  <a:srgbClr val="C00000"/>
                </a:solidFill>
              </a:rPr>
              <a:t>를</a:t>
            </a:r>
            <a:r>
              <a:rPr lang="ko-KR" altLang="en-US" sz="4000" dirty="0" smtClean="0">
                <a:solidFill>
                  <a:srgbClr val="C00000"/>
                </a:solidFill>
              </a:rPr>
              <a:t> </a:t>
            </a:r>
            <a:r>
              <a:rPr lang="ko-KR" altLang="en-US" sz="4000" dirty="0" smtClean="0">
                <a:solidFill>
                  <a:srgbClr val="C00000"/>
                </a:solidFill>
              </a:rPr>
              <a:t>활용한</a:t>
            </a:r>
            <a:r>
              <a:rPr lang="ko-KR" altLang="en-US" sz="4000" dirty="0" smtClean="0">
                <a:solidFill>
                  <a:srgbClr val="C00000"/>
                </a:solidFill>
              </a:rPr>
              <a:t> </a:t>
            </a:r>
            <a:r>
              <a:rPr lang="en-US" altLang="ko-KR" sz="4000" dirty="0" smtClean="0">
                <a:solidFill>
                  <a:srgbClr val="C00000"/>
                </a:solidFill>
              </a:rPr>
              <a:t>~~~~~~~~~~</a:t>
            </a:r>
            <a:r>
              <a:rPr lang="ko-KR" altLang="en-US" sz="4000" dirty="0" smtClean="0">
                <a:solidFill>
                  <a:srgbClr val="C00000"/>
                </a:solidFill>
              </a:rPr>
              <a:t> </a:t>
            </a:r>
            <a:r>
              <a:rPr lang="ko-KR" altLang="en-US" sz="4000" dirty="0" smtClean="0">
                <a:solidFill>
                  <a:srgbClr val="C00000"/>
                </a:solidFill>
              </a:rPr>
              <a:t>제조</a:t>
            </a:r>
            <a:r>
              <a:rPr lang="ko-KR" altLang="en-US" sz="4000" dirty="0" smtClean="0">
                <a:solidFill>
                  <a:srgbClr val="C00000"/>
                </a:solidFill>
              </a:rPr>
              <a:t> </a:t>
            </a:r>
            <a:r>
              <a:rPr lang="ko-KR" altLang="en-US" sz="4000" dirty="0" smtClean="0">
                <a:solidFill>
                  <a:srgbClr val="C00000"/>
                </a:solidFill>
              </a:rPr>
              <a:t>및</a:t>
            </a:r>
            <a:r>
              <a:rPr lang="ko-KR" altLang="en-US" sz="4000" dirty="0" smtClean="0">
                <a:solidFill>
                  <a:srgbClr val="C00000"/>
                </a:solidFill>
              </a:rPr>
              <a:t> </a:t>
            </a:r>
            <a:r>
              <a:rPr lang="ko-KR" altLang="en-US" sz="4000" dirty="0" smtClean="0">
                <a:solidFill>
                  <a:srgbClr val="C00000"/>
                </a:solidFill>
              </a:rPr>
              <a:t>양산화</a:t>
            </a:r>
            <a:r>
              <a:rPr lang="ko-KR" altLang="en-US" sz="4000" dirty="0" smtClean="0">
                <a:solidFill>
                  <a:srgbClr val="C00000"/>
                </a:solidFill>
              </a:rPr>
              <a:t> </a:t>
            </a:r>
            <a:r>
              <a:rPr lang="ko-KR" altLang="en-US" sz="4000" dirty="0" smtClean="0">
                <a:solidFill>
                  <a:srgbClr val="C00000"/>
                </a:solidFill>
              </a:rPr>
              <a:t>기술</a:t>
            </a:r>
            <a:endParaRPr lang="ko-KR" alt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8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rcRect l="10024" r="31334"/>
          <a:stretch/>
        </p:blipFill>
        <p:spPr>
          <a:xfrm>
            <a:off x="0" y="0"/>
            <a:ext cx="21599525" cy="53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직사각형 18"/>
          <p:cNvSpPr/>
          <p:nvPr/>
        </p:nvSpPr>
        <p:spPr>
          <a:xfrm>
            <a:off x="1" y="30949107"/>
            <a:ext cx="21599524" cy="1450181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55000"/>
                </a:schemeClr>
              </a:gs>
              <a:gs pos="34000">
                <a:schemeClr val="accent5">
                  <a:lumMod val="40000"/>
                  <a:lumOff val="60000"/>
                </a:schemeClr>
              </a:gs>
              <a:gs pos="66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  </a:t>
            </a:r>
            <a:endParaRPr lang="en-US" altLang="ko-KR" sz="1600" dirty="0" smtClean="0">
              <a:solidFill>
                <a:schemeClr val="bg1">
                  <a:lumMod val="85000"/>
                </a:schemeClr>
              </a:solidFill>
              <a:latin typeface="+mn-ea"/>
            </a:endParaRPr>
          </a:p>
          <a:p>
            <a:pPr algn="ctr"/>
            <a:r>
              <a:rPr lang="en-US" altLang="ko-KR" sz="3600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2017</a:t>
            </a:r>
            <a:r>
              <a:rPr lang="ko-KR" altLang="en-US" sz="3600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년 상반기 </a:t>
            </a:r>
            <a:r>
              <a:rPr lang="ko-KR" alt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에너지밸리</a:t>
            </a:r>
            <a:r>
              <a:rPr lang="ko-KR" altLang="en-US" sz="3600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 상생발전 워크숍</a:t>
            </a:r>
            <a:endParaRPr lang="ko-KR" altLang="en-US" sz="36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-475" y="5379358"/>
            <a:ext cx="21600000" cy="0"/>
          </a:xfrm>
          <a:prstGeom prst="line">
            <a:avLst/>
          </a:prstGeom>
          <a:ln w="889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>
            <a:off x="-475" y="5531758"/>
            <a:ext cx="21600000" cy="0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33168" y="2083541"/>
            <a:ext cx="11083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b="1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ko-KR" altLang="en-US" sz="7200" b="1" dirty="0" smtClean="0">
                <a:solidFill>
                  <a:schemeClr val="bg1">
                    <a:lumMod val="85000"/>
                  </a:schemeClr>
                </a:solidFill>
              </a:rPr>
              <a:t>주</a:t>
            </a:r>
            <a:r>
              <a:rPr lang="en-US" altLang="ko-KR" sz="7200" b="1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  <a:r>
              <a:rPr lang="ko-KR" altLang="en-US" sz="7200" b="1" dirty="0" err="1" smtClean="0">
                <a:solidFill>
                  <a:schemeClr val="bg1">
                    <a:lumMod val="85000"/>
                  </a:schemeClr>
                </a:solidFill>
              </a:rPr>
              <a:t>에너지밸리</a:t>
            </a:r>
            <a:endParaRPr lang="en-US" altLang="ko-KR" sz="72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en-US" altLang="ko-KR" sz="4800" b="1" dirty="0" smtClean="0">
                <a:solidFill>
                  <a:schemeClr val="bg1">
                    <a:lumMod val="85000"/>
                  </a:schemeClr>
                </a:solidFill>
              </a:rPr>
              <a:t>Energy Valley Company Ltd.</a:t>
            </a:r>
            <a:endParaRPr lang="ko-KR" altLang="en-US" sz="48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8617" y="6279447"/>
            <a:ext cx="20664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o-KR" altLang="en-US" sz="4800" b="1" dirty="0">
                <a:solidFill>
                  <a:srgbClr val="4472C4">
                    <a:lumMod val="75000"/>
                  </a:srgbClr>
                </a:solidFill>
              </a:rPr>
              <a:t>지역사회와 공동 발전하는 스마트에너지 허브</a:t>
            </a:r>
            <a:r>
              <a:rPr lang="en-US" altLang="ko-KR" sz="4800" b="1" dirty="0">
                <a:solidFill>
                  <a:srgbClr val="4472C4">
                    <a:lumMod val="75000"/>
                  </a:srgbClr>
                </a:solidFill>
              </a:rPr>
              <a:t>,</a:t>
            </a:r>
            <a:r>
              <a:rPr lang="ko-KR" altLang="en-US" sz="4800" b="1" dirty="0">
                <a:solidFill>
                  <a:srgbClr val="4472C4">
                    <a:lumMod val="75000"/>
                  </a:srgbClr>
                </a:solidFill>
              </a:rPr>
              <a:t> 한국의 실리콘밸리 꿈꾼다</a:t>
            </a:r>
            <a:r>
              <a:rPr lang="en-US" altLang="ko-KR" sz="4800" b="1" dirty="0">
                <a:solidFill>
                  <a:srgbClr val="4472C4">
                    <a:lumMod val="75000"/>
                  </a:srgbClr>
                </a:solidFill>
              </a:rPr>
              <a:t>!</a:t>
            </a:r>
            <a:endParaRPr lang="ko-KR" altLang="en-US" sz="4800" b="1" dirty="0">
              <a:solidFill>
                <a:srgbClr val="4472C4">
                  <a:lumMod val="75000"/>
                </a:srgbClr>
              </a:solidFill>
            </a:endParaRPr>
          </a:p>
        </p:txBody>
      </p:sp>
      <p:pic>
        <p:nvPicPr>
          <p:cNvPr id="1028" name="Picture 4" descr="광주테크노파크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0416" y="31820373"/>
            <a:ext cx="2942993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44" y="31820373"/>
            <a:ext cx="2991306" cy="432000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843" y="31271227"/>
            <a:ext cx="2986566" cy="43200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044" y="31271227"/>
            <a:ext cx="1583007" cy="468000"/>
          </a:xfrm>
          <a:prstGeom prst="rect">
            <a:avLst/>
          </a:prstGeom>
        </p:spPr>
      </p:pic>
      <p:sp>
        <p:nvSpPr>
          <p:cNvPr id="20" name="모서리가 둥근 직사각형 19"/>
          <p:cNvSpPr/>
          <p:nvPr/>
        </p:nvSpPr>
        <p:spPr>
          <a:xfrm>
            <a:off x="13923822" y="977077"/>
            <a:ext cx="7200000" cy="3411680"/>
          </a:xfrm>
          <a:prstGeom prst="roundRect">
            <a:avLst>
              <a:gd name="adj" fmla="val 9627"/>
            </a:avLst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ctr"/>
          <a:lstStyle/>
          <a:p>
            <a:pPr defTabSz="1262063">
              <a:lnSpc>
                <a:spcPct val="150000"/>
              </a:lnSpc>
            </a:pPr>
            <a:r>
              <a:rPr lang="ko-KR" altLang="en-US" sz="2000" dirty="0" smtClean="0">
                <a:solidFill>
                  <a:schemeClr val="accent1"/>
                </a:solidFill>
              </a:rPr>
              <a:t>회  사  명</a:t>
            </a:r>
            <a:r>
              <a:rPr lang="en-US" altLang="ko-KR" sz="2000" dirty="0" smtClean="0">
                <a:solidFill>
                  <a:schemeClr val="accent1"/>
                </a:solidFill>
              </a:rPr>
              <a:t>	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㈜</a:t>
            </a:r>
            <a:r>
              <a:rPr lang="ko-KR" alt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에너지밸리</a:t>
            </a:r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62063">
              <a:lnSpc>
                <a:spcPct val="150000"/>
              </a:lnSpc>
            </a:pPr>
            <a:r>
              <a:rPr lang="ko-KR" altLang="en-US" sz="2000" dirty="0" smtClean="0">
                <a:solidFill>
                  <a:schemeClr val="accent1"/>
                </a:solidFill>
              </a:rPr>
              <a:t>설  립  일</a:t>
            </a:r>
            <a:r>
              <a:rPr lang="en-US" altLang="ko-KR" sz="2000" dirty="0" smtClean="0">
                <a:solidFill>
                  <a:schemeClr val="accent1"/>
                </a:solidFill>
              </a:rPr>
              <a:t>	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2015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년 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OO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월 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OO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일</a:t>
            </a:r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62063">
              <a:lnSpc>
                <a:spcPct val="150000"/>
              </a:lnSpc>
            </a:pPr>
            <a:r>
              <a:rPr lang="ko-KR" altLang="en-US" sz="2000" dirty="0" smtClean="0">
                <a:solidFill>
                  <a:schemeClr val="accent1"/>
                </a:solidFill>
              </a:rPr>
              <a:t>주        소 </a:t>
            </a:r>
            <a:r>
              <a:rPr lang="en-US" altLang="ko-KR" sz="2000" dirty="0" smtClean="0">
                <a:solidFill>
                  <a:schemeClr val="accent1"/>
                </a:solidFill>
              </a:rPr>
              <a:t>	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광주광역시 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OO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구 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OO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로 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OOO</a:t>
            </a:r>
          </a:p>
          <a:p>
            <a:pPr defTabSz="1262063">
              <a:lnSpc>
                <a:spcPct val="150000"/>
              </a:lnSpc>
            </a:pPr>
            <a:r>
              <a:rPr lang="ko-KR" altLang="en-US" sz="2000" dirty="0" smtClean="0">
                <a:solidFill>
                  <a:schemeClr val="accent1"/>
                </a:solidFill>
              </a:rPr>
              <a:t>주요사업</a:t>
            </a:r>
            <a:r>
              <a:rPr lang="en-US" altLang="ko-KR" sz="2000" dirty="0" smtClean="0">
                <a:solidFill>
                  <a:schemeClr val="accent1"/>
                </a:solidFill>
              </a:rPr>
              <a:t>	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에너지신산업 장치 및 시스템</a:t>
            </a:r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62063">
              <a:lnSpc>
                <a:spcPct val="150000"/>
              </a:lnSpc>
            </a:pPr>
            <a:r>
              <a:rPr lang="ko-KR" altLang="en-US" sz="2000" dirty="0" smtClean="0">
                <a:solidFill>
                  <a:schemeClr val="accent1"/>
                </a:solidFill>
              </a:rPr>
              <a:t>대  표  자</a:t>
            </a:r>
            <a:r>
              <a:rPr lang="en-US" altLang="ko-KR" sz="2000" dirty="0" smtClean="0">
                <a:solidFill>
                  <a:schemeClr val="accent1"/>
                </a:solidFill>
              </a:rPr>
              <a:t>	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홍길동 시장</a:t>
            </a:r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62063">
              <a:lnSpc>
                <a:spcPct val="150000"/>
              </a:lnSpc>
            </a:pPr>
            <a:r>
              <a:rPr lang="ko-KR" altLang="en-US" sz="2000" dirty="0" smtClean="0">
                <a:solidFill>
                  <a:schemeClr val="accent1"/>
                </a:solidFill>
              </a:rPr>
              <a:t>매  출  액</a:t>
            </a:r>
            <a:r>
              <a:rPr lang="en-US" altLang="ko-KR" sz="2000" dirty="0" smtClean="0">
                <a:solidFill>
                  <a:schemeClr val="accent1"/>
                </a:solidFill>
              </a:rPr>
              <a:t>	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OO,OOO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(2016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년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백만원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4545295" y="1278917"/>
            <a:ext cx="144000" cy="28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양쪽 모서리가 둥근 사각형 45"/>
          <p:cNvSpPr/>
          <p:nvPr/>
        </p:nvSpPr>
        <p:spPr>
          <a:xfrm>
            <a:off x="838197" y="7965656"/>
            <a:ext cx="4824000" cy="72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/>
              <a:t>사업 내용</a:t>
            </a:r>
            <a:endParaRPr lang="ko-KR" altLang="en-US" sz="4000" dirty="0"/>
          </a:p>
        </p:txBody>
      </p:sp>
      <p:cxnSp>
        <p:nvCxnSpPr>
          <p:cNvPr id="48" name="직선 연결선 47"/>
          <p:cNvCxnSpPr/>
          <p:nvPr/>
        </p:nvCxnSpPr>
        <p:spPr>
          <a:xfrm>
            <a:off x="5673097" y="8685656"/>
            <a:ext cx="15336000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양쪽 모서리가 둥근 사각형 48"/>
          <p:cNvSpPr/>
          <p:nvPr/>
        </p:nvSpPr>
        <p:spPr>
          <a:xfrm>
            <a:off x="838197" y="11526278"/>
            <a:ext cx="4824000" cy="72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/>
              <a:t>회사 특징</a:t>
            </a:r>
            <a:endParaRPr lang="ko-KR" altLang="en-US" sz="4000" dirty="0"/>
          </a:p>
        </p:txBody>
      </p:sp>
      <p:cxnSp>
        <p:nvCxnSpPr>
          <p:cNvPr id="50" name="직선 연결선 49"/>
          <p:cNvCxnSpPr/>
          <p:nvPr/>
        </p:nvCxnSpPr>
        <p:spPr>
          <a:xfrm>
            <a:off x="5673097" y="12246278"/>
            <a:ext cx="15336000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양쪽 모서리가 둥근 사각형 50"/>
          <p:cNvSpPr/>
          <p:nvPr/>
        </p:nvSpPr>
        <p:spPr>
          <a:xfrm>
            <a:off x="838197" y="15242760"/>
            <a:ext cx="4824000" cy="72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/>
              <a:t>주요 제품 및 역량</a:t>
            </a:r>
            <a:endParaRPr lang="ko-KR" altLang="en-US" sz="4000" dirty="0"/>
          </a:p>
        </p:txBody>
      </p:sp>
      <p:cxnSp>
        <p:nvCxnSpPr>
          <p:cNvPr id="52" name="직선 연결선 51"/>
          <p:cNvCxnSpPr/>
          <p:nvPr/>
        </p:nvCxnSpPr>
        <p:spPr>
          <a:xfrm>
            <a:off x="5673097" y="15962760"/>
            <a:ext cx="15336000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양쪽 모서리가 둥근 사각형 52"/>
          <p:cNvSpPr/>
          <p:nvPr/>
        </p:nvSpPr>
        <p:spPr>
          <a:xfrm>
            <a:off x="838197" y="27876390"/>
            <a:ext cx="4824000" cy="72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/>
              <a:t>주요 연혁</a:t>
            </a:r>
            <a:endParaRPr lang="ko-KR" altLang="en-US" sz="4000" dirty="0"/>
          </a:p>
        </p:txBody>
      </p:sp>
      <p:cxnSp>
        <p:nvCxnSpPr>
          <p:cNvPr id="54" name="직선 연결선 53"/>
          <p:cNvCxnSpPr/>
          <p:nvPr/>
        </p:nvCxnSpPr>
        <p:spPr>
          <a:xfrm>
            <a:off x="5673097" y="28596390"/>
            <a:ext cx="15336000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440375" y="8742476"/>
            <a:ext cx="19216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000" dirty="0"/>
              <a:t>신재생에너지</a:t>
            </a:r>
            <a:r>
              <a:rPr lang="en-US" altLang="ko-KR" sz="4000" dirty="0"/>
              <a:t>,</a:t>
            </a:r>
            <a:r>
              <a:rPr lang="ko-KR" altLang="en-US" sz="4000" dirty="0"/>
              <a:t> 에너지저장장치</a:t>
            </a:r>
            <a:r>
              <a:rPr lang="en-US" altLang="ko-KR" sz="4000" dirty="0"/>
              <a:t>(ESS), </a:t>
            </a:r>
            <a:r>
              <a:rPr lang="ko-KR" altLang="en-US" sz="4000" dirty="0"/>
              <a:t>마이크로그리드</a:t>
            </a:r>
            <a:r>
              <a:rPr lang="en-US" altLang="ko-KR" sz="4000" dirty="0"/>
              <a:t>, </a:t>
            </a:r>
            <a:r>
              <a:rPr lang="ko-KR" altLang="en-US" sz="4000" dirty="0"/>
              <a:t>전기차 등 미래 에너지 </a:t>
            </a:r>
            <a:r>
              <a:rPr lang="ko-KR" altLang="en-US" sz="4000" dirty="0" err="1"/>
              <a:t>신산업</a:t>
            </a:r>
            <a:r>
              <a:rPr lang="ko-KR" altLang="en-US" sz="4000" dirty="0"/>
              <a:t> 관련 유망 아이디어 발굴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000" dirty="0" smtClean="0"/>
              <a:t>에너지기업  집적 통한 에너지 </a:t>
            </a:r>
            <a:r>
              <a:rPr lang="ko-KR" altLang="en-US" sz="4000" dirty="0"/>
              <a:t>산업의 허브</a:t>
            </a:r>
            <a:r>
              <a:rPr lang="en-US" altLang="ko-KR" sz="4000" dirty="0"/>
              <a:t>, </a:t>
            </a:r>
            <a:r>
              <a:rPr lang="ko-KR" altLang="en-US" sz="4000" dirty="0"/>
              <a:t>에너지 첨단기술의 </a:t>
            </a:r>
            <a:r>
              <a:rPr lang="ko-KR" altLang="en-US" sz="4000" dirty="0" smtClean="0"/>
              <a:t>메카 조성</a:t>
            </a:r>
            <a:endParaRPr lang="en-US" altLang="ko-KR" sz="40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000" dirty="0" smtClean="0"/>
              <a:t>지역 대학</a:t>
            </a:r>
            <a:r>
              <a:rPr lang="en-US" altLang="ko-KR" sz="4000" dirty="0" smtClean="0"/>
              <a:t>/</a:t>
            </a:r>
            <a:r>
              <a:rPr lang="ko-KR" altLang="en-US" sz="4000" dirty="0" smtClean="0"/>
              <a:t>연구기관 협력 </a:t>
            </a:r>
            <a:r>
              <a:rPr lang="en-US" altLang="ko-KR" sz="4000" dirty="0" smtClean="0"/>
              <a:t>R&amp;D </a:t>
            </a:r>
            <a:r>
              <a:rPr lang="ko-KR" altLang="en-US" sz="4000" dirty="0" smtClean="0"/>
              <a:t>수행 및 인력 양성</a:t>
            </a:r>
            <a:endParaRPr lang="ko-KR" altLang="en-US" sz="4000" dirty="0"/>
          </a:p>
        </p:txBody>
      </p:sp>
      <p:sp>
        <p:nvSpPr>
          <p:cNvPr id="56" name="TextBox 55"/>
          <p:cNvSpPr txBox="1"/>
          <p:nvPr/>
        </p:nvSpPr>
        <p:spPr>
          <a:xfrm>
            <a:off x="1440375" y="12306553"/>
            <a:ext cx="19216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000" dirty="0" smtClean="0"/>
              <a:t>전력</a:t>
            </a:r>
            <a:r>
              <a:rPr lang="en-US" altLang="ko-KR" sz="4000" dirty="0" smtClean="0"/>
              <a:t>/</a:t>
            </a:r>
            <a:r>
              <a:rPr lang="ko-KR" altLang="en-US" sz="4000" dirty="0" smtClean="0"/>
              <a:t>에너지 관련 우수한 </a:t>
            </a:r>
            <a:r>
              <a:rPr lang="en-US" altLang="ko-KR" sz="4000" dirty="0" smtClean="0"/>
              <a:t>R&amp;D </a:t>
            </a:r>
            <a:r>
              <a:rPr lang="ko-KR" altLang="en-US" sz="4000" dirty="0" smtClean="0"/>
              <a:t>기반</a:t>
            </a:r>
            <a:endParaRPr lang="en-US" altLang="ko-KR" sz="40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000" dirty="0" smtClean="0"/>
              <a:t>지역 내 교육기관을 통한 우수 인력 충원</a:t>
            </a:r>
            <a:endParaRPr lang="en-US" altLang="ko-KR" sz="40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000" dirty="0" smtClean="0"/>
              <a:t>지방중소기업특별지원 지역 지정 등 정책 지원</a:t>
            </a:r>
            <a:endParaRPr lang="en-US" altLang="ko-KR" sz="40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000" dirty="0" err="1" smtClean="0"/>
              <a:t>산업벨트와</a:t>
            </a:r>
            <a:r>
              <a:rPr lang="ko-KR" altLang="en-US" sz="4000" dirty="0" smtClean="0"/>
              <a:t> 연계한 </a:t>
            </a:r>
            <a:r>
              <a:rPr lang="ko-KR" altLang="en-US" sz="4000" dirty="0" err="1" smtClean="0"/>
              <a:t>융복합</a:t>
            </a:r>
            <a:r>
              <a:rPr lang="ko-KR" altLang="en-US" sz="4000" dirty="0" smtClean="0"/>
              <a:t> 연구기반 구축</a:t>
            </a:r>
            <a:endParaRPr lang="en-US" altLang="ko-KR" sz="4000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14564603" y="16152608"/>
            <a:ext cx="633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ko-KR" sz="4000" dirty="0" smtClean="0"/>
              <a:t>30</a:t>
            </a:r>
            <a:r>
              <a:rPr lang="ko-KR" altLang="en-US" sz="4000" dirty="0" smtClean="0"/>
              <a:t>년 이상의 국내 유일의 </a:t>
            </a:r>
            <a:r>
              <a:rPr lang="en-US" altLang="ko-KR" sz="4000" dirty="0" smtClean="0"/>
              <a:t>XXX</a:t>
            </a:r>
            <a:r>
              <a:rPr lang="ko-KR" altLang="en-US" sz="4000" dirty="0" smtClean="0"/>
              <a:t> 제조 경험 보유</a:t>
            </a:r>
            <a:endParaRPr lang="en-US" altLang="ko-KR" sz="4000" dirty="0" smtClean="0"/>
          </a:p>
        </p:txBody>
      </p:sp>
      <p:sp>
        <p:nvSpPr>
          <p:cNvPr id="58" name="TextBox 57"/>
          <p:cNvSpPr txBox="1"/>
          <p:nvPr/>
        </p:nvSpPr>
        <p:spPr>
          <a:xfrm>
            <a:off x="1440375" y="28760571"/>
            <a:ext cx="8784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defTabSz="1517650">
              <a:buFont typeface="Arial" panose="020B0604020202020204" pitchFamily="34" charset="0"/>
              <a:buChar char="•"/>
            </a:pPr>
            <a:r>
              <a:rPr lang="en-US" altLang="ko-KR" sz="4000" dirty="0" smtClean="0">
                <a:solidFill>
                  <a:schemeClr val="accent1">
                    <a:lumMod val="75000"/>
                  </a:schemeClr>
                </a:solidFill>
              </a:rPr>
              <a:t>2015.</a:t>
            </a:r>
            <a:r>
              <a:rPr lang="ko-KR" altLang="en-US" sz="4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4000" dirty="0" smtClean="0">
                <a:solidFill>
                  <a:schemeClr val="accent1">
                    <a:lumMod val="75000"/>
                  </a:schemeClr>
                </a:solidFill>
              </a:rPr>
              <a:t>05</a:t>
            </a:r>
            <a:r>
              <a:rPr lang="ko-KR" altLang="en-US" sz="4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4000" dirty="0" smtClean="0"/>
              <a:t>	</a:t>
            </a:r>
            <a:r>
              <a:rPr lang="ko-KR" altLang="en-US" sz="4000" dirty="0" smtClean="0"/>
              <a:t>㈜</a:t>
            </a:r>
            <a:r>
              <a:rPr lang="ko-KR" altLang="en-US" sz="4000" dirty="0" err="1" smtClean="0"/>
              <a:t>에너지밸리</a:t>
            </a:r>
            <a:r>
              <a:rPr lang="ko-KR" altLang="en-US" sz="4000" dirty="0" smtClean="0"/>
              <a:t> 설립</a:t>
            </a:r>
            <a:endParaRPr lang="en-US" altLang="ko-KR" sz="4000" dirty="0" smtClean="0"/>
          </a:p>
          <a:p>
            <a:pPr marL="685800" indent="-685800" defTabSz="1517650">
              <a:buFont typeface="Arial" panose="020B0604020202020204" pitchFamily="34" charset="0"/>
              <a:buChar char="•"/>
            </a:pPr>
            <a:r>
              <a:rPr lang="en-US" altLang="ko-KR" sz="4000" dirty="0" smtClean="0">
                <a:solidFill>
                  <a:schemeClr val="accent1">
                    <a:lumMod val="75000"/>
                  </a:schemeClr>
                </a:solidFill>
              </a:rPr>
              <a:t>2015</a:t>
            </a:r>
            <a:r>
              <a:rPr lang="en-US" altLang="ko-KR" sz="40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ko-KR" altLang="en-US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4000" dirty="0" smtClean="0">
                <a:solidFill>
                  <a:schemeClr val="accent1">
                    <a:lumMod val="75000"/>
                  </a:schemeClr>
                </a:solidFill>
              </a:rPr>
              <a:t>09</a:t>
            </a:r>
            <a:r>
              <a:rPr lang="ko-KR" altLang="en-US" sz="4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4000" dirty="0"/>
              <a:t>	</a:t>
            </a:r>
            <a:r>
              <a:rPr lang="en-US" altLang="ko-KR" sz="4000" dirty="0" smtClean="0"/>
              <a:t>~~~</a:t>
            </a:r>
            <a:r>
              <a:rPr lang="ko-KR" altLang="en-US" sz="4000" dirty="0" smtClean="0"/>
              <a:t> </a:t>
            </a:r>
            <a:r>
              <a:rPr lang="en-US" altLang="ko-KR" sz="4000" dirty="0" smtClean="0"/>
              <a:t>~~~~</a:t>
            </a:r>
            <a:r>
              <a:rPr lang="ko-KR" altLang="en-US" sz="4000" dirty="0" smtClean="0"/>
              <a:t> 개발</a:t>
            </a:r>
            <a:endParaRPr lang="en-US" altLang="ko-KR" sz="4000" dirty="0"/>
          </a:p>
          <a:p>
            <a:pPr marL="685800" indent="-685800" defTabSz="1517650">
              <a:buFont typeface="Arial" panose="020B0604020202020204" pitchFamily="34" charset="0"/>
              <a:buChar char="•"/>
            </a:pPr>
            <a:r>
              <a:rPr lang="en-US" altLang="ko-KR" sz="4000" dirty="0">
                <a:solidFill>
                  <a:schemeClr val="accent1">
                    <a:lumMod val="75000"/>
                  </a:schemeClr>
                </a:solidFill>
              </a:rPr>
              <a:t>2015.</a:t>
            </a:r>
            <a:r>
              <a:rPr lang="ko-KR" altLang="en-US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4000" dirty="0" smtClean="0">
                <a:solidFill>
                  <a:schemeClr val="accent1">
                    <a:lumMod val="75000"/>
                  </a:schemeClr>
                </a:solidFill>
              </a:rPr>
              <a:t>12</a:t>
            </a:r>
            <a:r>
              <a:rPr lang="ko-KR" altLang="en-US" sz="4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4000" dirty="0"/>
              <a:t>	</a:t>
            </a:r>
            <a:r>
              <a:rPr lang="en-US" altLang="ko-KR" sz="4000" dirty="0" smtClean="0"/>
              <a:t>~~~</a:t>
            </a:r>
            <a:r>
              <a:rPr lang="ko-KR" altLang="en-US" sz="4000" dirty="0" smtClean="0"/>
              <a:t> 기업 인증</a:t>
            </a:r>
            <a:endParaRPr lang="ko-KR" altLang="en-US" sz="4000" dirty="0"/>
          </a:p>
        </p:txBody>
      </p:sp>
      <p:sp>
        <p:nvSpPr>
          <p:cNvPr id="59" name="TextBox 58"/>
          <p:cNvSpPr txBox="1"/>
          <p:nvPr/>
        </p:nvSpPr>
        <p:spPr>
          <a:xfrm>
            <a:off x="3780760" y="16152608"/>
            <a:ext cx="73860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ko-KR" sz="4000" dirty="0" smtClean="0"/>
              <a:t>~~~</a:t>
            </a:r>
            <a:r>
              <a:rPr lang="ko-KR" altLang="en-US" sz="4000" dirty="0" smtClean="0"/>
              <a:t> </a:t>
            </a:r>
            <a:r>
              <a:rPr lang="en-US" altLang="ko-KR" sz="4000" dirty="0" smtClean="0"/>
              <a:t>~~~~</a:t>
            </a:r>
            <a:r>
              <a:rPr lang="ko-KR" altLang="en-US" sz="4000" dirty="0" smtClean="0"/>
              <a:t> </a:t>
            </a:r>
            <a:r>
              <a:rPr lang="en-US" altLang="ko-KR" sz="4000" dirty="0" smtClean="0"/>
              <a:t>~~~~~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000" dirty="0" smtClean="0"/>
              <a:t>용량 </a:t>
            </a:r>
            <a:r>
              <a:rPr lang="en-US" altLang="ko-KR" sz="4000" dirty="0" smtClean="0"/>
              <a:t>:</a:t>
            </a:r>
            <a:r>
              <a:rPr lang="ko-KR" altLang="en-US" sz="4000" dirty="0" smtClean="0"/>
              <a:t> </a:t>
            </a:r>
            <a:r>
              <a:rPr lang="en-US" altLang="ko-KR" sz="4000" dirty="0" smtClean="0"/>
              <a:t>OO ~ OOOO Ah (XXX type)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000" dirty="0" smtClean="0"/>
              <a:t>용도 </a:t>
            </a:r>
            <a:r>
              <a:rPr lang="en-US" altLang="ko-KR" sz="4000" dirty="0" smtClean="0"/>
              <a:t>:</a:t>
            </a:r>
            <a:r>
              <a:rPr lang="ko-KR" altLang="en-US" sz="4000" dirty="0" smtClean="0"/>
              <a:t> </a:t>
            </a:r>
            <a:r>
              <a:rPr lang="en-US" altLang="ko-KR" sz="4000" dirty="0" smtClean="0"/>
              <a:t>~~~,</a:t>
            </a:r>
            <a:r>
              <a:rPr lang="ko-KR" altLang="en-US" sz="4000" dirty="0" smtClean="0"/>
              <a:t> </a:t>
            </a:r>
            <a:r>
              <a:rPr lang="en-US" altLang="ko-KR" sz="4000" dirty="0" smtClean="0"/>
              <a:t>~~~</a:t>
            </a:r>
            <a:r>
              <a:rPr lang="ko-KR" altLang="en-US" sz="4000" dirty="0" smtClean="0"/>
              <a:t> 등</a:t>
            </a:r>
            <a:endParaRPr lang="en-US" altLang="ko-KR" sz="4000" dirty="0" smtClean="0"/>
          </a:p>
        </p:txBody>
      </p:sp>
      <p:pic>
        <p:nvPicPr>
          <p:cNvPr id="61" name="그림 60"/>
          <p:cNvPicPr>
            <a:picLocks noChangeAspect="1"/>
          </p:cNvPicPr>
          <p:nvPr/>
        </p:nvPicPr>
        <p:blipFill>
          <a:blip r:embed="rId8">
            <a:lum bright="-20000" contrast="-40000"/>
          </a:blip>
          <a:stretch>
            <a:fillRect/>
          </a:stretch>
        </p:blipFill>
        <p:spPr>
          <a:xfrm>
            <a:off x="1237546" y="16235736"/>
            <a:ext cx="2199803" cy="2031762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9">
            <a:lum bright="-20000" contrast="-40000"/>
          </a:blip>
          <a:stretch>
            <a:fillRect/>
          </a:stretch>
        </p:blipFill>
        <p:spPr>
          <a:xfrm>
            <a:off x="1301834" y="19162778"/>
            <a:ext cx="2160000" cy="2096466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sp>
        <p:nvSpPr>
          <p:cNvPr id="63" name="TextBox 62"/>
          <p:cNvSpPr txBox="1"/>
          <p:nvPr/>
        </p:nvSpPr>
        <p:spPr>
          <a:xfrm>
            <a:off x="3766904" y="19038083"/>
            <a:ext cx="73860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ko-KR" sz="4000" dirty="0" smtClean="0"/>
              <a:t>Xxx </a:t>
            </a:r>
            <a:r>
              <a:rPr lang="ko-KR" altLang="en-US" sz="4000" dirty="0" smtClean="0"/>
              <a:t>시스템</a:t>
            </a:r>
            <a:endParaRPr lang="en-US" altLang="ko-KR" sz="40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000" dirty="0" smtClean="0"/>
              <a:t>용량 </a:t>
            </a:r>
            <a:r>
              <a:rPr lang="en-US" altLang="ko-KR" sz="4000" dirty="0" smtClean="0"/>
              <a:t>:</a:t>
            </a:r>
            <a:r>
              <a:rPr lang="ko-KR" altLang="en-US" sz="4000" dirty="0" smtClean="0"/>
              <a:t> </a:t>
            </a:r>
            <a:r>
              <a:rPr lang="en-US" altLang="ko-KR" sz="4000" dirty="0" smtClean="0"/>
              <a:t>~</a:t>
            </a:r>
            <a:r>
              <a:rPr lang="ko-KR" altLang="en-US" sz="4000" dirty="0" smtClean="0"/>
              <a:t> 수 </a:t>
            </a:r>
            <a:r>
              <a:rPr lang="en-US" altLang="ko-KR" sz="4000" dirty="0" smtClean="0"/>
              <a:t>MWh (XXX </a:t>
            </a:r>
            <a:r>
              <a:rPr lang="ko-KR" altLang="en-US" sz="4000" dirty="0" smtClean="0"/>
              <a:t>포함</a:t>
            </a:r>
            <a:r>
              <a:rPr lang="en-US" altLang="ko-KR" sz="4000" dirty="0" smtClean="0"/>
              <a:t>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000" dirty="0" smtClean="0"/>
              <a:t>적용분야 </a:t>
            </a:r>
            <a:r>
              <a:rPr lang="en-US" altLang="ko-KR" sz="4000" dirty="0" smtClean="0"/>
              <a:t>:</a:t>
            </a:r>
            <a:r>
              <a:rPr lang="ko-KR" altLang="en-US" sz="4000" dirty="0" smtClean="0"/>
              <a:t> </a:t>
            </a:r>
            <a:r>
              <a:rPr lang="en-US" altLang="ko-KR" sz="4000" dirty="0" smtClean="0"/>
              <a:t>Smart Grid, XXX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000" dirty="0" smtClean="0"/>
              <a:t>주요 고객 </a:t>
            </a:r>
            <a:r>
              <a:rPr lang="en-US" altLang="ko-KR" sz="4000" dirty="0" smtClean="0"/>
              <a:t>:</a:t>
            </a:r>
            <a:r>
              <a:rPr lang="ko-KR" altLang="en-US" sz="4000" dirty="0" smtClean="0"/>
              <a:t> 한전</a:t>
            </a:r>
            <a:r>
              <a:rPr lang="en-US" altLang="ko-KR" sz="4000" dirty="0" smtClean="0"/>
              <a:t>,</a:t>
            </a:r>
            <a:r>
              <a:rPr lang="ko-KR" altLang="en-US" sz="4000" dirty="0" smtClean="0"/>
              <a:t> </a:t>
            </a:r>
            <a:r>
              <a:rPr lang="ko-KR" altLang="en-US" sz="4000" dirty="0" smtClean="0"/>
              <a:t>철도공사</a:t>
            </a:r>
            <a:r>
              <a:rPr lang="ko-KR" altLang="en-US" sz="4000" dirty="0" smtClean="0"/>
              <a:t> </a:t>
            </a:r>
            <a:r>
              <a:rPr lang="ko-KR" altLang="en-US" sz="4000" dirty="0" smtClean="0"/>
              <a:t>등</a:t>
            </a:r>
            <a:endParaRPr lang="en-US" altLang="ko-KR" sz="4000" dirty="0" smtClean="0"/>
          </a:p>
        </p:txBody>
      </p:sp>
      <p:pic>
        <p:nvPicPr>
          <p:cNvPr id="64" name="그림 63"/>
          <p:cNvPicPr>
            <a:picLocks noChangeAspect="1"/>
          </p:cNvPicPr>
          <p:nvPr/>
        </p:nvPicPr>
        <p:blipFill>
          <a:blip r:embed="rId10">
            <a:lum bright="-20000" contrast="-40000"/>
          </a:blip>
          <a:stretch>
            <a:fillRect/>
          </a:stretch>
        </p:blipFill>
        <p:spPr>
          <a:xfrm>
            <a:off x="1301834" y="22168981"/>
            <a:ext cx="2160000" cy="2082852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sp>
        <p:nvSpPr>
          <p:cNvPr id="65" name="TextBox 64"/>
          <p:cNvSpPr txBox="1"/>
          <p:nvPr/>
        </p:nvSpPr>
        <p:spPr>
          <a:xfrm>
            <a:off x="3794612" y="22090166"/>
            <a:ext cx="73860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ko-KR" sz="4000" dirty="0" smtClean="0"/>
              <a:t>~~~</a:t>
            </a:r>
            <a:r>
              <a:rPr lang="ko-KR" altLang="en-US" sz="4000" dirty="0" smtClean="0"/>
              <a:t> 금형 </a:t>
            </a:r>
            <a:r>
              <a:rPr lang="en-US" altLang="ko-KR" sz="4000" dirty="0" smtClean="0"/>
              <a:t>:</a:t>
            </a:r>
            <a:r>
              <a:rPr lang="ko-KR" altLang="en-US" sz="4000" dirty="0" smtClean="0"/>
              <a:t> </a:t>
            </a:r>
            <a:r>
              <a:rPr lang="en-US" altLang="ko-KR" sz="4000" dirty="0" smtClean="0"/>
              <a:t>~~~~~~</a:t>
            </a:r>
            <a:r>
              <a:rPr lang="ko-KR" altLang="en-US" sz="4000" dirty="0" smtClean="0"/>
              <a:t> </a:t>
            </a:r>
            <a:r>
              <a:rPr lang="en-US" altLang="ko-KR" sz="4000" dirty="0" smtClean="0"/>
              <a:t>~~~~~~</a:t>
            </a:r>
            <a:r>
              <a:rPr lang="ko-KR" altLang="en-US" sz="4000" dirty="0" smtClean="0"/>
              <a:t> </a:t>
            </a:r>
            <a:r>
              <a:rPr lang="en-US" altLang="ko-KR" sz="4000" dirty="0" smtClean="0"/>
              <a:t>~~~</a:t>
            </a:r>
            <a:r>
              <a:rPr lang="ko-KR" altLang="en-US" sz="4000" dirty="0" smtClean="0"/>
              <a:t> </a:t>
            </a:r>
            <a:r>
              <a:rPr lang="en-US" altLang="ko-KR" sz="4000" dirty="0" smtClean="0"/>
              <a:t>~~~~~</a:t>
            </a:r>
            <a:r>
              <a:rPr lang="ko-KR" altLang="en-US" sz="4000" dirty="0" smtClean="0"/>
              <a:t> </a:t>
            </a:r>
            <a:r>
              <a:rPr lang="en-US" altLang="ko-KR" sz="4000" dirty="0" smtClean="0"/>
              <a:t>~~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ko-KR" sz="4000" dirty="0"/>
              <a:t>~~~</a:t>
            </a:r>
            <a:r>
              <a:rPr lang="ko-KR" altLang="en-US" sz="4000" dirty="0"/>
              <a:t> 금형 </a:t>
            </a:r>
            <a:r>
              <a:rPr lang="en-US" altLang="ko-KR" sz="4000" dirty="0"/>
              <a:t>:</a:t>
            </a:r>
            <a:r>
              <a:rPr lang="ko-KR" altLang="en-US" sz="4000" dirty="0"/>
              <a:t> </a:t>
            </a:r>
            <a:r>
              <a:rPr lang="en-US" altLang="ko-KR" sz="4000" dirty="0"/>
              <a:t>~~~~~~</a:t>
            </a:r>
            <a:r>
              <a:rPr lang="ko-KR" altLang="en-US" sz="4000" dirty="0"/>
              <a:t> </a:t>
            </a:r>
            <a:r>
              <a:rPr lang="en-US" altLang="ko-KR" sz="4000" dirty="0"/>
              <a:t>~~~~~~</a:t>
            </a:r>
            <a:r>
              <a:rPr lang="ko-KR" altLang="en-US" sz="4000" dirty="0"/>
              <a:t> </a:t>
            </a:r>
            <a:r>
              <a:rPr lang="en-US" altLang="ko-KR" sz="4000" dirty="0"/>
              <a:t>~~~</a:t>
            </a:r>
            <a:r>
              <a:rPr lang="ko-KR" altLang="en-US" sz="4000" dirty="0"/>
              <a:t> </a:t>
            </a:r>
            <a:r>
              <a:rPr lang="en-US" altLang="ko-KR" sz="4000" dirty="0"/>
              <a:t>~~~~~</a:t>
            </a:r>
            <a:r>
              <a:rPr lang="ko-KR" altLang="en-US" sz="4000" dirty="0"/>
              <a:t> </a:t>
            </a:r>
            <a:r>
              <a:rPr lang="en-US" altLang="ko-KR" sz="4000" dirty="0" smtClean="0"/>
              <a:t>~~</a:t>
            </a:r>
          </a:p>
        </p:txBody>
      </p:sp>
      <p:pic>
        <p:nvPicPr>
          <p:cNvPr id="66" name="그림 65"/>
          <p:cNvPicPr>
            <a:picLocks noChangeAspect="1"/>
          </p:cNvPicPr>
          <p:nvPr/>
        </p:nvPicPr>
        <p:blipFill>
          <a:blip r:embed="rId11">
            <a:lum bright="-20000" contrast="-40000"/>
          </a:blip>
          <a:stretch>
            <a:fillRect/>
          </a:stretch>
        </p:blipFill>
        <p:spPr>
          <a:xfrm>
            <a:off x="12102091" y="16235736"/>
            <a:ext cx="2160000" cy="2085688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pic>
        <p:nvPicPr>
          <p:cNvPr id="67" name="그림 66"/>
          <p:cNvPicPr>
            <a:picLocks noChangeAspect="1"/>
          </p:cNvPicPr>
          <p:nvPr/>
        </p:nvPicPr>
        <p:blipFill>
          <a:blip r:embed="rId12">
            <a:lum bright="-20000" contrast="-40000"/>
          </a:blip>
          <a:stretch>
            <a:fillRect/>
          </a:stretch>
        </p:blipFill>
        <p:spPr>
          <a:xfrm>
            <a:off x="12088235" y="19162778"/>
            <a:ext cx="2160000" cy="2149307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pic>
        <p:nvPicPr>
          <p:cNvPr id="68" name="Picture 10" descr="전문인력에 대한 이미지 검색결과"/>
          <p:cNvPicPr>
            <a:picLocks noChangeAspect="1" noChangeArrowheads="1"/>
          </p:cNvPicPr>
          <p:nvPr/>
        </p:nvPicPr>
        <p:blipFill rotWithShape="1">
          <a:blip r:embed="rId13">
            <a:lum bright="-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99"/>
          <a:stretch/>
        </p:blipFill>
        <p:spPr bwMode="auto">
          <a:xfrm>
            <a:off x="12102091" y="22168981"/>
            <a:ext cx="2160000" cy="2014053"/>
          </a:xfrm>
          <a:prstGeom prst="rect">
            <a:avLst/>
          </a:prstGeom>
          <a:ln w="317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14564603" y="19038083"/>
            <a:ext cx="633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ko-KR" sz="4000" dirty="0" smtClean="0"/>
              <a:t>XXX, XXX, XXX</a:t>
            </a:r>
            <a:r>
              <a:rPr lang="ko-KR" altLang="en-US" sz="4000" dirty="0" smtClean="0"/>
              <a:t> 제조 및 시스템 제작 기술 보유</a:t>
            </a:r>
            <a:endParaRPr lang="en-US" altLang="ko-KR" sz="40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ko-KR" sz="4000" dirty="0" smtClean="0"/>
              <a:t>XXX, XXX </a:t>
            </a:r>
            <a:r>
              <a:rPr lang="ko-KR" altLang="en-US" sz="4000" dirty="0" smtClean="0"/>
              <a:t>등 특수 목적 시스템 제작 기술 보유</a:t>
            </a:r>
            <a:endParaRPr lang="en-US" altLang="ko-KR" sz="4000" dirty="0" smtClean="0"/>
          </a:p>
        </p:txBody>
      </p:sp>
      <p:sp>
        <p:nvSpPr>
          <p:cNvPr id="70" name="TextBox 69"/>
          <p:cNvSpPr txBox="1"/>
          <p:nvPr/>
        </p:nvSpPr>
        <p:spPr>
          <a:xfrm>
            <a:off x="14564603" y="22090166"/>
            <a:ext cx="633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ko-KR" sz="4000" dirty="0" smtClean="0"/>
              <a:t>XXXX </a:t>
            </a:r>
            <a:r>
              <a:rPr lang="ko-KR" altLang="en-US" sz="4000" dirty="0" smtClean="0"/>
              <a:t>전문 인력 </a:t>
            </a:r>
            <a:r>
              <a:rPr lang="en-US" altLang="ko-KR" sz="4000" dirty="0" smtClean="0"/>
              <a:t>(</a:t>
            </a:r>
            <a:r>
              <a:rPr lang="ko-KR" altLang="en-US" sz="4000" dirty="0" err="1" smtClean="0"/>
              <a:t>박사급</a:t>
            </a:r>
            <a:r>
              <a:rPr lang="ko-KR" altLang="en-US" sz="4000" dirty="0" smtClean="0"/>
              <a:t> </a:t>
            </a:r>
            <a:r>
              <a:rPr lang="en-US" altLang="ko-KR" sz="4000" dirty="0" smtClean="0"/>
              <a:t>OO</a:t>
            </a:r>
            <a:r>
              <a:rPr lang="ko-KR" altLang="en-US" sz="4000" dirty="0" smtClean="0"/>
              <a:t>명</a:t>
            </a:r>
            <a:r>
              <a:rPr lang="en-US" altLang="ko-KR" sz="4000" dirty="0" smtClean="0"/>
              <a:t>)</a:t>
            </a:r>
            <a:r>
              <a:rPr lang="ko-KR" altLang="en-US" sz="4000" dirty="0" smtClean="0"/>
              <a:t> 및 연구소 보유</a:t>
            </a:r>
            <a:endParaRPr lang="en-US" altLang="ko-KR" sz="4000" dirty="0" smtClean="0"/>
          </a:p>
        </p:txBody>
      </p:sp>
      <p:sp>
        <p:nvSpPr>
          <p:cNvPr id="74" name="TextBox 73"/>
          <p:cNvSpPr txBox="1"/>
          <p:nvPr/>
        </p:nvSpPr>
        <p:spPr>
          <a:xfrm>
            <a:off x="11526476" y="28746715"/>
            <a:ext cx="8784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defTabSz="1517650">
              <a:buFont typeface="Arial" panose="020B0604020202020204" pitchFamily="34" charset="0"/>
              <a:buChar char="•"/>
            </a:pPr>
            <a:r>
              <a:rPr lang="en-US" altLang="ko-KR" sz="4000" dirty="0" smtClean="0">
                <a:solidFill>
                  <a:schemeClr val="accent1">
                    <a:lumMod val="75000"/>
                  </a:schemeClr>
                </a:solidFill>
              </a:rPr>
              <a:t>2016.</a:t>
            </a:r>
            <a:r>
              <a:rPr lang="ko-KR" altLang="en-US" sz="4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4000" dirty="0" smtClean="0">
                <a:solidFill>
                  <a:schemeClr val="accent1">
                    <a:lumMod val="75000"/>
                  </a:schemeClr>
                </a:solidFill>
              </a:rPr>
              <a:t>04</a:t>
            </a:r>
            <a:r>
              <a:rPr lang="ko-KR" altLang="en-US" sz="4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4000" dirty="0" smtClean="0"/>
              <a:t>	</a:t>
            </a:r>
            <a:r>
              <a:rPr lang="ko-KR" altLang="en-US" sz="4000" dirty="0" smtClean="0"/>
              <a:t>기업부설연구소 설립</a:t>
            </a:r>
            <a:endParaRPr lang="en-US" altLang="ko-KR" sz="4000" dirty="0" smtClean="0"/>
          </a:p>
          <a:p>
            <a:pPr marL="685800" indent="-685800" defTabSz="1517650">
              <a:buFont typeface="Arial" panose="020B0604020202020204" pitchFamily="34" charset="0"/>
              <a:buChar char="•"/>
            </a:pPr>
            <a:r>
              <a:rPr lang="en-US" altLang="ko-KR" sz="4000" dirty="0" smtClean="0">
                <a:solidFill>
                  <a:schemeClr val="accent1">
                    <a:lumMod val="75000"/>
                  </a:schemeClr>
                </a:solidFill>
              </a:rPr>
              <a:t>2016.</a:t>
            </a:r>
            <a:r>
              <a:rPr lang="ko-KR" altLang="en-US" sz="4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4000" dirty="0" smtClean="0">
                <a:solidFill>
                  <a:schemeClr val="accent1">
                    <a:lumMod val="75000"/>
                  </a:schemeClr>
                </a:solidFill>
              </a:rPr>
              <a:t>08</a:t>
            </a:r>
            <a:r>
              <a:rPr lang="ko-KR" altLang="en-US" sz="4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40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altLang="ko-KR" sz="4000" dirty="0" smtClean="0"/>
              <a:t>~~~~~</a:t>
            </a:r>
            <a:r>
              <a:rPr lang="ko-KR" altLang="en-US" sz="4000" dirty="0" smtClean="0"/>
              <a:t> 취득</a:t>
            </a:r>
            <a:endParaRPr lang="en-US" altLang="ko-KR" sz="4000" dirty="0" smtClean="0"/>
          </a:p>
          <a:p>
            <a:pPr marL="685800" indent="-685800" defTabSz="1517650">
              <a:buFont typeface="Arial" panose="020B0604020202020204" pitchFamily="34" charset="0"/>
              <a:buChar char="•"/>
            </a:pPr>
            <a:r>
              <a:rPr lang="en-US" altLang="ko-KR" sz="4000" dirty="0" smtClean="0">
                <a:solidFill>
                  <a:schemeClr val="accent1">
                    <a:lumMod val="75000"/>
                  </a:schemeClr>
                </a:solidFill>
              </a:rPr>
              <a:t>2017</a:t>
            </a:r>
            <a:r>
              <a:rPr lang="en-US" altLang="ko-KR" sz="4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ko-KR" altLang="en-US" sz="4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4000" dirty="0" smtClean="0">
                <a:solidFill>
                  <a:schemeClr val="accent1">
                    <a:lumMod val="75000"/>
                  </a:schemeClr>
                </a:solidFill>
              </a:rPr>
              <a:t>04</a:t>
            </a:r>
            <a:r>
              <a:rPr lang="ko-KR" altLang="en-US" sz="4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4000" dirty="0"/>
              <a:t>	</a:t>
            </a:r>
            <a:r>
              <a:rPr lang="en-US" altLang="ko-KR" sz="4000" dirty="0" smtClean="0"/>
              <a:t>~~~</a:t>
            </a:r>
            <a:r>
              <a:rPr lang="ko-KR" altLang="en-US" sz="4000" dirty="0" smtClean="0"/>
              <a:t> </a:t>
            </a:r>
            <a:r>
              <a:rPr lang="en-US" altLang="ko-KR" sz="4000" dirty="0" smtClean="0"/>
              <a:t>~~~</a:t>
            </a:r>
            <a:r>
              <a:rPr lang="ko-KR" altLang="en-US" sz="4000" dirty="0" smtClean="0"/>
              <a:t> 상 수상</a:t>
            </a:r>
            <a:endParaRPr lang="ko-KR" altLang="en-US" sz="4000" dirty="0"/>
          </a:p>
        </p:txBody>
      </p:sp>
      <p:sp>
        <p:nvSpPr>
          <p:cNvPr id="82" name="양쪽 모서리가 둥근 사각형 81"/>
          <p:cNvSpPr/>
          <p:nvPr/>
        </p:nvSpPr>
        <p:spPr>
          <a:xfrm>
            <a:off x="828672" y="24745642"/>
            <a:ext cx="4824000" cy="72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/>
              <a:t>애로</a:t>
            </a:r>
            <a:r>
              <a:rPr lang="ko-KR" altLang="en-US" sz="4000" dirty="0" smtClean="0"/>
              <a:t> </a:t>
            </a:r>
            <a:r>
              <a:rPr lang="ko-KR" altLang="en-US" sz="4000" dirty="0" smtClean="0"/>
              <a:t>기술</a:t>
            </a:r>
            <a:endParaRPr lang="ko-KR" altLang="en-US" sz="4000" dirty="0"/>
          </a:p>
        </p:txBody>
      </p:sp>
      <p:cxnSp>
        <p:nvCxnSpPr>
          <p:cNvPr id="84" name="직선 연결선 83"/>
          <p:cNvCxnSpPr/>
          <p:nvPr/>
        </p:nvCxnSpPr>
        <p:spPr>
          <a:xfrm>
            <a:off x="5663572" y="25465642"/>
            <a:ext cx="15336000" cy="0"/>
          </a:xfrm>
          <a:prstGeom prst="line">
            <a:avLst/>
          </a:prstGeom>
          <a:ln>
            <a:solidFill>
              <a:srgbClr val="C00000">
                <a:alpha val="5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440375" y="25590066"/>
            <a:ext cx="19216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ko-KR" sz="4000" dirty="0" smtClean="0">
                <a:solidFill>
                  <a:srgbClr val="C00000"/>
                </a:solidFill>
              </a:rPr>
              <a:t>~~~~~</a:t>
            </a:r>
            <a:r>
              <a:rPr lang="ko-KR" altLang="en-US" sz="4000" dirty="0" smtClean="0">
                <a:solidFill>
                  <a:srgbClr val="C00000"/>
                </a:solidFill>
              </a:rPr>
              <a:t>를</a:t>
            </a:r>
            <a:r>
              <a:rPr lang="ko-KR" altLang="en-US" sz="4000" dirty="0" smtClean="0">
                <a:solidFill>
                  <a:srgbClr val="C00000"/>
                </a:solidFill>
              </a:rPr>
              <a:t> </a:t>
            </a:r>
            <a:r>
              <a:rPr lang="ko-KR" altLang="en-US" sz="4000" dirty="0" smtClean="0">
                <a:solidFill>
                  <a:srgbClr val="C00000"/>
                </a:solidFill>
              </a:rPr>
              <a:t>활용한</a:t>
            </a:r>
            <a:r>
              <a:rPr lang="ko-KR" altLang="en-US" sz="4000" dirty="0" smtClean="0">
                <a:solidFill>
                  <a:srgbClr val="C00000"/>
                </a:solidFill>
              </a:rPr>
              <a:t> </a:t>
            </a:r>
            <a:r>
              <a:rPr lang="en-US" altLang="ko-KR" sz="4000" dirty="0" smtClean="0">
                <a:solidFill>
                  <a:srgbClr val="C00000"/>
                </a:solidFill>
              </a:rPr>
              <a:t>~~~~~ </a:t>
            </a:r>
            <a:r>
              <a:rPr lang="ko-KR" altLang="en-US" sz="4000" dirty="0" smtClean="0">
                <a:solidFill>
                  <a:srgbClr val="C00000"/>
                </a:solidFill>
              </a:rPr>
              <a:t>설계</a:t>
            </a:r>
            <a:r>
              <a:rPr lang="ko-KR" altLang="en-US" sz="4000" dirty="0" smtClean="0">
                <a:solidFill>
                  <a:srgbClr val="C00000"/>
                </a:solidFill>
              </a:rPr>
              <a:t> </a:t>
            </a:r>
            <a:r>
              <a:rPr lang="ko-KR" altLang="en-US" sz="4000" dirty="0" smtClean="0">
                <a:solidFill>
                  <a:srgbClr val="C00000"/>
                </a:solidFill>
              </a:rPr>
              <a:t>및</a:t>
            </a:r>
            <a:r>
              <a:rPr lang="ko-KR" altLang="en-US" sz="4000" dirty="0" smtClean="0">
                <a:solidFill>
                  <a:srgbClr val="C00000"/>
                </a:solidFill>
              </a:rPr>
              <a:t> </a:t>
            </a:r>
            <a:r>
              <a:rPr lang="ko-KR" altLang="en-US" sz="4000" dirty="0" smtClean="0">
                <a:solidFill>
                  <a:srgbClr val="C00000"/>
                </a:solidFill>
              </a:rPr>
              <a:t>성능</a:t>
            </a:r>
            <a:r>
              <a:rPr lang="ko-KR" altLang="en-US" sz="4000" dirty="0" smtClean="0">
                <a:solidFill>
                  <a:srgbClr val="C00000"/>
                </a:solidFill>
              </a:rPr>
              <a:t> </a:t>
            </a:r>
            <a:r>
              <a:rPr lang="en-US" altLang="ko-KR" sz="4000" dirty="0" smtClean="0">
                <a:solidFill>
                  <a:srgbClr val="C00000"/>
                </a:solidFill>
              </a:rPr>
              <a:t>Simulation </a:t>
            </a:r>
            <a:r>
              <a:rPr lang="ko-KR" altLang="en-US" sz="4000" dirty="0" smtClean="0">
                <a:solidFill>
                  <a:srgbClr val="C00000"/>
                </a:solidFill>
              </a:rPr>
              <a:t>기술</a:t>
            </a:r>
            <a:endParaRPr lang="ko-KR" altLang="en-US" sz="4000" dirty="0">
              <a:solidFill>
                <a:srgbClr val="C00000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ko-KR" sz="4000" dirty="0" smtClean="0">
                <a:solidFill>
                  <a:srgbClr val="C00000"/>
                </a:solidFill>
              </a:rPr>
              <a:t>~~~~</a:t>
            </a:r>
            <a:r>
              <a:rPr lang="ko-KR" altLang="en-US" sz="4000" dirty="0" smtClean="0">
                <a:solidFill>
                  <a:srgbClr val="C00000"/>
                </a:solidFill>
              </a:rPr>
              <a:t> </a:t>
            </a:r>
            <a:r>
              <a:rPr lang="ko-KR" altLang="en-US" sz="4000" dirty="0" smtClean="0">
                <a:solidFill>
                  <a:srgbClr val="C00000"/>
                </a:solidFill>
              </a:rPr>
              <a:t>기반의</a:t>
            </a:r>
            <a:r>
              <a:rPr lang="ko-KR" altLang="en-US" sz="4000" dirty="0" smtClean="0">
                <a:solidFill>
                  <a:srgbClr val="C00000"/>
                </a:solidFill>
              </a:rPr>
              <a:t> </a:t>
            </a:r>
            <a:r>
              <a:rPr lang="en-US" altLang="ko-KR" sz="4000" dirty="0" smtClean="0">
                <a:solidFill>
                  <a:srgbClr val="C00000"/>
                </a:solidFill>
              </a:rPr>
              <a:t>~~~~~~~~</a:t>
            </a:r>
            <a:r>
              <a:rPr lang="ko-KR" altLang="en-US" sz="4000" dirty="0" smtClean="0">
                <a:solidFill>
                  <a:srgbClr val="C00000"/>
                </a:solidFill>
              </a:rPr>
              <a:t> </a:t>
            </a:r>
            <a:r>
              <a:rPr lang="ko-KR" altLang="en-US" sz="4000" dirty="0" smtClean="0">
                <a:solidFill>
                  <a:srgbClr val="C00000"/>
                </a:solidFill>
              </a:rPr>
              <a:t>를</a:t>
            </a:r>
            <a:r>
              <a:rPr lang="ko-KR" altLang="en-US" sz="4000" dirty="0" smtClean="0">
                <a:solidFill>
                  <a:srgbClr val="C00000"/>
                </a:solidFill>
              </a:rPr>
              <a:t> </a:t>
            </a:r>
            <a:r>
              <a:rPr lang="ko-KR" altLang="en-US" sz="4000" dirty="0" smtClean="0">
                <a:solidFill>
                  <a:srgbClr val="C00000"/>
                </a:solidFill>
              </a:rPr>
              <a:t>활용한</a:t>
            </a:r>
            <a:r>
              <a:rPr lang="ko-KR" altLang="en-US" sz="4000" dirty="0" smtClean="0">
                <a:solidFill>
                  <a:srgbClr val="C00000"/>
                </a:solidFill>
              </a:rPr>
              <a:t> </a:t>
            </a:r>
            <a:r>
              <a:rPr lang="en-US" altLang="ko-KR" sz="4000" dirty="0" smtClean="0">
                <a:solidFill>
                  <a:srgbClr val="C00000"/>
                </a:solidFill>
              </a:rPr>
              <a:t>~~~~~~~~~~</a:t>
            </a:r>
            <a:r>
              <a:rPr lang="ko-KR" altLang="en-US" sz="4000" dirty="0" smtClean="0">
                <a:solidFill>
                  <a:srgbClr val="C00000"/>
                </a:solidFill>
              </a:rPr>
              <a:t> </a:t>
            </a:r>
            <a:r>
              <a:rPr lang="ko-KR" altLang="en-US" sz="4000" dirty="0" smtClean="0">
                <a:solidFill>
                  <a:srgbClr val="C00000"/>
                </a:solidFill>
              </a:rPr>
              <a:t>제조</a:t>
            </a:r>
            <a:r>
              <a:rPr lang="ko-KR" altLang="en-US" sz="4000" dirty="0" smtClean="0">
                <a:solidFill>
                  <a:srgbClr val="C00000"/>
                </a:solidFill>
              </a:rPr>
              <a:t> </a:t>
            </a:r>
            <a:r>
              <a:rPr lang="ko-KR" altLang="en-US" sz="4000" dirty="0" smtClean="0">
                <a:solidFill>
                  <a:srgbClr val="C00000"/>
                </a:solidFill>
              </a:rPr>
              <a:t>및</a:t>
            </a:r>
            <a:r>
              <a:rPr lang="ko-KR" altLang="en-US" sz="4000" dirty="0" smtClean="0">
                <a:solidFill>
                  <a:srgbClr val="C00000"/>
                </a:solidFill>
              </a:rPr>
              <a:t> </a:t>
            </a:r>
            <a:r>
              <a:rPr lang="ko-KR" altLang="en-US" sz="4000" dirty="0" smtClean="0">
                <a:solidFill>
                  <a:srgbClr val="C00000"/>
                </a:solidFill>
              </a:rPr>
              <a:t>양산화</a:t>
            </a:r>
            <a:r>
              <a:rPr lang="ko-KR" altLang="en-US" sz="4000" dirty="0" smtClean="0">
                <a:solidFill>
                  <a:srgbClr val="C00000"/>
                </a:solidFill>
              </a:rPr>
              <a:t> </a:t>
            </a:r>
            <a:r>
              <a:rPr lang="ko-KR" altLang="en-US" sz="4000" dirty="0" smtClean="0">
                <a:solidFill>
                  <a:srgbClr val="C00000"/>
                </a:solidFill>
              </a:rPr>
              <a:t>기술</a:t>
            </a:r>
            <a:endParaRPr lang="ko-KR" altLang="en-US" sz="4000" dirty="0">
              <a:solidFill>
                <a:srgbClr val="C00000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-475" y="0"/>
            <a:ext cx="21600000" cy="3127122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설명선 1 2"/>
          <p:cNvSpPr/>
          <p:nvPr/>
        </p:nvSpPr>
        <p:spPr>
          <a:xfrm>
            <a:off x="1440375" y="415636"/>
            <a:ext cx="5583880" cy="1379030"/>
          </a:xfrm>
          <a:prstGeom prst="borderCallout1">
            <a:avLst>
              <a:gd name="adj1" fmla="val 24778"/>
              <a:gd name="adj2" fmla="val 99598"/>
              <a:gd name="adj3" fmla="val 139626"/>
              <a:gd name="adj4" fmla="val 1894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기업의 대표 이미지 삽입</a:t>
            </a:r>
            <a:endParaRPr lang="ko-KR" altLang="en-US"/>
          </a:p>
        </p:txBody>
      </p:sp>
      <p:sp>
        <p:nvSpPr>
          <p:cNvPr id="40" name="설명선 1 39"/>
          <p:cNvSpPr/>
          <p:nvPr/>
        </p:nvSpPr>
        <p:spPr>
          <a:xfrm>
            <a:off x="10535875" y="7093376"/>
            <a:ext cx="9374127" cy="1379030"/>
          </a:xfrm>
          <a:prstGeom prst="borderCallout1">
            <a:avLst>
              <a:gd name="adj1" fmla="val 48890"/>
              <a:gd name="adj2" fmla="val -2378"/>
              <a:gd name="adj3" fmla="val -35185"/>
              <a:gd name="adj4" fmla="val -18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기업의 대표 홍보 문구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en-US" altLang="ko-KR" dirty="0" smtClean="0"/>
              <a:t>1</a:t>
            </a:r>
            <a:r>
              <a:rPr lang="ko-KR" altLang="en-US" dirty="0" smtClean="0"/>
              <a:t>줄</a:t>
            </a:r>
            <a:r>
              <a:rPr lang="ko-KR" altLang="en-US" dirty="0"/>
              <a:t> </a:t>
            </a:r>
            <a:r>
              <a:rPr lang="ko-KR" altLang="en-US" dirty="0" smtClean="0"/>
              <a:t>작성</a:t>
            </a:r>
            <a:endParaRPr lang="ko-KR" altLang="en-US" dirty="0"/>
          </a:p>
        </p:txBody>
      </p:sp>
      <p:sp>
        <p:nvSpPr>
          <p:cNvPr id="41" name="설명선 1 40"/>
          <p:cNvSpPr/>
          <p:nvPr/>
        </p:nvSpPr>
        <p:spPr>
          <a:xfrm>
            <a:off x="10688275" y="9490217"/>
            <a:ext cx="9374127" cy="1379030"/>
          </a:xfrm>
          <a:prstGeom prst="borderCallout1">
            <a:avLst>
              <a:gd name="adj1" fmla="val 48890"/>
              <a:gd name="adj2" fmla="val -2378"/>
              <a:gd name="adj3" fmla="val 49206"/>
              <a:gd name="adj4" fmla="val -138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기업의 주요 사업 내용 작성</a:t>
            </a:r>
            <a:endParaRPr lang="ko-KR" altLang="en-US" dirty="0"/>
          </a:p>
        </p:txBody>
      </p:sp>
      <p:sp>
        <p:nvSpPr>
          <p:cNvPr id="42" name="설명선 1 41"/>
          <p:cNvSpPr/>
          <p:nvPr/>
        </p:nvSpPr>
        <p:spPr>
          <a:xfrm>
            <a:off x="10840675" y="12552076"/>
            <a:ext cx="9374127" cy="1379030"/>
          </a:xfrm>
          <a:prstGeom prst="borderCallout1">
            <a:avLst>
              <a:gd name="adj1" fmla="val 48890"/>
              <a:gd name="adj2" fmla="val -2378"/>
              <a:gd name="adj3" fmla="val 85374"/>
              <a:gd name="adj4" fmla="val -213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해당 기업만의 차별화된 특징 작성</a:t>
            </a:r>
            <a:endParaRPr lang="ko-KR" altLang="en-US" dirty="0"/>
          </a:p>
        </p:txBody>
      </p:sp>
      <p:sp>
        <p:nvSpPr>
          <p:cNvPr id="44" name="설명선 1 43"/>
          <p:cNvSpPr/>
          <p:nvPr/>
        </p:nvSpPr>
        <p:spPr>
          <a:xfrm>
            <a:off x="10868383" y="15738620"/>
            <a:ext cx="9374127" cy="3528245"/>
          </a:xfrm>
          <a:prstGeom prst="borderCallout1">
            <a:avLst>
              <a:gd name="adj1" fmla="val 48890"/>
              <a:gd name="adj2" fmla="val -2378"/>
              <a:gd name="adj3" fmla="val 64947"/>
              <a:gd name="adj4" fmla="val -32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해당 기업이 보유한 주요 제품 및 기술 역량</a:t>
            </a:r>
            <a:r>
              <a:rPr lang="ko-KR" altLang="en-US" dirty="0"/>
              <a:t> </a:t>
            </a:r>
            <a:r>
              <a:rPr lang="ko-KR" altLang="en-US" dirty="0" smtClean="0"/>
              <a:t>등 역량 작성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(</a:t>
            </a:r>
            <a:r>
              <a:rPr lang="ko-KR" altLang="en-US" dirty="0" smtClean="0"/>
              <a:t>가능하면 제품</a:t>
            </a:r>
            <a:r>
              <a:rPr lang="en-US" altLang="ko-KR" dirty="0" smtClean="0"/>
              <a:t>/</a:t>
            </a:r>
            <a:r>
              <a:rPr lang="ko-KR" altLang="en-US" dirty="0" smtClean="0"/>
              <a:t>역량 이미지 포함하여 작성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5" name="설명선 1 44"/>
          <p:cNvSpPr/>
          <p:nvPr/>
        </p:nvSpPr>
        <p:spPr>
          <a:xfrm>
            <a:off x="10590413" y="29114876"/>
            <a:ext cx="9374127" cy="1279378"/>
          </a:xfrm>
          <a:prstGeom prst="borderCallout1">
            <a:avLst>
              <a:gd name="adj1" fmla="val 48890"/>
              <a:gd name="adj2" fmla="val -2378"/>
              <a:gd name="adj3" fmla="val 26541"/>
              <a:gd name="adj4" fmla="val -40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주요 연혁 작성</a:t>
            </a:r>
            <a:endParaRPr lang="ko-KR" altLang="en-US" dirty="0"/>
          </a:p>
        </p:txBody>
      </p:sp>
      <p:sp>
        <p:nvSpPr>
          <p:cNvPr id="87" name="설명선 1 86"/>
          <p:cNvSpPr/>
          <p:nvPr/>
        </p:nvSpPr>
        <p:spPr>
          <a:xfrm>
            <a:off x="11283000" y="25776915"/>
            <a:ext cx="9374127" cy="2286157"/>
          </a:xfrm>
          <a:prstGeom prst="borderCallout1">
            <a:avLst>
              <a:gd name="adj1" fmla="val 48890"/>
              <a:gd name="adj2" fmla="val -2378"/>
              <a:gd name="adj3" fmla="val 28232"/>
              <a:gd name="adj4" fmla="val -523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해당 </a:t>
            </a:r>
            <a:r>
              <a:rPr lang="ko-KR" altLang="en-US" dirty="0" smtClean="0"/>
              <a:t>기업이</a:t>
            </a:r>
            <a:r>
              <a:rPr lang="ko-KR" altLang="en-US" dirty="0" smtClean="0"/>
              <a:t> </a:t>
            </a:r>
            <a:r>
              <a:rPr lang="ko-KR" altLang="en-US" dirty="0" smtClean="0"/>
              <a:t>겪고</a:t>
            </a:r>
            <a:r>
              <a:rPr lang="ko-KR" altLang="en-US" dirty="0" smtClean="0"/>
              <a:t> </a:t>
            </a:r>
            <a:r>
              <a:rPr lang="ko-KR" altLang="en-US" dirty="0" smtClean="0"/>
              <a:t>있는</a:t>
            </a:r>
            <a:r>
              <a:rPr lang="ko-KR" altLang="en-US" dirty="0" smtClean="0"/>
              <a:t> </a:t>
            </a:r>
            <a:r>
              <a:rPr lang="ko-KR" altLang="en-US" dirty="0" smtClean="0"/>
              <a:t>애로</a:t>
            </a:r>
            <a:r>
              <a:rPr lang="ko-KR" altLang="en-US" dirty="0" smtClean="0"/>
              <a:t> </a:t>
            </a:r>
            <a:r>
              <a:rPr lang="ko-KR" altLang="en-US" dirty="0" smtClean="0"/>
              <a:t>기술</a:t>
            </a:r>
            <a:r>
              <a:rPr lang="ko-KR" altLang="en-US" dirty="0" smtClean="0"/>
              <a:t> </a:t>
            </a:r>
            <a:r>
              <a:rPr lang="ko-KR" altLang="en-US" dirty="0" smtClean="0"/>
              <a:t>및</a:t>
            </a:r>
            <a:r>
              <a:rPr lang="ko-KR" altLang="en-US" dirty="0" smtClean="0"/>
              <a:t> </a:t>
            </a:r>
            <a:r>
              <a:rPr lang="ko-KR" altLang="en-US" smtClean="0"/>
              <a:t>기술협력</a:t>
            </a:r>
            <a:r>
              <a:rPr lang="ko-KR" altLang="en-US" smtClean="0"/>
              <a:t> </a:t>
            </a:r>
            <a:r>
              <a:rPr lang="ko-KR" altLang="en-US" smtClean="0"/>
              <a:t>희망</a:t>
            </a:r>
            <a:r>
              <a:rPr lang="ko-KR" altLang="en-US" smtClean="0"/>
              <a:t> </a:t>
            </a:r>
            <a:r>
              <a:rPr lang="ko-KR" altLang="en-US" smtClean="0"/>
              <a:t>기술</a:t>
            </a:r>
            <a:r>
              <a:rPr lang="ko-KR" altLang="en-US" smtClean="0"/>
              <a:t> </a:t>
            </a:r>
            <a:r>
              <a:rPr lang="ko-KR" altLang="en-US" smtClean="0"/>
              <a:t>작성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899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1823</TotalTime>
  <Words>512</Words>
  <Application>Microsoft Office PowerPoint</Application>
  <PresentationFormat>사용자 지정</PresentationFormat>
  <Paragraphs>96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RISE-ONE</dc:creator>
  <cp:lastModifiedBy>김중문</cp:lastModifiedBy>
  <cp:revision>57</cp:revision>
  <dcterms:created xsi:type="dcterms:W3CDTF">2017-05-08T08:43:43Z</dcterms:created>
  <dcterms:modified xsi:type="dcterms:W3CDTF">2017-09-15T08:16:25Z</dcterms:modified>
</cp:coreProperties>
</file>