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21599525" cy="32399288"/>
  <p:notesSz cx="6858000" cy="9144000"/>
  <p:defaultTextStyle>
    <a:defPPr>
      <a:defRPr lang="ko-KR"/>
    </a:defPPr>
    <a:lvl1pPr marL="0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33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867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800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734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667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600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534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467" algn="l" defTabSz="2591867" rtl="0" eaLnBrk="1" latinLnBrk="1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FF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0" autoAdjust="0"/>
    <p:restoredTop sz="94660"/>
  </p:normalViewPr>
  <p:slideViewPr>
    <p:cSldViewPr snapToGrid="0">
      <p:cViewPr varScale="1">
        <p:scale>
          <a:sx n="25" d="100"/>
          <a:sy n="25" d="100"/>
        </p:scale>
        <p:origin x="27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04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074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528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7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69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182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49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13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67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075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109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C78D0-258E-4757-BF22-4E2E95933ED5}" type="datetimeFigureOut">
              <a:rPr lang="ko-KR" altLang="en-US" smtClean="0"/>
              <a:t>2017-09-15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B965-4EA4-477C-862C-B17731262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59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1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1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1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15.png"/><Relationship Id="rId5" Type="http://schemas.openxmlformats.org/officeDocument/2006/relationships/image" Target="../media/image3.jpe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2.jpe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15.png"/><Relationship Id="rId5" Type="http://schemas.openxmlformats.org/officeDocument/2006/relationships/image" Target="../media/image3.jpe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2.jpe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그림 3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rcRect l="10024" r="31334"/>
          <a:stretch/>
        </p:blipFill>
        <p:spPr>
          <a:xfrm>
            <a:off x="0" y="0"/>
            <a:ext cx="21599525" cy="53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직사각형 18"/>
          <p:cNvSpPr/>
          <p:nvPr/>
        </p:nvSpPr>
        <p:spPr>
          <a:xfrm>
            <a:off x="1" y="30949107"/>
            <a:ext cx="21599524" cy="1450181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  <a:alpha val="55000"/>
                </a:schemeClr>
              </a:gs>
              <a:gs pos="34000">
                <a:schemeClr val="accent5">
                  <a:lumMod val="40000"/>
                  <a:lumOff val="60000"/>
                </a:schemeClr>
              </a:gs>
              <a:gs pos="66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chemeClr val="bg1">
                  <a:lumMod val="85000"/>
                </a:schemeClr>
              </a:solidFill>
              <a:latin typeface="+mn-ea"/>
            </a:endParaRPr>
          </a:p>
          <a:p>
            <a:pPr algn="ctr"/>
            <a:r>
              <a:rPr lang="en-US" altLang="ko-KR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2017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년 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하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반기 </a:t>
            </a:r>
            <a:r>
              <a:rPr lang="ko-KR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에너지밸리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 상생발전 워크숍</a:t>
            </a:r>
            <a:endParaRPr lang="ko-KR" altLang="en-US" sz="36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-475" y="5379358"/>
            <a:ext cx="21600000" cy="0"/>
          </a:xfrm>
          <a:prstGeom prst="line">
            <a:avLst/>
          </a:prstGeom>
          <a:ln w="889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-475" y="5531758"/>
            <a:ext cx="21600000" cy="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33168" y="2083541"/>
            <a:ext cx="110837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200" b="1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주</a:t>
            </a:r>
            <a:r>
              <a:rPr lang="en-US" altLang="ko-KR" sz="7200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  <a:r>
              <a:rPr lang="ko-KR" altLang="en-US" sz="7200" b="1" dirty="0" err="1" smtClean="0">
                <a:solidFill>
                  <a:schemeClr val="bg1">
                    <a:lumMod val="85000"/>
                  </a:schemeClr>
                </a:solidFill>
              </a:rPr>
              <a:t>에너지밸리</a:t>
            </a:r>
            <a:endParaRPr lang="en-US" altLang="ko-KR" sz="72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altLang="ko-KR" sz="4800" b="1" dirty="0" smtClean="0">
                <a:solidFill>
                  <a:schemeClr val="bg1">
                    <a:lumMod val="85000"/>
                  </a:schemeClr>
                </a:solidFill>
              </a:rPr>
              <a:t>Energy Valley Company Ltd.</a:t>
            </a:r>
            <a:endParaRPr lang="ko-KR" altLang="en-US" sz="4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8617" y="6279447"/>
            <a:ext cx="20664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>
                <a:solidFill>
                  <a:schemeClr val="accent5">
                    <a:lumMod val="75000"/>
                  </a:schemeClr>
                </a:solidFill>
              </a:rPr>
              <a:t>지역사회와 공동 발전하는 스마트에너지 허브</a:t>
            </a:r>
            <a:r>
              <a:rPr lang="en-US" altLang="ko-KR" sz="4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ko-KR" altLang="en-US" sz="4800" b="1" dirty="0" smtClean="0">
                <a:solidFill>
                  <a:schemeClr val="accent5">
                    <a:lumMod val="75000"/>
                  </a:schemeClr>
                </a:solidFill>
              </a:rPr>
              <a:t> 한국의 실리콘밸리 꿈꾼다</a:t>
            </a:r>
            <a:r>
              <a:rPr lang="en-US" altLang="ko-KR" sz="4800" b="1" dirty="0" smtClean="0">
                <a:solidFill>
                  <a:schemeClr val="accent5">
                    <a:lumMod val="75000"/>
                  </a:schemeClr>
                </a:solidFill>
              </a:rPr>
              <a:t>!</a:t>
            </a:r>
            <a:endParaRPr lang="ko-KR" altLang="en-US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8" name="Picture 4" descr="광주테크노파크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416" y="31820373"/>
            <a:ext cx="2942993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44" y="31820373"/>
            <a:ext cx="2991306" cy="432000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6843" y="31271227"/>
            <a:ext cx="2986566" cy="432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044" y="31271227"/>
            <a:ext cx="1583007" cy="468000"/>
          </a:xfrm>
          <a:prstGeom prst="rect">
            <a:avLst/>
          </a:prstGeom>
        </p:spPr>
      </p:pic>
      <p:sp>
        <p:nvSpPr>
          <p:cNvPr id="20" name="모서리가 둥근 직사각형 19"/>
          <p:cNvSpPr/>
          <p:nvPr/>
        </p:nvSpPr>
        <p:spPr>
          <a:xfrm>
            <a:off x="13923822" y="977077"/>
            <a:ext cx="7200000" cy="3411680"/>
          </a:xfrm>
          <a:prstGeom prst="roundRect">
            <a:avLst>
              <a:gd name="adj" fmla="val 9627"/>
            </a:avLst>
          </a:prstGeom>
          <a:solidFill>
            <a:schemeClr val="bg1">
              <a:lumMod val="95000"/>
              <a:alpha val="7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000" rtlCol="0" anchor="ctr"/>
          <a:lstStyle/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회  사  명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㈜</a:t>
            </a:r>
            <a:r>
              <a:rPr lang="ko-KR" alt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에너지밸리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설  립  일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2015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년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월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주        소 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광주광역시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로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OOO</a:t>
            </a: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주요사업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에너지신산업 장치 및 시스템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대  표  자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홍길동 시장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매  출  액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OO,OOO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(2016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년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백만원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4545295" y="1278917"/>
            <a:ext cx="144000" cy="28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양쪽 모서리가 둥근 사각형 22"/>
          <p:cNvSpPr/>
          <p:nvPr/>
        </p:nvSpPr>
        <p:spPr>
          <a:xfrm>
            <a:off x="838197" y="7965656"/>
            <a:ext cx="4824000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기관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소개</a:t>
            </a:r>
            <a:endParaRPr lang="ko-KR" altLang="en-US" sz="4000" dirty="0"/>
          </a:p>
        </p:txBody>
      </p:sp>
      <p:cxnSp>
        <p:nvCxnSpPr>
          <p:cNvPr id="27" name="직선 연결선 26"/>
          <p:cNvCxnSpPr/>
          <p:nvPr/>
        </p:nvCxnSpPr>
        <p:spPr>
          <a:xfrm>
            <a:off x="5673097" y="8685656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양쪽 모서리가 둥근 사각형 75"/>
          <p:cNvSpPr/>
          <p:nvPr/>
        </p:nvSpPr>
        <p:spPr>
          <a:xfrm>
            <a:off x="838197" y="20082213"/>
            <a:ext cx="9848692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기업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기술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지원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or </a:t>
            </a:r>
            <a:r>
              <a:rPr lang="ko-KR" altLang="en-US" sz="4000" dirty="0" smtClean="0"/>
              <a:t>기술사업화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사업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안내</a:t>
            </a:r>
            <a:endParaRPr lang="ko-KR" altLang="en-US" sz="4000" dirty="0"/>
          </a:p>
        </p:txBody>
      </p:sp>
      <p:cxnSp>
        <p:nvCxnSpPr>
          <p:cNvPr id="77" name="직선 연결선 76"/>
          <p:cNvCxnSpPr/>
          <p:nvPr/>
        </p:nvCxnSpPr>
        <p:spPr>
          <a:xfrm>
            <a:off x="5673097" y="20802213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86889" y="9199085"/>
            <a:ext cx="7200000" cy="495849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135809" y="9199085"/>
            <a:ext cx="7200000" cy="497944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86889" y="14704244"/>
            <a:ext cx="7200000" cy="502641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135809" y="14704244"/>
            <a:ext cx="7200000" cy="490619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41883" y="21427927"/>
            <a:ext cx="7200000" cy="50336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136780" y="21427928"/>
            <a:ext cx="7200000" cy="5400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cxnSp>
        <p:nvCxnSpPr>
          <p:cNvPr id="48" name="직선 연결선 47"/>
          <p:cNvCxnSpPr/>
          <p:nvPr/>
        </p:nvCxnSpPr>
        <p:spPr>
          <a:xfrm>
            <a:off x="5673097" y="26799498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440375" y="26856318"/>
            <a:ext cx="19216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 </a:t>
            </a:r>
            <a:r>
              <a:rPr lang="en-US" altLang="ko-KR" sz="4000" dirty="0" smtClean="0"/>
              <a:t>~~~~~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</a:t>
            </a:r>
            <a:r>
              <a:rPr lang="ko-KR" altLang="en-US" sz="4000" dirty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</a:t>
            </a:r>
            <a:r>
              <a:rPr lang="ko-KR" altLang="en-US" sz="4000" dirty="0"/>
              <a:t> </a:t>
            </a:r>
            <a:r>
              <a:rPr lang="en-US" altLang="ko-KR" sz="4000" dirty="0"/>
              <a:t>~~~</a:t>
            </a:r>
            <a:r>
              <a:rPr lang="ko-KR" altLang="en-US" sz="4000" dirty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/>
              <a:t>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</a:t>
            </a:r>
            <a:r>
              <a:rPr lang="ko-KR" altLang="en-US" sz="4000" dirty="0"/>
              <a:t> </a:t>
            </a:r>
            <a:r>
              <a:rPr lang="en-US" altLang="ko-KR" sz="4000" dirty="0"/>
              <a:t>~~~</a:t>
            </a:r>
            <a:r>
              <a:rPr lang="ko-KR" altLang="en-US" sz="4000" dirty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361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그림 3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rcRect l="10024" r="31334"/>
          <a:stretch/>
        </p:blipFill>
        <p:spPr>
          <a:xfrm>
            <a:off x="0" y="0"/>
            <a:ext cx="21599525" cy="53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직사각형 18"/>
          <p:cNvSpPr/>
          <p:nvPr/>
        </p:nvSpPr>
        <p:spPr>
          <a:xfrm>
            <a:off x="1" y="30949107"/>
            <a:ext cx="21599524" cy="1450181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  <a:alpha val="55000"/>
                </a:schemeClr>
              </a:gs>
              <a:gs pos="34000">
                <a:schemeClr val="accent5">
                  <a:lumMod val="40000"/>
                  <a:lumOff val="60000"/>
                </a:schemeClr>
              </a:gs>
              <a:gs pos="66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chemeClr val="bg1">
                  <a:lumMod val="85000"/>
                </a:schemeClr>
              </a:solidFill>
              <a:latin typeface="+mn-ea"/>
            </a:endParaRPr>
          </a:p>
          <a:p>
            <a:pPr algn="ctr"/>
            <a:r>
              <a:rPr lang="en-US" altLang="ko-KR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2017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년 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하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반기 </a:t>
            </a:r>
            <a:r>
              <a:rPr lang="ko-KR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에너지밸리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 상생발전 워크숍</a:t>
            </a:r>
            <a:endParaRPr lang="ko-KR" altLang="en-US" sz="36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-475" y="5379358"/>
            <a:ext cx="21600000" cy="0"/>
          </a:xfrm>
          <a:prstGeom prst="line">
            <a:avLst/>
          </a:prstGeom>
          <a:ln w="889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-475" y="5531758"/>
            <a:ext cx="21600000" cy="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광주테크노파크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416" y="31820373"/>
            <a:ext cx="2942993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44" y="31820373"/>
            <a:ext cx="2991306" cy="432000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6843" y="31271227"/>
            <a:ext cx="2986566" cy="432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044" y="31271227"/>
            <a:ext cx="1583007" cy="468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984346" y="2083541"/>
            <a:ext cx="15630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기술협력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및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기술사업화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대상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기술</a:t>
            </a:r>
            <a:endParaRPr lang="ko-KR" altLang="en-US" sz="4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97978" y="25316428"/>
            <a:ext cx="7200000" cy="501428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77529" y="25316428"/>
            <a:ext cx="7200000" cy="5400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497978" y="19144486"/>
            <a:ext cx="7200000" cy="5400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77529" y="19328810"/>
            <a:ext cx="7200000" cy="4958491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497978" y="12622229"/>
            <a:ext cx="7200000" cy="502641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77529" y="12549369"/>
            <a:ext cx="7200000" cy="502641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497978" y="7001257"/>
            <a:ext cx="7200000" cy="534433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77529" y="7001257"/>
            <a:ext cx="7200000" cy="501428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6" name="양쪽 모서리가 둥근 사각형 35"/>
          <p:cNvSpPr/>
          <p:nvPr/>
        </p:nvSpPr>
        <p:spPr>
          <a:xfrm>
            <a:off x="838197" y="5984456"/>
            <a:ext cx="5400000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기술협력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대상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기술</a:t>
            </a:r>
            <a:endParaRPr lang="ko-KR" altLang="en-US" sz="4000" dirty="0"/>
          </a:p>
        </p:txBody>
      </p:sp>
      <p:cxnSp>
        <p:nvCxnSpPr>
          <p:cNvPr id="37" name="직선 연결선 36"/>
          <p:cNvCxnSpPr/>
          <p:nvPr/>
        </p:nvCxnSpPr>
        <p:spPr>
          <a:xfrm>
            <a:off x="5673097" y="6704456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양쪽 모서리가 둥근 사각형 37"/>
          <p:cNvSpPr/>
          <p:nvPr/>
        </p:nvSpPr>
        <p:spPr>
          <a:xfrm>
            <a:off x="838197" y="17985956"/>
            <a:ext cx="5400000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기술</a:t>
            </a:r>
            <a:r>
              <a:rPr lang="ko-KR" altLang="en-US" sz="4000" dirty="0" smtClean="0"/>
              <a:t>사업화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대상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기술</a:t>
            </a:r>
            <a:endParaRPr lang="ko-KR" altLang="en-US" sz="4000" dirty="0"/>
          </a:p>
        </p:txBody>
      </p:sp>
      <p:cxnSp>
        <p:nvCxnSpPr>
          <p:cNvPr id="39" name="직선 연결선 38"/>
          <p:cNvCxnSpPr/>
          <p:nvPr/>
        </p:nvCxnSpPr>
        <p:spPr>
          <a:xfrm>
            <a:off x="5673097" y="18705956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71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그림 3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rcRect l="10024" r="31334"/>
          <a:stretch/>
        </p:blipFill>
        <p:spPr>
          <a:xfrm>
            <a:off x="0" y="0"/>
            <a:ext cx="21599525" cy="53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직사각형 18"/>
          <p:cNvSpPr/>
          <p:nvPr/>
        </p:nvSpPr>
        <p:spPr>
          <a:xfrm>
            <a:off x="1" y="30949107"/>
            <a:ext cx="21599524" cy="1450181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  <a:alpha val="55000"/>
                </a:schemeClr>
              </a:gs>
              <a:gs pos="34000">
                <a:schemeClr val="accent5">
                  <a:lumMod val="40000"/>
                  <a:lumOff val="60000"/>
                </a:schemeClr>
              </a:gs>
              <a:gs pos="66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chemeClr val="bg1">
                  <a:lumMod val="85000"/>
                </a:schemeClr>
              </a:solidFill>
              <a:latin typeface="+mn-ea"/>
            </a:endParaRPr>
          </a:p>
          <a:p>
            <a:pPr algn="ctr"/>
            <a:r>
              <a:rPr lang="en-US" altLang="ko-KR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2017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년 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하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반기 </a:t>
            </a:r>
            <a:r>
              <a:rPr lang="ko-KR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에너지밸리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 상생발전 워크숍</a:t>
            </a:r>
            <a:endParaRPr lang="ko-KR" altLang="en-US" sz="36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-475" y="5379358"/>
            <a:ext cx="21600000" cy="0"/>
          </a:xfrm>
          <a:prstGeom prst="line">
            <a:avLst/>
          </a:prstGeom>
          <a:ln w="889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-475" y="5531758"/>
            <a:ext cx="21600000" cy="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33168" y="2083541"/>
            <a:ext cx="110837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200" b="1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주</a:t>
            </a:r>
            <a:r>
              <a:rPr lang="en-US" altLang="ko-KR" sz="7200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  <a:r>
              <a:rPr lang="ko-KR" altLang="en-US" sz="7200" b="1" dirty="0" err="1" smtClean="0">
                <a:solidFill>
                  <a:schemeClr val="bg1">
                    <a:lumMod val="85000"/>
                  </a:schemeClr>
                </a:solidFill>
              </a:rPr>
              <a:t>에너지밸리</a:t>
            </a:r>
            <a:endParaRPr lang="en-US" altLang="ko-KR" sz="7200" b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altLang="ko-KR" sz="4800" b="1" dirty="0" smtClean="0">
                <a:solidFill>
                  <a:schemeClr val="bg1">
                    <a:lumMod val="85000"/>
                  </a:schemeClr>
                </a:solidFill>
              </a:rPr>
              <a:t>Energy Valley Company Ltd.</a:t>
            </a:r>
            <a:endParaRPr lang="ko-KR" altLang="en-US" sz="4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8617" y="6279447"/>
            <a:ext cx="20664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>
                <a:solidFill>
                  <a:schemeClr val="accent5">
                    <a:lumMod val="75000"/>
                  </a:schemeClr>
                </a:solidFill>
              </a:rPr>
              <a:t>지역사회와 공동 발전하는 스마트에너지 허브</a:t>
            </a:r>
            <a:r>
              <a:rPr lang="en-US" altLang="ko-KR" sz="4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ko-KR" altLang="en-US" sz="4800" b="1" dirty="0" smtClean="0">
                <a:solidFill>
                  <a:schemeClr val="accent5">
                    <a:lumMod val="75000"/>
                  </a:schemeClr>
                </a:solidFill>
              </a:rPr>
              <a:t> 한국의 실리콘밸리 꿈꾼다</a:t>
            </a:r>
            <a:r>
              <a:rPr lang="en-US" altLang="ko-KR" sz="4800" b="1" dirty="0" smtClean="0">
                <a:solidFill>
                  <a:schemeClr val="accent5">
                    <a:lumMod val="75000"/>
                  </a:schemeClr>
                </a:solidFill>
              </a:rPr>
              <a:t>!</a:t>
            </a:r>
            <a:endParaRPr lang="ko-KR" altLang="en-US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8" name="Picture 4" descr="광주테크노파크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416" y="31820373"/>
            <a:ext cx="2942993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44" y="31820373"/>
            <a:ext cx="2991306" cy="432000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6843" y="31271227"/>
            <a:ext cx="2986566" cy="432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044" y="31271227"/>
            <a:ext cx="1583007" cy="468000"/>
          </a:xfrm>
          <a:prstGeom prst="rect">
            <a:avLst/>
          </a:prstGeom>
        </p:spPr>
      </p:pic>
      <p:sp>
        <p:nvSpPr>
          <p:cNvPr id="20" name="모서리가 둥근 직사각형 19"/>
          <p:cNvSpPr/>
          <p:nvPr/>
        </p:nvSpPr>
        <p:spPr>
          <a:xfrm>
            <a:off x="13923822" y="977077"/>
            <a:ext cx="7200000" cy="3411680"/>
          </a:xfrm>
          <a:prstGeom prst="roundRect">
            <a:avLst>
              <a:gd name="adj" fmla="val 9627"/>
            </a:avLst>
          </a:prstGeom>
          <a:solidFill>
            <a:schemeClr val="bg1">
              <a:lumMod val="95000"/>
              <a:alpha val="7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000" rtlCol="0" anchor="ctr"/>
          <a:lstStyle/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회  사  명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㈜</a:t>
            </a:r>
            <a:r>
              <a:rPr lang="ko-KR" alt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에너지밸리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설  립  일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2015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년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월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주        소 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광주광역시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로 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OOO</a:t>
            </a: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주요사업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에너지신산업 장치 및 시스템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대  표  자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홍길동 시장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1262063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1"/>
                </a:solidFill>
              </a:rPr>
              <a:t>매  출  액</a:t>
            </a:r>
            <a:r>
              <a:rPr lang="en-US" altLang="ko-KR" sz="2000" dirty="0" smtClean="0">
                <a:solidFill>
                  <a:schemeClr val="accent1"/>
                </a:solidFill>
              </a:rPr>
              <a:t>	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OO,OOO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(2016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년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백만원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4545295" y="1278917"/>
            <a:ext cx="144000" cy="28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양쪽 모서리가 둥근 사각형 22"/>
          <p:cNvSpPr/>
          <p:nvPr/>
        </p:nvSpPr>
        <p:spPr>
          <a:xfrm>
            <a:off x="838197" y="7965656"/>
            <a:ext cx="4824000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기관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소개</a:t>
            </a:r>
            <a:endParaRPr lang="ko-KR" altLang="en-US" sz="4000" dirty="0"/>
          </a:p>
        </p:txBody>
      </p:sp>
      <p:cxnSp>
        <p:nvCxnSpPr>
          <p:cNvPr id="27" name="직선 연결선 26"/>
          <p:cNvCxnSpPr/>
          <p:nvPr/>
        </p:nvCxnSpPr>
        <p:spPr>
          <a:xfrm>
            <a:off x="5673097" y="8685656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양쪽 모서리가 둥근 사각형 75"/>
          <p:cNvSpPr/>
          <p:nvPr/>
        </p:nvSpPr>
        <p:spPr>
          <a:xfrm>
            <a:off x="838197" y="20082213"/>
            <a:ext cx="9848692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기업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기술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지원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or </a:t>
            </a:r>
            <a:r>
              <a:rPr lang="ko-KR" altLang="en-US" sz="4000" dirty="0" smtClean="0"/>
              <a:t>기술사업화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사업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안내</a:t>
            </a:r>
            <a:endParaRPr lang="ko-KR" altLang="en-US" sz="4000" dirty="0"/>
          </a:p>
        </p:txBody>
      </p:sp>
      <p:cxnSp>
        <p:nvCxnSpPr>
          <p:cNvPr id="77" name="직선 연결선 76"/>
          <p:cNvCxnSpPr/>
          <p:nvPr/>
        </p:nvCxnSpPr>
        <p:spPr>
          <a:xfrm>
            <a:off x="5673097" y="20802213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86889" y="9199085"/>
            <a:ext cx="7200000" cy="495849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135809" y="9199085"/>
            <a:ext cx="7200000" cy="497944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86889" y="14704244"/>
            <a:ext cx="7200000" cy="502641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135809" y="14704244"/>
            <a:ext cx="7200000" cy="490619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41883" y="21427927"/>
            <a:ext cx="7200000" cy="50336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136780" y="21427928"/>
            <a:ext cx="7200000" cy="5400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cxnSp>
        <p:nvCxnSpPr>
          <p:cNvPr id="48" name="직선 연결선 47"/>
          <p:cNvCxnSpPr/>
          <p:nvPr/>
        </p:nvCxnSpPr>
        <p:spPr>
          <a:xfrm>
            <a:off x="5673097" y="26799498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440375" y="26856318"/>
            <a:ext cx="19216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~~~~~~~~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 </a:t>
            </a:r>
            <a:r>
              <a:rPr lang="en-US" altLang="ko-KR" sz="4000" dirty="0" smtClean="0"/>
              <a:t>~~~~~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</a:t>
            </a:r>
            <a:r>
              <a:rPr lang="ko-KR" altLang="en-US" sz="4000" dirty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</a:t>
            </a:r>
            <a:r>
              <a:rPr lang="ko-KR" altLang="en-US" sz="4000" dirty="0"/>
              <a:t> </a:t>
            </a:r>
            <a:r>
              <a:rPr lang="en-US" altLang="ko-KR" sz="4000" dirty="0"/>
              <a:t>~~~</a:t>
            </a:r>
            <a:r>
              <a:rPr lang="ko-KR" altLang="en-US" sz="4000" dirty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ko-KR" sz="4000" dirty="0"/>
              <a:t>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</a:t>
            </a:r>
            <a:r>
              <a:rPr lang="ko-KR" altLang="en-US" sz="4000" dirty="0" smtClean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</a:t>
            </a:r>
            <a:r>
              <a:rPr lang="ko-KR" altLang="en-US" sz="4000" dirty="0"/>
              <a:t> </a:t>
            </a:r>
            <a:r>
              <a:rPr lang="en-US" altLang="ko-KR" sz="4000" dirty="0"/>
              <a:t>~~~</a:t>
            </a:r>
            <a:r>
              <a:rPr lang="ko-KR" altLang="en-US" sz="4000" dirty="0"/>
              <a:t> </a:t>
            </a:r>
            <a:r>
              <a:rPr lang="en-US" altLang="ko-KR" sz="4000" dirty="0"/>
              <a:t>~~~~</a:t>
            </a:r>
            <a:r>
              <a:rPr lang="ko-KR" altLang="en-US" sz="4000" dirty="0"/>
              <a:t> </a:t>
            </a:r>
            <a:r>
              <a:rPr lang="en-US" altLang="ko-KR" sz="4000" dirty="0"/>
              <a:t>~~~~~~~~</a:t>
            </a:r>
            <a:r>
              <a:rPr lang="ko-KR" altLang="en-US" sz="4000" dirty="0"/>
              <a:t> </a:t>
            </a:r>
            <a:r>
              <a:rPr lang="en-US" altLang="ko-KR" sz="4000" dirty="0" smtClean="0"/>
              <a:t>~~~~~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~~~</a:t>
            </a:r>
            <a:endParaRPr lang="ko-KR" altLang="en-US" sz="40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ko-KR" altLang="en-US" sz="4000" dirty="0"/>
          </a:p>
        </p:txBody>
      </p:sp>
      <p:sp>
        <p:nvSpPr>
          <p:cNvPr id="28" name="직사각형 27"/>
          <p:cNvSpPr/>
          <p:nvPr/>
        </p:nvSpPr>
        <p:spPr>
          <a:xfrm>
            <a:off x="-475" y="0"/>
            <a:ext cx="21600000" cy="3127122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설명선 1 28"/>
          <p:cNvSpPr/>
          <p:nvPr/>
        </p:nvSpPr>
        <p:spPr>
          <a:xfrm>
            <a:off x="1440375" y="415636"/>
            <a:ext cx="5583880" cy="1379030"/>
          </a:xfrm>
          <a:prstGeom prst="borderCallout1">
            <a:avLst>
              <a:gd name="adj1" fmla="val 24778"/>
              <a:gd name="adj2" fmla="val 99598"/>
              <a:gd name="adj3" fmla="val 139626"/>
              <a:gd name="adj4" fmla="val 1894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기관의 </a:t>
            </a:r>
            <a:r>
              <a:rPr lang="ko-KR" altLang="en-US" dirty="0" smtClean="0"/>
              <a:t>대표 이미지 삽입</a:t>
            </a:r>
            <a:endParaRPr lang="ko-KR" altLang="en-US" dirty="0"/>
          </a:p>
        </p:txBody>
      </p:sp>
      <p:sp>
        <p:nvSpPr>
          <p:cNvPr id="30" name="설명선 1 29"/>
          <p:cNvSpPr/>
          <p:nvPr/>
        </p:nvSpPr>
        <p:spPr>
          <a:xfrm>
            <a:off x="10535875" y="7093376"/>
            <a:ext cx="9374127" cy="1379030"/>
          </a:xfrm>
          <a:prstGeom prst="borderCallout1">
            <a:avLst>
              <a:gd name="adj1" fmla="val 48890"/>
              <a:gd name="adj2" fmla="val -2378"/>
              <a:gd name="adj3" fmla="val -35185"/>
              <a:gd name="adj4" fmla="val -182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기관의 </a:t>
            </a:r>
            <a:r>
              <a:rPr lang="ko-KR" altLang="en-US" dirty="0" smtClean="0"/>
              <a:t>대표 홍보 문구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줄</a:t>
            </a:r>
            <a:r>
              <a:rPr lang="ko-KR" altLang="en-US" dirty="0"/>
              <a:t> </a:t>
            </a:r>
            <a:r>
              <a:rPr lang="ko-KR" altLang="en-US" dirty="0" smtClean="0"/>
              <a:t>작성</a:t>
            </a:r>
            <a:endParaRPr lang="ko-KR" altLang="en-US" dirty="0"/>
          </a:p>
        </p:txBody>
      </p:sp>
      <p:sp>
        <p:nvSpPr>
          <p:cNvPr id="51" name="설명선 1 50"/>
          <p:cNvSpPr/>
          <p:nvPr/>
        </p:nvSpPr>
        <p:spPr>
          <a:xfrm>
            <a:off x="10961682" y="11320350"/>
            <a:ext cx="9374127" cy="5577595"/>
          </a:xfrm>
          <a:prstGeom prst="borderCallout1">
            <a:avLst>
              <a:gd name="adj1" fmla="val 48890"/>
              <a:gd name="adj2" fmla="val -2378"/>
              <a:gd name="adj3" fmla="val -44065"/>
              <a:gd name="adj4" fmla="val -596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기관</a:t>
            </a:r>
            <a:r>
              <a:rPr lang="ko-KR" altLang="en-US" dirty="0" smtClean="0"/>
              <a:t> </a:t>
            </a:r>
            <a:r>
              <a:rPr lang="ko-KR" altLang="en-US" dirty="0" smtClean="0"/>
              <a:t>소개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강점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주요</a:t>
            </a:r>
            <a:r>
              <a:rPr lang="ko-KR" altLang="en-US" dirty="0" smtClean="0"/>
              <a:t> </a:t>
            </a:r>
            <a:r>
              <a:rPr lang="ko-KR" altLang="en-US" dirty="0" smtClean="0"/>
              <a:t>성과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중점연구영역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R&amp;D</a:t>
            </a:r>
            <a:r>
              <a:rPr lang="ko-KR" altLang="en-US" dirty="0" smtClean="0"/>
              <a:t> </a:t>
            </a:r>
            <a:r>
              <a:rPr lang="ko-KR" altLang="en-US" dirty="0" smtClean="0"/>
              <a:t>추진방향</a:t>
            </a:r>
            <a:r>
              <a:rPr lang="ko-KR" altLang="en-US" dirty="0" smtClean="0"/>
              <a:t> </a:t>
            </a:r>
            <a:r>
              <a:rPr lang="ko-KR" altLang="en-US" dirty="0" smtClean="0"/>
              <a:t>등</a:t>
            </a:r>
            <a:r>
              <a:rPr lang="ko-KR" altLang="en-US" dirty="0" smtClean="0"/>
              <a:t> </a:t>
            </a:r>
            <a:r>
              <a:rPr lang="ko-KR" altLang="en-US" dirty="0" smtClean="0"/>
              <a:t>자유롭게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기관</a:t>
            </a:r>
            <a:r>
              <a:rPr lang="ko-KR" altLang="en-US" dirty="0" smtClean="0"/>
              <a:t> </a:t>
            </a:r>
            <a:r>
              <a:rPr lang="ko-KR" altLang="en-US" dirty="0" smtClean="0"/>
              <a:t>소개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/>
              <a:t>자유</a:t>
            </a:r>
            <a:r>
              <a:rPr lang="ko-KR" altLang="en-US" dirty="0" smtClean="0"/>
              <a:t> </a:t>
            </a:r>
            <a:r>
              <a:rPr lang="ko-KR" altLang="en-US" dirty="0" smtClean="0"/>
              <a:t>양식</a:t>
            </a:r>
            <a:endParaRPr lang="ko-KR" altLang="en-US" dirty="0"/>
          </a:p>
        </p:txBody>
      </p:sp>
      <p:sp>
        <p:nvSpPr>
          <p:cNvPr id="37" name="설명선 1 36"/>
          <p:cNvSpPr/>
          <p:nvPr/>
        </p:nvSpPr>
        <p:spPr>
          <a:xfrm>
            <a:off x="10999782" y="23283750"/>
            <a:ext cx="9374127" cy="5577595"/>
          </a:xfrm>
          <a:prstGeom prst="borderCallout1">
            <a:avLst>
              <a:gd name="adj1" fmla="val 48890"/>
              <a:gd name="adj2" fmla="val -2378"/>
              <a:gd name="adj3" fmla="val -44065"/>
              <a:gd name="adj4" fmla="val -596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해당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기관이</a:t>
            </a:r>
            <a:r>
              <a:rPr lang="ko-KR" altLang="en-US" dirty="0" smtClean="0"/>
              <a:t> </a:t>
            </a:r>
            <a:r>
              <a:rPr lang="ko-KR" altLang="en-US" dirty="0" smtClean="0"/>
              <a:t>추진</a:t>
            </a:r>
            <a:r>
              <a:rPr lang="ko-KR" altLang="en-US" dirty="0" smtClean="0"/>
              <a:t> </a:t>
            </a:r>
            <a:r>
              <a:rPr lang="ko-KR" altLang="en-US" dirty="0" smtClean="0"/>
              <a:t>중인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기술</a:t>
            </a:r>
            <a:r>
              <a:rPr lang="ko-KR" altLang="en-US" dirty="0" smtClean="0"/>
              <a:t> </a:t>
            </a:r>
            <a:r>
              <a:rPr lang="ko-KR" altLang="en-US" dirty="0" smtClean="0"/>
              <a:t>지원</a:t>
            </a:r>
            <a:r>
              <a:rPr lang="ko-KR" altLang="en-US" dirty="0" smtClean="0"/>
              <a:t> </a:t>
            </a:r>
            <a:r>
              <a:rPr lang="ko-KR" altLang="en-US" dirty="0" smtClean="0"/>
              <a:t>사업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산학</a:t>
            </a:r>
            <a:r>
              <a:rPr lang="ko-KR" altLang="en-US" dirty="0" smtClean="0"/>
              <a:t> </a:t>
            </a:r>
            <a:r>
              <a:rPr lang="ko-KR" altLang="en-US" dirty="0" smtClean="0"/>
              <a:t>협력</a:t>
            </a:r>
            <a:r>
              <a:rPr lang="ko-KR" altLang="en-US" dirty="0" smtClean="0"/>
              <a:t> </a:t>
            </a:r>
            <a:r>
              <a:rPr lang="ko-KR" altLang="en-US" dirty="0" smtClean="0"/>
              <a:t>사업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</a:t>
            </a:r>
            <a:r>
              <a:rPr lang="ko-KR" altLang="en-US" dirty="0" smtClean="0"/>
              <a:t> </a:t>
            </a:r>
            <a:r>
              <a:rPr lang="ko-KR" altLang="en-US" dirty="0" smtClean="0"/>
              <a:t>사업화</a:t>
            </a:r>
            <a:r>
              <a:rPr lang="ko-KR" altLang="en-US" dirty="0" smtClean="0"/>
              <a:t> </a:t>
            </a:r>
            <a:r>
              <a:rPr lang="ko-KR" altLang="en-US" dirty="0" smtClean="0"/>
              <a:t>등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</a:t>
            </a:r>
            <a:r>
              <a:rPr lang="ko-KR" altLang="en-US" dirty="0" smtClean="0"/>
              <a:t> </a:t>
            </a:r>
            <a:r>
              <a:rPr lang="ko-KR" altLang="en-US" dirty="0" smtClean="0"/>
              <a:t>협력</a:t>
            </a:r>
            <a:r>
              <a:rPr lang="en-US" altLang="ko-KR" dirty="0" smtClean="0"/>
              <a:t>/</a:t>
            </a:r>
            <a:r>
              <a:rPr lang="ko-KR" altLang="en-US" dirty="0" smtClean="0"/>
              <a:t>교류</a:t>
            </a:r>
            <a:r>
              <a:rPr lang="ko-KR" altLang="en-US" dirty="0" smtClean="0"/>
              <a:t> </a:t>
            </a:r>
            <a:r>
              <a:rPr lang="ko-KR" altLang="en-US" dirty="0" smtClean="0"/>
              <a:t>관련</a:t>
            </a:r>
            <a:r>
              <a:rPr lang="ko-KR" altLang="en-US" dirty="0" smtClean="0"/>
              <a:t> </a:t>
            </a:r>
            <a:r>
              <a:rPr lang="ko-KR" altLang="en-US" dirty="0" smtClean="0"/>
              <a:t>사업을</a:t>
            </a:r>
            <a:r>
              <a:rPr lang="ko-KR" altLang="en-US" dirty="0" smtClean="0"/>
              <a:t> </a:t>
            </a:r>
            <a:r>
              <a:rPr lang="ko-KR" altLang="en-US" dirty="0" smtClean="0"/>
              <a:t>자유롭게</a:t>
            </a:r>
            <a:r>
              <a:rPr lang="ko-KR" altLang="en-US" dirty="0" smtClean="0"/>
              <a:t> </a:t>
            </a:r>
            <a:r>
              <a:rPr lang="ko-KR" altLang="en-US" dirty="0" smtClean="0"/>
              <a:t>소개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/>
              <a:t>자유</a:t>
            </a:r>
            <a:r>
              <a:rPr lang="ko-KR" altLang="en-US" dirty="0" smtClean="0"/>
              <a:t> </a:t>
            </a:r>
            <a:r>
              <a:rPr lang="ko-KR" altLang="en-US" dirty="0" smtClean="0"/>
              <a:t>양식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2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그림 3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rcRect l="10024" r="31334"/>
          <a:stretch/>
        </p:blipFill>
        <p:spPr>
          <a:xfrm>
            <a:off x="0" y="0"/>
            <a:ext cx="21599525" cy="53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직사각형 18"/>
          <p:cNvSpPr/>
          <p:nvPr/>
        </p:nvSpPr>
        <p:spPr>
          <a:xfrm>
            <a:off x="1" y="30949107"/>
            <a:ext cx="21599524" cy="1450181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  <a:alpha val="55000"/>
                </a:schemeClr>
              </a:gs>
              <a:gs pos="34000">
                <a:schemeClr val="accent5">
                  <a:lumMod val="40000"/>
                  <a:lumOff val="60000"/>
                </a:schemeClr>
              </a:gs>
              <a:gs pos="66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chemeClr val="bg1">
                  <a:lumMod val="85000"/>
                </a:schemeClr>
              </a:solidFill>
              <a:latin typeface="+mn-ea"/>
            </a:endParaRPr>
          </a:p>
          <a:p>
            <a:pPr algn="ctr"/>
            <a:r>
              <a:rPr lang="en-US" altLang="ko-KR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2017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년 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하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반기 </a:t>
            </a:r>
            <a:r>
              <a:rPr lang="ko-KR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에너지밸리</a:t>
            </a:r>
            <a:r>
              <a:rPr lang="ko-KR" altLang="en-US" sz="3600" b="1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 상생발전 워크숍</a:t>
            </a:r>
            <a:endParaRPr lang="ko-KR" altLang="en-US" sz="3600" b="1" dirty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-475" y="5379358"/>
            <a:ext cx="21600000" cy="0"/>
          </a:xfrm>
          <a:prstGeom prst="line">
            <a:avLst/>
          </a:prstGeom>
          <a:ln w="889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-475" y="5531758"/>
            <a:ext cx="21600000" cy="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광주테크노파크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416" y="31820373"/>
            <a:ext cx="2942993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44" y="31820373"/>
            <a:ext cx="2991306" cy="432000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6843" y="31271227"/>
            <a:ext cx="2986566" cy="432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044" y="31271227"/>
            <a:ext cx="1583007" cy="468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984346" y="2083541"/>
            <a:ext cx="15630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기술협력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및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기술사업화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대상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ko-KR" altLang="en-US" sz="7200" b="1" dirty="0" smtClean="0">
                <a:solidFill>
                  <a:schemeClr val="bg1">
                    <a:lumMod val="85000"/>
                  </a:schemeClr>
                </a:solidFill>
              </a:rPr>
              <a:t>기술</a:t>
            </a:r>
            <a:endParaRPr lang="ko-KR" altLang="en-US" sz="4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97978" y="25316428"/>
            <a:ext cx="7200000" cy="501428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77529" y="25316428"/>
            <a:ext cx="7200000" cy="5400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497978" y="19144486"/>
            <a:ext cx="7200000" cy="5400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77529" y="19328810"/>
            <a:ext cx="7200000" cy="4958491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497978" y="12622229"/>
            <a:ext cx="7200000" cy="502641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77529" y="12549369"/>
            <a:ext cx="7200000" cy="502641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497978" y="7001257"/>
            <a:ext cx="7200000" cy="534433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77529" y="7001257"/>
            <a:ext cx="7200000" cy="501428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6" name="양쪽 모서리가 둥근 사각형 35"/>
          <p:cNvSpPr/>
          <p:nvPr/>
        </p:nvSpPr>
        <p:spPr>
          <a:xfrm>
            <a:off x="838197" y="5984456"/>
            <a:ext cx="5400000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기술협력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대상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기술</a:t>
            </a:r>
            <a:endParaRPr lang="ko-KR" altLang="en-US" sz="4000" dirty="0"/>
          </a:p>
        </p:txBody>
      </p:sp>
      <p:cxnSp>
        <p:nvCxnSpPr>
          <p:cNvPr id="37" name="직선 연결선 36"/>
          <p:cNvCxnSpPr/>
          <p:nvPr/>
        </p:nvCxnSpPr>
        <p:spPr>
          <a:xfrm>
            <a:off x="5673097" y="6704456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양쪽 모서리가 둥근 사각형 37"/>
          <p:cNvSpPr/>
          <p:nvPr/>
        </p:nvSpPr>
        <p:spPr>
          <a:xfrm>
            <a:off x="838197" y="17985956"/>
            <a:ext cx="5400000" cy="7200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기술</a:t>
            </a:r>
            <a:r>
              <a:rPr lang="ko-KR" altLang="en-US" sz="4000" dirty="0" smtClean="0"/>
              <a:t>사업화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대상</a:t>
            </a:r>
            <a:r>
              <a:rPr lang="ko-KR" altLang="en-US" sz="4000" dirty="0" smtClean="0"/>
              <a:t> </a:t>
            </a:r>
            <a:r>
              <a:rPr lang="ko-KR" altLang="en-US" sz="4000" dirty="0" smtClean="0"/>
              <a:t>기술</a:t>
            </a:r>
            <a:endParaRPr lang="ko-KR" altLang="en-US" sz="4000" dirty="0"/>
          </a:p>
        </p:txBody>
      </p:sp>
      <p:cxnSp>
        <p:nvCxnSpPr>
          <p:cNvPr id="39" name="직선 연결선 38"/>
          <p:cNvCxnSpPr/>
          <p:nvPr/>
        </p:nvCxnSpPr>
        <p:spPr>
          <a:xfrm>
            <a:off x="5673097" y="18705956"/>
            <a:ext cx="15336000" cy="0"/>
          </a:xfrm>
          <a:prstGeom prst="line">
            <a:avLst/>
          </a:prstGeom>
          <a:ln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-475" y="0"/>
            <a:ext cx="21600000" cy="3127122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설명선 1 23"/>
          <p:cNvSpPr/>
          <p:nvPr/>
        </p:nvSpPr>
        <p:spPr>
          <a:xfrm>
            <a:off x="10961682" y="8996250"/>
            <a:ext cx="9374127" cy="5577595"/>
          </a:xfrm>
          <a:prstGeom prst="borderCallout1">
            <a:avLst>
              <a:gd name="adj1" fmla="val 48890"/>
              <a:gd name="adj2" fmla="val -2378"/>
              <a:gd name="adj3" fmla="val -44065"/>
              <a:gd name="adj4" fmla="val -596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기관의</a:t>
            </a:r>
            <a:r>
              <a:rPr lang="ko-KR" altLang="en-US" dirty="0" smtClean="0"/>
              <a:t> </a:t>
            </a:r>
            <a:r>
              <a:rPr lang="ko-KR" altLang="en-US" dirty="0" smtClean="0"/>
              <a:t>강점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</a:t>
            </a:r>
            <a:r>
              <a:rPr lang="ko-KR" altLang="en-US" dirty="0" smtClean="0"/>
              <a:t> </a:t>
            </a:r>
            <a:r>
              <a:rPr lang="ko-KR" altLang="en-US" dirty="0" smtClean="0"/>
              <a:t>분야로</a:t>
            </a:r>
            <a:r>
              <a:rPr lang="ko-KR" altLang="en-US" dirty="0" smtClean="0"/>
              <a:t> </a:t>
            </a:r>
            <a:r>
              <a:rPr lang="ko-KR" altLang="en-US" dirty="0" smtClean="0"/>
              <a:t>타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기관</a:t>
            </a:r>
            <a:r>
              <a:rPr lang="ko-KR" altLang="en-US" dirty="0" smtClean="0"/>
              <a:t> </a:t>
            </a:r>
            <a:r>
              <a:rPr lang="ko-KR" altLang="en-US" dirty="0" smtClean="0"/>
              <a:t>및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기업과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</a:t>
            </a:r>
            <a:r>
              <a:rPr lang="ko-KR" altLang="en-US" dirty="0" smtClean="0"/>
              <a:t> </a:t>
            </a:r>
            <a:r>
              <a:rPr lang="ko-KR" altLang="en-US" dirty="0" smtClean="0"/>
              <a:t>협력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/>
              <a:t>지원이</a:t>
            </a:r>
            <a:r>
              <a:rPr lang="ko-KR" altLang="en-US" dirty="0" smtClean="0"/>
              <a:t> </a:t>
            </a:r>
            <a:r>
              <a:rPr lang="ko-KR" altLang="en-US" dirty="0" smtClean="0"/>
              <a:t>가능한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</a:t>
            </a:r>
            <a:r>
              <a:rPr lang="ko-KR" altLang="en-US" dirty="0" smtClean="0"/>
              <a:t> </a:t>
            </a:r>
            <a:r>
              <a:rPr lang="ko-KR" altLang="en-US" dirty="0" smtClean="0"/>
              <a:t>분야를</a:t>
            </a:r>
            <a:r>
              <a:rPr lang="ko-KR" altLang="en-US" dirty="0" smtClean="0"/>
              <a:t> </a:t>
            </a:r>
            <a:r>
              <a:rPr lang="ko-KR" altLang="en-US" dirty="0" smtClean="0"/>
              <a:t>자유롭게</a:t>
            </a:r>
            <a:r>
              <a:rPr lang="ko-KR" altLang="en-US" dirty="0" smtClean="0"/>
              <a:t>  </a:t>
            </a:r>
            <a:r>
              <a:rPr lang="ko-KR" altLang="en-US" dirty="0" smtClean="0"/>
              <a:t>소개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/>
              <a:t>자유</a:t>
            </a:r>
            <a:r>
              <a:rPr lang="ko-KR" altLang="en-US" dirty="0" smtClean="0"/>
              <a:t> </a:t>
            </a:r>
            <a:r>
              <a:rPr lang="ko-KR" altLang="en-US" dirty="0" smtClean="0"/>
              <a:t>양식</a:t>
            </a:r>
            <a:endParaRPr lang="ko-KR" altLang="en-US" dirty="0"/>
          </a:p>
        </p:txBody>
      </p:sp>
      <p:sp>
        <p:nvSpPr>
          <p:cNvPr id="25" name="설명선 1 24"/>
          <p:cNvSpPr/>
          <p:nvPr/>
        </p:nvSpPr>
        <p:spPr>
          <a:xfrm>
            <a:off x="10999782" y="20959650"/>
            <a:ext cx="9374127" cy="5577595"/>
          </a:xfrm>
          <a:prstGeom prst="borderCallout1">
            <a:avLst>
              <a:gd name="adj1" fmla="val 48890"/>
              <a:gd name="adj2" fmla="val -2378"/>
              <a:gd name="adj3" fmla="val -44065"/>
              <a:gd name="adj4" fmla="val -596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기관이</a:t>
            </a:r>
            <a:r>
              <a:rPr lang="ko-KR" altLang="en-US" dirty="0" smtClean="0"/>
              <a:t> </a:t>
            </a:r>
            <a:r>
              <a:rPr lang="ko-KR" altLang="en-US" dirty="0" smtClean="0"/>
              <a:t>개발</a:t>
            </a:r>
            <a:r>
              <a:rPr lang="ko-KR" altLang="en-US" dirty="0" smtClean="0"/>
              <a:t> </a:t>
            </a:r>
            <a:r>
              <a:rPr lang="ko-KR" altLang="en-US" dirty="0" smtClean="0"/>
              <a:t>완료</a:t>
            </a:r>
            <a:r>
              <a:rPr lang="en-US" altLang="ko-KR" dirty="0" smtClean="0"/>
              <a:t>/</a:t>
            </a:r>
            <a:r>
              <a:rPr lang="ko-KR" altLang="en-US" dirty="0" smtClean="0"/>
              <a:t>완료</a:t>
            </a:r>
            <a:r>
              <a:rPr lang="ko-KR" altLang="en-US" dirty="0" smtClean="0"/>
              <a:t> </a:t>
            </a:r>
            <a:r>
              <a:rPr lang="ko-KR" altLang="en-US" dirty="0" smtClean="0"/>
              <a:t>예정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기술로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기술사업화</a:t>
            </a:r>
            <a:r>
              <a:rPr lang="ko-KR" altLang="en-US" dirty="0" smtClean="0"/>
              <a:t> </a:t>
            </a:r>
            <a:r>
              <a:rPr lang="ko-KR" altLang="en-US" dirty="0" smtClean="0"/>
              <a:t>및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기업</a:t>
            </a:r>
            <a:r>
              <a:rPr lang="ko-KR" altLang="en-US" dirty="0" smtClean="0"/>
              <a:t> </a:t>
            </a:r>
            <a:r>
              <a:rPr lang="ko-KR" altLang="en-US" dirty="0" smtClean="0"/>
              <a:t>이전</a:t>
            </a:r>
            <a:r>
              <a:rPr lang="ko-KR" altLang="en-US" dirty="0" smtClean="0"/>
              <a:t> </a:t>
            </a:r>
            <a:r>
              <a:rPr lang="ko-KR" altLang="en-US" dirty="0" smtClean="0"/>
              <a:t>대상</a:t>
            </a:r>
            <a:r>
              <a:rPr lang="ko-KR" altLang="en-US" dirty="0" smtClean="0"/>
              <a:t> </a:t>
            </a:r>
            <a:r>
              <a:rPr lang="ko-KR" altLang="en-US" dirty="0" smtClean="0"/>
              <a:t>기술을</a:t>
            </a:r>
            <a:r>
              <a:rPr lang="ko-KR" altLang="en-US" dirty="0" smtClean="0"/>
              <a:t> </a:t>
            </a:r>
            <a:r>
              <a:rPr lang="ko-KR" altLang="en-US" dirty="0" smtClean="0"/>
              <a:t>자유롭게</a:t>
            </a:r>
            <a:r>
              <a:rPr lang="ko-KR" altLang="en-US" dirty="0" smtClean="0"/>
              <a:t> </a:t>
            </a:r>
            <a:r>
              <a:rPr lang="ko-KR" altLang="en-US" dirty="0" smtClean="0"/>
              <a:t>소개</a:t>
            </a:r>
            <a:endParaRPr lang="en-US" altLang="ko-KR" dirty="0" smtClean="0"/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/>
              <a:t>자유</a:t>
            </a:r>
            <a:r>
              <a:rPr lang="ko-KR" altLang="en-US" dirty="0" smtClean="0"/>
              <a:t> </a:t>
            </a:r>
            <a:r>
              <a:rPr lang="ko-KR" altLang="en-US" dirty="0" smtClean="0"/>
              <a:t>양식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80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1879</TotalTime>
  <Words>300</Words>
  <Application>Microsoft Office PowerPoint</Application>
  <PresentationFormat>사용자 지정</PresentationFormat>
  <Paragraphs>61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RISE-ONE</dc:creator>
  <cp:lastModifiedBy>김중문</cp:lastModifiedBy>
  <cp:revision>63</cp:revision>
  <dcterms:created xsi:type="dcterms:W3CDTF">2017-05-08T08:43:43Z</dcterms:created>
  <dcterms:modified xsi:type="dcterms:W3CDTF">2017-09-15T09:12:52Z</dcterms:modified>
</cp:coreProperties>
</file>